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57" r:id="rId6"/>
    <p:sldId id="258" r:id="rId7"/>
    <p:sldId id="259" r:id="rId8"/>
    <p:sldId id="260" r:id="rId9"/>
    <p:sldId id="261" r:id="rId10"/>
    <p:sldId id="263"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Libre Franklin Bold" panose="020B0604020202020204" charset="0"/>
      <p:regular r:id="rId17"/>
      <p:bold r:id="rId18"/>
    </p:embeddedFont>
    <p:embeddedFont>
      <p:font typeface="Libre Franklin Medium" pitchFamily="2" charset="0"/>
      <p:regular r:id="rId19"/>
      <p:italic r:id="rId20"/>
    </p:embeddedFont>
    <p:embeddedFont>
      <p:font typeface="Open Sans Extra Bold" panose="020B0604020202020204" charset="0"/>
      <p:regular r:id="rId21"/>
    </p:embeddedFont>
    <p:embeddedFont>
      <p:font typeface="Open Sans Light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191E0-B3D1-1610-0EB4-C3571E39FD8B}" v="3" dt="2021-11-18T17:15:35.637"/>
    <p1510:client id="{5AB30CAF-95A4-FB4E-C7A3-CF64259CEC02}" v="3" dt="2021-11-18T03:21:41.171"/>
    <p1510:client id="{A1532DDF-6A8F-A009-43F8-70825FE49FA2}" v="9" dt="2021-11-18T17:16:04.179"/>
    <p1510:client id="{ABE608B7-5697-2F9F-B9E7-ED99B49AEE6D}" v="60" dt="2021-11-18T17:05:38.472"/>
    <p1510:client id="{C771DBE2-FC4B-93E9-0437-3FC5AFADB7A1}" v="103" dt="2021-11-18T00:56:08.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48" y="3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18.11.2021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Hello everyone! thank you Tiffany for that wonderful land acknowledgment and introduction. I'll go ahead and kick off today's final </a:t>
            </a:r>
            <a:r>
              <a:rPr lang="en-US" err="1"/>
              <a:t>RivCo</a:t>
            </a:r>
            <a:r>
              <a:rPr lang="en-US"/>
              <a:t> Recycles Community Summit celebration dedicated to schools with Zero Waste Strategies for College Campuses!</a:t>
            </a:r>
          </a:p>
          <a:p>
            <a:pPr lvl="0"/>
            <a:endParaRPr lang="en-US"/>
          </a:p>
          <a:p>
            <a:r>
              <a:rPr lang="en-US"/>
              <a:t>My name is Lissete Ochoa and I will be hosting today's discussion. I am very excited to have UC Riverside's Office of Sustainability and </a:t>
            </a:r>
            <a:r>
              <a:rPr lang="en-US" err="1"/>
              <a:t>R'Garden</a:t>
            </a:r>
            <a:r>
              <a:rPr lang="en-US"/>
              <a:t> join us to discuss zero waste implementation on UCR's campus.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a little bit about me: I am currently a Waste Professional Student Intern here at the Riverside County Department of Waste Resources. </a:t>
            </a:r>
          </a:p>
          <a:p>
            <a:pPr lvl="0"/>
            <a:endParaRPr lang="en-US"/>
          </a:p>
          <a:p>
            <a:r>
              <a:rPr lang="en-US"/>
              <a:t>I am also a recent Sustainability Studies graduate from UCR.</a:t>
            </a:r>
            <a:endParaRPr lang="en-US">
              <a:cs typeface="Calibri"/>
            </a:endParaRPr>
          </a:p>
          <a:p>
            <a:endParaRPr lang="en-US"/>
          </a:p>
          <a:p>
            <a:r>
              <a:rPr lang="en-US"/>
              <a:t>Some of background and interests include Environmental Justice, Community Resilience, and all things Waste related. And I have actually gained invaluable experience in the sustainability field as a previous student staff member from UCR's Office of Sustainability. </a:t>
            </a:r>
            <a:endParaRPr lang="en-US">
              <a:cs typeface="Calibri"/>
            </a:endParaRPr>
          </a:p>
          <a:p>
            <a:pPr lvl="0"/>
            <a:endParaRPr lang="en-US"/>
          </a:p>
          <a:p>
            <a:r>
              <a:rPr lang="en-US"/>
              <a:t>Given my background, I am very excited to reconnect with and have the UCR Office of Sustainability join us to discuss zero waste efforts and implementation on campus!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cs typeface="Calibri"/>
              </a:rPr>
              <a:t>So just a quick overview of some programs &amp; services offered here at RCDWR. </a:t>
            </a:r>
          </a:p>
          <a:p>
            <a:endParaRPr lang="en-US"/>
          </a:p>
          <a:p>
            <a:r>
              <a:rPr lang="en-US"/>
              <a:t>In addition to landfill management, our department offers county residents free environmental education classes from recycling basics to how to turn organic waste into nutrients for your lawns and gardens. </a:t>
            </a:r>
            <a:endParaRPr lang="en-US">
              <a:cs typeface="Calibri"/>
            </a:endParaRPr>
          </a:p>
          <a:p>
            <a:pPr lvl="0"/>
            <a:endParaRPr lang="en-US"/>
          </a:p>
          <a:p>
            <a:r>
              <a:rPr lang="en-US"/>
              <a:t>Our next free Composting/Vermicomposting workshop will be held on December 4, 2021 9:00am-11:00am. I've provided some of the meeting information on the slide here but you can always visit us at rcwaste.org. For more information!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Before we dive into our college edition of Zero Waste Strategies, it's important to understand the meaning behind Zero Waste. </a:t>
            </a:r>
          </a:p>
          <a:p>
            <a:pPr lvl="0"/>
            <a:endParaRPr lang="en-US"/>
          </a:p>
          <a:p>
            <a:r>
              <a:rPr lang="en-US"/>
              <a:t>Zero waste by </a:t>
            </a:r>
            <a:r>
              <a:rPr lang="en-US" err="1"/>
              <a:t>CalRecycle's</a:t>
            </a:r>
            <a:r>
              <a:rPr lang="en-US"/>
              <a:t> </a:t>
            </a:r>
            <a:r>
              <a:rPr lang="en-US" err="1"/>
              <a:t>defnition</a:t>
            </a:r>
            <a:r>
              <a:rPr lang="en-US"/>
              <a:t> is... </a:t>
            </a:r>
            <a:endParaRPr lang="en-US">
              <a:cs typeface="Calibri"/>
            </a:endParaRPr>
          </a:p>
          <a:p>
            <a:pPr lvl="0"/>
            <a:endParaRPr lang="en-US"/>
          </a:p>
          <a:p>
            <a:r>
              <a:rPr lang="en-US"/>
              <a:t>On the righthand side, I've provided a Zero Waste Hierarchy chart from the Zero Waste International Alliance. What we want to look at it is the very top of the hierarchy which is the most advocated strategy to ensure the highest and best use of materials and products. In other words, prioritizing actions like designing out waste and reducing consumption and packaging will keep materials and products from being downcycled and ultimately, from ending up in landfills. </a:t>
            </a:r>
            <a:endParaRPr lang="en-US">
              <a:cs typeface="Calibri"/>
            </a:endParaRPr>
          </a:p>
          <a:p>
            <a:pPr lvl="0"/>
            <a:endParaRPr lang="en-US"/>
          </a:p>
          <a:p>
            <a:r>
              <a:rPr lang="en-US"/>
              <a:t>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 just some quick statistics: UC Riverside ranks 16 in greenest universities in the United States, top 35 in The Sierra Club's Cool Schools Ranking for Energy and Sustainability Efforts and 2 systemwide for renewable energy. </a:t>
            </a:r>
          </a:p>
          <a:p>
            <a:pPr lvl="0"/>
            <a:endParaRPr lang="en-US"/>
          </a:p>
          <a:p>
            <a:r>
              <a:rPr lang="en-US"/>
              <a:t>The Office of Sustainability promotes sustainability on campus and within the community by implementing policies related to reducing GHG emissions,  diverting campus waste from landfills, certifying labs on campus that use sustainable practices, as well as facilitating special engagement programs and events. </a:t>
            </a:r>
            <a:endParaRPr lang="en-US">
              <a:cs typeface="Calibri"/>
            </a:endParaRPr>
          </a:p>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18.11.2021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a:t>
            </a:r>
            <a:r>
              <a:rPr lang="en-US" err="1"/>
              <a:t>R'Garden</a:t>
            </a:r>
            <a:r>
              <a:rPr lang="en-US"/>
              <a:t> is a student and community resource space that began in 2009, when a group of students, faculty, staff, and community members set out to increase environmentally centered spaces on UCR's campus.</a:t>
            </a:r>
          </a:p>
          <a:p>
            <a:r>
              <a:rPr lang="en-US">
                <a:cs typeface="Calibri"/>
              </a:rPr>
              <a:t>The </a:t>
            </a:r>
            <a:r>
              <a:rPr lang="en-US" err="1">
                <a:cs typeface="Calibri"/>
              </a:rPr>
              <a:t>R'Garden</a:t>
            </a:r>
            <a:r>
              <a:rPr lang="en-US">
                <a:cs typeface="Calibri"/>
              </a:rPr>
              <a:t> has </a:t>
            </a:r>
            <a:r>
              <a:rPr lang="en-US"/>
              <a:t>recently expanded to 8 acres that includes a community garden, row crops, a Valencia orchard,  and a greenhouse area.</a:t>
            </a:r>
            <a:endParaRPr lang="en-US">
              <a:cs typeface="Calibri"/>
            </a:endParaRPr>
          </a:p>
          <a:p>
            <a:endParaRPr lang="en-US"/>
          </a:p>
          <a:p>
            <a:endParaRPr lang="en-US">
              <a:cs typeface="Calibri"/>
            </a:endParaRPr>
          </a:p>
          <a:p>
            <a:r>
              <a:rPr lang="en-US"/>
              <a:t>With all of that being said, It is my pleasure to introduce one of my former supervisors, Sustainability Program Coordinator, Francis </a:t>
            </a:r>
            <a:r>
              <a:rPr lang="en-US" err="1"/>
              <a:t>Mitalo</a:t>
            </a:r>
            <a:r>
              <a:rPr lang="en-US"/>
              <a:t> and </a:t>
            </a:r>
            <a:r>
              <a:rPr lang="en-US" err="1"/>
              <a:t>R'Garden</a:t>
            </a:r>
            <a:r>
              <a:rPr lang="en-US"/>
              <a:t> Manager, Richard Zapien to provide more information on UCR's current zero waste efforts. </a:t>
            </a:r>
            <a:endParaRPr lang="en-US">
              <a:cs typeface="Calibri"/>
            </a:endParaRPr>
          </a:p>
          <a:p>
            <a:pPr lvl="0"/>
            <a:endParaRPr lang="en-US"/>
          </a:p>
          <a:p>
            <a:r>
              <a:rPr lang="en-US"/>
              <a:t>Take it away, Francis and Richard!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Thank you Francis and Richard for that wonderful presentation! It's amazing to hear how much UCR has changed in the past couple of years since I first began my college journey.  </a:t>
            </a:r>
            <a:endParaRPr lang="en-US">
              <a:cs typeface="Calibri"/>
            </a:endParaRPr>
          </a:p>
          <a:p>
            <a:r>
              <a:rPr lang="en-US">
                <a:cs typeface="Calibri"/>
              </a:rPr>
              <a:t>I hope we will have the chance to collaborate and work together again in the future! </a:t>
            </a:r>
          </a:p>
          <a:p>
            <a:r>
              <a:rPr lang="en-US">
                <a:cs typeface="Calibri"/>
              </a:rPr>
              <a:t>For my information about UCR's Office of Sustainability and </a:t>
            </a:r>
            <a:r>
              <a:rPr lang="en-US" err="1">
                <a:cs typeface="Calibri"/>
              </a:rPr>
              <a:t>R'Garden</a:t>
            </a:r>
            <a:r>
              <a:rPr lang="en-US">
                <a:cs typeface="Calibri"/>
              </a:rPr>
              <a:t> please visit them at their respective </a:t>
            </a:r>
            <a:r>
              <a:rPr lang="en-US" err="1">
                <a:cs typeface="Calibri"/>
              </a:rPr>
              <a:t>instagrams</a:t>
            </a:r>
            <a:r>
              <a:rPr lang="en-US">
                <a:cs typeface="Calibri"/>
              </a:rPr>
              <a:t> and websites. And thank you all for joining us on today's discussion on current zero waste efforts </a:t>
            </a:r>
          </a:p>
          <a:p>
            <a:endParaRPr lang="en-US">
              <a:cs typeface="Calibri"/>
            </a:endParaRPr>
          </a:p>
          <a:p>
            <a:r>
              <a:rPr lang="en-US">
                <a:cs typeface="Calibri"/>
              </a:rPr>
              <a:t>If there are no additional comments or questions, that concludes today's Zero Waste Strategies on College Campuses. I'll go ahead and pass it over to Janet with our next event. </a:t>
            </a: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8256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hyperlink" Target="http://www.rcwaste.org/" TargetMode="External"/><Relationship Id="rId5" Type="http://schemas.openxmlformats.org/officeDocument/2006/relationships/image" Target="../media/image28.png"/><Relationship Id="rId10" Type="http://schemas.openxmlformats.org/officeDocument/2006/relationships/hyperlink" Target="https://rivco.webex.com/wbxmjs/joinservice/sites/rivco/meeting/download/17912ca891f64e29aeaa22bd45328ac1?siteurl=rivco&amp;MTID=me8e833720eee7e603c07bc87436c62c8" TargetMode="External"/><Relationship Id="rId4" Type="http://schemas.openxmlformats.org/officeDocument/2006/relationships/image" Target="../media/image27.sv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C38E"/>
        </a:solidFill>
        <a:effectLst/>
      </p:bgPr>
    </p:bg>
    <p:spTree>
      <p:nvGrpSpPr>
        <p:cNvPr id="1" name=""/>
        <p:cNvGrpSpPr/>
        <p:nvPr/>
      </p:nvGrpSpPr>
      <p:grpSpPr>
        <a:xfrm>
          <a:off x="0" y="0"/>
          <a:ext cx="0" cy="0"/>
          <a:chOff x="0" y="0"/>
          <a:chExt cx="0" cy="0"/>
        </a:xfrm>
      </p:grpSpPr>
      <p:grpSp>
        <p:nvGrpSpPr>
          <p:cNvPr id="2" name="Group 2"/>
          <p:cNvGrpSpPr/>
          <p:nvPr/>
        </p:nvGrpSpPr>
        <p:grpSpPr>
          <a:xfrm>
            <a:off x="9867850" y="-11430"/>
            <a:ext cx="8420150" cy="10298430"/>
            <a:chOff x="0" y="0"/>
            <a:chExt cx="2848298" cy="3483666"/>
          </a:xfrm>
        </p:grpSpPr>
        <p:sp>
          <p:nvSpPr>
            <p:cNvPr id="3" name="Freeform 3"/>
            <p:cNvSpPr/>
            <p:nvPr/>
          </p:nvSpPr>
          <p:spPr>
            <a:xfrm>
              <a:off x="0" y="0"/>
              <a:ext cx="2848298" cy="3483666"/>
            </a:xfrm>
            <a:custGeom>
              <a:avLst/>
              <a:gdLst/>
              <a:ahLst/>
              <a:cxnLst/>
              <a:rect l="l" t="t" r="r" b="b"/>
              <a:pathLst>
                <a:path w="2848298" h="3483666">
                  <a:moveTo>
                    <a:pt x="0" y="0"/>
                  </a:moveTo>
                  <a:lnTo>
                    <a:pt x="2848298" y="0"/>
                  </a:lnTo>
                  <a:lnTo>
                    <a:pt x="2848298" y="3483666"/>
                  </a:lnTo>
                  <a:lnTo>
                    <a:pt x="0" y="3483666"/>
                  </a:lnTo>
                  <a:close/>
                </a:path>
              </a:pathLst>
            </a:custGeom>
            <a:solidFill>
              <a:srgbClr val="E7BA81"/>
            </a:solidFill>
          </p:spPr>
        </p:sp>
      </p:gr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905469" y="5762493"/>
            <a:ext cx="6789222" cy="366724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85313">
            <a:off x="11508992" y="563946"/>
            <a:ext cx="5974889" cy="7787178"/>
          </a:xfrm>
          <a:prstGeom prst="rect">
            <a:avLst/>
          </a:prstGeom>
        </p:spPr>
      </p:pic>
      <p:sp>
        <p:nvSpPr>
          <p:cNvPr id="6" name="TextBox 6"/>
          <p:cNvSpPr txBox="1"/>
          <p:nvPr/>
        </p:nvSpPr>
        <p:spPr>
          <a:xfrm>
            <a:off x="154645" y="487526"/>
            <a:ext cx="10218015" cy="3970009"/>
          </a:xfrm>
          <a:prstGeom prst="rect">
            <a:avLst/>
          </a:prstGeom>
        </p:spPr>
        <p:txBody>
          <a:bodyPr lIns="0" tIns="0" rIns="0" bIns="0" rtlCol="0" anchor="t">
            <a:spAutoFit/>
          </a:bodyPr>
          <a:lstStyle/>
          <a:p>
            <a:pPr algn="ctr">
              <a:lnSpc>
                <a:spcPts val="6288"/>
              </a:lnSpc>
            </a:pPr>
            <a:r>
              <a:rPr lang="en-US" sz="5665" spc="175">
                <a:solidFill>
                  <a:srgbClr val="FFFFFF"/>
                </a:solidFill>
                <a:latin typeface="Open Sans Extra Bold"/>
              </a:rPr>
              <a:t>ZERO</a:t>
            </a:r>
          </a:p>
          <a:p>
            <a:pPr algn="ctr">
              <a:lnSpc>
                <a:spcPts val="6288"/>
              </a:lnSpc>
            </a:pPr>
            <a:r>
              <a:rPr lang="en-US" sz="5665" spc="175">
                <a:solidFill>
                  <a:srgbClr val="FFFFFF"/>
                </a:solidFill>
                <a:latin typeface="Open Sans Extra Bold"/>
              </a:rPr>
              <a:t>WASTE</a:t>
            </a:r>
          </a:p>
          <a:p>
            <a:pPr algn="ctr">
              <a:lnSpc>
                <a:spcPts val="6288"/>
              </a:lnSpc>
            </a:pPr>
            <a:r>
              <a:rPr lang="en-US" sz="5665" spc="175">
                <a:solidFill>
                  <a:srgbClr val="FFFFFF"/>
                </a:solidFill>
                <a:latin typeface="Open Sans Extra Bold"/>
              </a:rPr>
              <a:t>STRATEGIES </a:t>
            </a:r>
          </a:p>
          <a:p>
            <a:pPr algn="ctr">
              <a:lnSpc>
                <a:spcPts val="6288"/>
              </a:lnSpc>
            </a:pPr>
            <a:r>
              <a:rPr lang="en-US" sz="5665" spc="175">
                <a:solidFill>
                  <a:srgbClr val="FFFFFF"/>
                </a:solidFill>
                <a:latin typeface="Open Sans Extra Bold"/>
              </a:rPr>
              <a:t>FOR </a:t>
            </a:r>
          </a:p>
          <a:p>
            <a:pPr algn="ctr">
              <a:lnSpc>
                <a:spcPts val="6288"/>
              </a:lnSpc>
            </a:pPr>
            <a:r>
              <a:rPr lang="en-US" sz="5665" spc="175">
                <a:solidFill>
                  <a:srgbClr val="FFFFFF"/>
                </a:solidFill>
                <a:latin typeface="Open Sans Extra Bold"/>
              </a:rPr>
              <a:t>COLLEGE CAMPUSES </a:t>
            </a: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08037" y="4422226"/>
            <a:ext cx="4311231" cy="3948161"/>
          </a:xfrm>
          <a:prstGeom prst="rect">
            <a:avLst/>
          </a:prstGeom>
        </p:spPr>
      </p:pic>
      <p:grpSp>
        <p:nvGrpSpPr>
          <p:cNvPr id="8" name="Group 8"/>
          <p:cNvGrpSpPr/>
          <p:nvPr/>
        </p:nvGrpSpPr>
        <p:grpSpPr>
          <a:xfrm>
            <a:off x="1282314" y="8162369"/>
            <a:ext cx="7962678" cy="1095931"/>
            <a:chOff x="0" y="0"/>
            <a:chExt cx="2032752" cy="279775"/>
          </a:xfrm>
        </p:grpSpPr>
        <p:sp>
          <p:nvSpPr>
            <p:cNvPr id="9" name="Freeform 9"/>
            <p:cNvSpPr/>
            <p:nvPr/>
          </p:nvSpPr>
          <p:spPr>
            <a:xfrm>
              <a:off x="0" y="0"/>
              <a:ext cx="2032752" cy="279775"/>
            </a:xfrm>
            <a:custGeom>
              <a:avLst/>
              <a:gdLst/>
              <a:ahLst/>
              <a:cxnLst/>
              <a:rect l="l" t="t" r="r" b="b"/>
              <a:pathLst>
                <a:path w="2032752" h="279775">
                  <a:moveTo>
                    <a:pt x="0" y="0"/>
                  </a:moveTo>
                  <a:lnTo>
                    <a:pt x="2032752" y="0"/>
                  </a:lnTo>
                  <a:lnTo>
                    <a:pt x="2032752" y="279775"/>
                  </a:lnTo>
                  <a:lnTo>
                    <a:pt x="0" y="279775"/>
                  </a:lnTo>
                  <a:close/>
                </a:path>
              </a:pathLst>
            </a:custGeom>
            <a:solidFill>
              <a:srgbClr val="544942"/>
            </a:solidFill>
          </p:spPr>
        </p:sp>
      </p:grpSp>
      <p:sp>
        <p:nvSpPr>
          <p:cNvPr id="10" name="TextBox 10"/>
          <p:cNvSpPr txBox="1"/>
          <p:nvPr/>
        </p:nvSpPr>
        <p:spPr>
          <a:xfrm>
            <a:off x="1160333" y="8279051"/>
            <a:ext cx="8084659" cy="1179810"/>
          </a:xfrm>
          <a:prstGeom prst="rect">
            <a:avLst/>
          </a:prstGeom>
        </p:spPr>
        <p:txBody>
          <a:bodyPr lIns="0" tIns="0" rIns="0" bIns="0" rtlCol="0" anchor="t">
            <a:spAutoFit/>
          </a:bodyPr>
          <a:lstStyle/>
          <a:p>
            <a:pPr algn="ctr">
              <a:lnSpc>
                <a:spcPts val="2411"/>
              </a:lnSpc>
            </a:pPr>
            <a:r>
              <a:rPr lang="en-US" sz="1700">
                <a:solidFill>
                  <a:srgbClr val="F1CEA3"/>
                </a:solidFill>
                <a:latin typeface="Open Sans Light Bold"/>
              </a:rPr>
              <a:t>HOSTED BY LISSETE OCHOA, WASTE PROFESSIONAL STUDENT INTERN,</a:t>
            </a:r>
          </a:p>
          <a:p>
            <a:pPr algn="ctr">
              <a:lnSpc>
                <a:spcPts val="2411"/>
              </a:lnSpc>
            </a:pPr>
            <a:r>
              <a:rPr lang="en-US" sz="1700">
                <a:solidFill>
                  <a:srgbClr val="F1CEA3"/>
                </a:solidFill>
                <a:latin typeface="Open Sans Light Bold"/>
              </a:rPr>
              <a:t>WITH </a:t>
            </a:r>
            <a:endParaRPr lang="en-US" sz="1700">
              <a:solidFill>
                <a:srgbClr val="F1CEA3"/>
              </a:solidFill>
              <a:latin typeface="Open Sans Light Bold"/>
              <a:ea typeface="Open Sans Light Bold"/>
              <a:cs typeface="Open Sans Light Bold"/>
            </a:endParaRPr>
          </a:p>
          <a:p>
            <a:pPr algn="ctr">
              <a:lnSpc>
                <a:spcPts val="2411"/>
              </a:lnSpc>
            </a:pPr>
            <a:r>
              <a:rPr lang="en-US" sz="1700">
                <a:solidFill>
                  <a:srgbClr val="F1CEA3"/>
                </a:solidFill>
                <a:latin typeface="Open Sans Light Bold"/>
              </a:rPr>
              <a:t> UC RIVERSIDE OFFICE OF SUSTAINABILITY &amp; R'GARDEN</a:t>
            </a:r>
            <a:endParaRPr lang="en-US" sz="1700">
              <a:solidFill>
                <a:srgbClr val="F1CEA3"/>
              </a:solidFill>
              <a:latin typeface="Open Sans Light Bold"/>
              <a:ea typeface="Open Sans Light Bold"/>
              <a:cs typeface="Open Sans Light Bold"/>
            </a:endParaRPr>
          </a:p>
          <a:p>
            <a:pPr>
              <a:lnSpc>
                <a:spcPts val="1991"/>
              </a:lnSpc>
            </a:pPr>
            <a:endParaRPr lang="en-US" sz="1722">
              <a:solidFill>
                <a:srgbClr val="F1CEA3"/>
              </a:solidFill>
              <a:latin typeface="Open Sans Light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1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95414" y="439741"/>
            <a:ext cx="5097520" cy="338290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458863" y="6636978"/>
            <a:ext cx="2968151" cy="2892599"/>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32743" y="3971011"/>
            <a:ext cx="5757033" cy="2763376"/>
          </a:xfrm>
          <a:prstGeom prst="rect">
            <a:avLst/>
          </a:prstGeom>
        </p:spPr>
      </p:pic>
      <p:pic>
        <p:nvPicPr>
          <p:cNvPr id="5"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499082" y="647555"/>
            <a:ext cx="1959781" cy="2772273"/>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595417" y="734511"/>
            <a:ext cx="1027172" cy="2617954"/>
          </a:xfrm>
          <a:prstGeom prst="rect">
            <a:avLst/>
          </a:prstGeom>
        </p:spPr>
      </p:pic>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839225" y="734511"/>
            <a:ext cx="1034620" cy="2598360"/>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887286" y="4581789"/>
            <a:ext cx="2055759" cy="1541820"/>
          </a:xfrm>
          <a:prstGeom prst="rect">
            <a:avLst/>
          </a:prstGeom>
        </p:spPr>
      </p:pic>
      <p:pic>
        <p:nvPicPr>
          <p:cNvPr id="9" name="Picture 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3077615" y="4438179"/>
            <a:ext cx="2649020" cy="1829039"/>
          </a:xfrm>
          <a:prstGeom prst="rect">
            <a:avLst/>
          </a:prstGeom>
        </p:spPr>
      </p:pic>
      <p:grpSp>
        <p:nvGrpSpPr>
          <p:cNvPr id="10" name="Group 10"/>
          <p:cNvGrpSpPr/>
          <p:nvPr/>
        </p:nvGrpSpPr>
        <p:grpSpPr>
          <a:xfrm>
            <a:off x="1203408" y="1019098"/>
            <a:ext cx="5718810" cy="1563046"/>
            <a:chOff x="0" y="0"/>
            <a:chExt cx="1934511" cy="528734"/>
          </a:xfrm>
        </p:grpSpPr>
        <p:sp>
          <p:nvSpPr>
            <p:cNvPr id="11" name="Freeform 11"/>
            <p:cNvSpPr/>
            <p:nvPr/>
          </p:nvSpPr>
          <p:spPr>
            <a:xfrm>
              <a:off x="0" y="0"/>
              <a:ext cx="1934511" cy="528734"/>
            </a:xfrm>
            <a:custGeom>
              <a:avLst/>
              <a:gdLst/>
              <a:ahLst/>
              <a:cxnLst/>
              <a:rect l="l" t="t" r="r" b="b"/>
              <a:pathLst>
                <a:path w="1934511" h="528734">
                  <a:moveTo>
                    <a:pt x="0" y="0"/>
                  </a:moveTo>
                  <a:lnTo>
                    <a:pt x="1934511" y="0"/>
                  </a:lnTo>
                  <a:lnTo>
                    <a:pt x="1934511" y="528734"/>
                  </a:lnTo>
                  <a:lnTo>
                    <a:pt x="0" y="528734"/>
                  </a:lnTo>
                  <a:close/>
                </a:path>
              </a:pathLst>
            </a:custGeom>
            <a:solidFill>
              <a:srgbClr val="EDC38E"/>
            </a:solidFill>
          </p:spPr>
        </p:sp>
      </p:grpSp>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4974882" y="6913920"/>
            <a:ext cx="1970368" cy="2338716"/>
          </a:xfrm>
          <a:prstGeom prst="rect">
            <a:avLst/>
          </a:prstGeom>
        </p:spPr>
      </p:pic>
      <p:pic>
        <p:nvPicPr>
          <p:cNvPr id="13" name="Picture 13"/>
          <p:cNvPicPr>
            <a:picLocks noChangeAspect="1"/>
          </p:cNvPicPr>
          <p:nvPr/>
        </p:nvPicPr>
        <p:blipFill>
          <a:blip r:embed="rId21"/>
          <a:srcRect/>
          <a:stretch>
            <a:fillRect/>
          </a:stretch>
        </p:blipFill>
        <p:spPr>
          <a:xfrm>
            <a:off x="6784396" y="647555"/>
            <a:ext cx="4719208" cy="6292277"/>
          </a:xfrm>
          <a:prstGeom prst="rect">
            <a:avLst/>
          </a:prstGeom>
        </p:spPr>
      </p:pic>
      <p:sp>
        <p:nvSpPr>
          <p:cNvPr id="14" name="TextBox 14"/>
          <p:cNvSpPr txBox="1"/>
          <p:nvPr/>
        </p:nvSpPr>
        <p:spPr>
          <a:xfrm>
            <a:off x="1514053" y="1004628"/>
            <a:ext cx="5097520" cy="1368425"/>
          </a:xfrm>
          <a:prstGeom prst="rect">
            <a:avLst/>
          </a:prstGeom>
        </p:spPr>
        <p:txBody>
          <a:bodyPr lIns="0" tIns="0" rIns="0" bIns="0" rtlCol="0" anchor="t">
            <a:spAutoFit/>
          </a:bodyPr>
          <a:lstStyle/>
          <a:p>
            <a:pPr algn="ctr">
              <a:lnSpc>
                <a:spcPts val="11200"/>
              </a:lnSpc>
            </a:pPr>
            <a:r>
              <a:rPr lang="en-US" sz="8000">
                <a:solidFill>
                  <a:srgbClr val="FFFFFF"/>
                </a:solidFill>
                <a:latin typeface="Libre Franklin Bold"/>
              </a:rPr>
              <a:t>About Me </a:t>
            </a:r>
          </a:p>
        </p:txBody>
      </p:sp>
      <p:sp>
        <p:nvSpPr>
          <p:cNvPr id="15" name="TextBox 15"/>
          <p:cNvSpPr txBox="1"/>
          <p:nvPr/>
        </p:nvSpPr>
        <p:spPr>
          <a:xfrm>
            <a:off x="11803687" y="4073305"/>
            <a:ext cx="6342390" cy="2124075"/>
          </a:xfrm>
          <a:prstGeom prst="rect">
            <a:avLst/>
          </a:prstGeom>
        </p:spPr>
        <p:txBody>
          <a:bodyPr lIns="0" tIns="0" rIns="0" bIns="0" rtlCol="0" anchor="t">
            <a:spAutoFit/>
          </a:bodyPr>
          <a:lstStyle/>
          <a:p>
            <a:pPr algn="ctr">
              <a:lnSpc>
                <a:spcPts val="4200"/>
              </a:lnSpc>
            </a:pPr>
            <a:r>
              <a:rPr lang="en-US" sz="3000" spc="174">
                <a:solidFill>
                  <a:srgbClr val="544942"/>
                </a:solidFill>
                <a:latin typeface="Libre Franklin Medium"/>
              </a:rPr>
              <a:t>Recent Sustainability Studies Graduate from UC Riverside; minor in Environmental  Sciences  </a:t>
            </a:r>
          </a:p>
        </p:txBody>
      </p:sp>
      <p:sp>
        <p:nvSpPr>
          <p:cNvPr id="16" name="TextBox 16"/>
          <p:cNvSpPr txBox="1"/>
          <p:nvPr/>
        </p:nvSpPr>
        <p:spPr>
          <a:xfrm>
            <a:off x="5831070" y="7405502"/>
            <a:ext cx="8224085" cy="2124075"/>
          </a:xfrm>
          <a:prstGeom prst="rect">
            <a:avLst/>
          </a:prstGeom>
        </p:spPr>
        <p:txBody>
          <a:bodyPr lIns="0" tIns="0" rIns="0" bIns="0" rtlCol="0" anchor="t">
            <a:spAutoFit/>
          </a:bodyPr>
          <a:lstStyle/>
          <a:p>
            <a:pPr algn="ctr">
              <a:lnSpc>
                <a:spcPts val="4200"/>
              </a:lnSpc>
            </a:pPr>
            <a:r>
              <a:rPr lang="en-US" sz="3000" spc="195">
                <a:solidFill>
                  <a:srgbClr val="544942"/>
                </a:solidFill>
                <a:latin typeface="Libre Franklin Medium"/>
              </a:rPr>
              <a:t>Background and interests include Environmental Justice, Climate and Community Resilience, &amp; Waste Reduction </a:t>
            </a:r>
          </a:p>
        </p:txBody>
      </p:sp>
      <p:sp>
        <p:nvSpPr>
          <p:cNvPr id="17" name="TextBox 17"/>
          <p:cNvSpPr txBox="1"/>
          <p:nvPr/>
        </p:nvSpPr>
        <p:spPr>
          <a:xfrm>
            <a:off x="874754" y="7254603"/>
            <a:ext cx="4405722" cy="1590675"/>
          </a:xfrm>
          <a:prstGeom prst="rect">
            <a:avLst/>
          </a:prstGeom>
        </p:spPr>
        <p:txBody>
          <a:bodyPr lIns="0" tIns="0" rIns="0" bIns="0" rtlCol="0" anchor="t">
            <a:spAutoFit/>
          </a:bodyPr>
          <a:lstStyle/>
          <a:p>
            <a:pPr algn="ctr">
              <a:lnSpc>
                <a:spcPts val="4200"/>
              </a:lnSpc>
            </a:pPr>
            <a:r>
              <a:rPr lang="en-US" sz="3000" spc="147">
                <a:solidFill>
                  <a:srgbClr val="544942"/>
                </a:solidFill>
                <a:latin typeface="Libre Franklin Medium"/>
              </a:rPr>
              <a:t>Fun fact: I've been vegetarian for almost 5 years!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C1B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960028" y="6236640"/>
            <a:ext cx="2903663" cy="365449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08633" y="4472068"/>
            <a:ext cx="2894889" cy="3772959"/>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49192" y="2601697"/>
            <a:ext cx="4288728" cy="4171763"/>
          </a:xfrm>
          <a:prstGeom prst="rect">
            <a:avLst/>
          </a:prstGeom>
        </p:spPr>
      </p:pic>
      <p:grpSp>
        <p:nvGrpSpPr>
          <p:cNvPr id="5" name="Group 5"/>
          <p:cNvGrpSpPr/>
          <p:nvPr/>
        </p:nvGrpSpPr>
        <p:grpSpPr>
          <a:xfrm>
            <a:off x="649192" y="321346"/>
            <a:ext cx="16989615" cy="1414708"/>
            <a:chOff x="0" y="0"/>
            <a:chExt cx="5747104" cy="478555"/>
          </a:xfrm>
        </p:grpSpPr>
        <p:sp>
          <p:nvSpPr>
            <p:cNvPr id="6" name="Freeform 6"/>
            <p:cNvSpPr/>
            <p:nvPr/>
          </p:nvSpPr>
          <p:spPr>
            <a:xfrm>
              <a:off x="0" y="0"/>
              <a:ext cx="5747104" cy="478555"/>
            </a:xfrm>
            <a:custGeom>
              <a:avLst/>
              <a:gdLst/>
              <a:ahLst/>
              <a:cxnLst/>
              <a:rect l="l" t="t" r="r" b="b"/>
              <a:pathLst>
                <a:path w="5747104" h="478555">
                  <a:moveTo>
                    <a:pt x="0" y="0"/>
                  </a:moveTo>
                  <a:lnTo>
                    <a:pt x="5747104" y="0"/>
                  </a:lnTo>
                  <a:lnTo>
                    <a:pt x="5747104" y="478555"/>
                  </a:lnTo>
                  <a:lnTo>
                    <a:pt x="0" y="478555"/>
                  </a:lnTo>
                  <a:close/>
                </a:path>
              </a:pathLst>
            </a:custGeom>
            <a:solidFill>
              <a:srgbClr val="AAA098"/>
            </a:solidFill>
          </p:spPr>
        </p:sp>
      </p:grpSp>
      <p:sp>
        <p:nvSpPr>
          <p:cNvPr id="7" name="TextBox 7"/>
          <p:cNvSpPr txBox="1"/>
          <p:nvPr/>
        </p:nvSpPr>
        <p:spPr>
          <a:xfrm>
            <a:off x="555646" y="2990102"/>
            <a:ext cx="17001829" cy="3880485"/>
          </a:xfrm>
          <a:prstGeom prst="rect">
            <a:avLst/>
          </a:prstGeom>
        </p:spPr>
        <p:txBody>
          <a:bodyPr lIns="0" tIns="0" rIns="0" bIns="0" rtlCol="0" anchor="t">
            <a:spAutoFit/>
          </a:bodyPr>
          <a:lstStyle/>
          <a:p>
            <a:pPr algn="ctr">
              <a:lnSpc>
                <a:spcPts val="3869"/>
              </a:lnSpc>
            </a:pPr>
            <a:r>
              <a:rPr lang="en-US" sz="3000" spc="174">
                <a:solidFill>
                  <a:srgbClr val="FFFFFF"/>
                </a:solidFill>
                <a:latin typeface="Libre Franklin Medium"/>
              </a:rPr>
              <a:t>The Riverside County Department of Waste Resources offers </a:t>
            </a:r>
            <a:r>
              <a:rPr lang="en-US" sz="3000" spc="174">
                <a:solidFill>
                  <a:srgbClr val="5A402C"/>
                </a:solidFill>
                <a:latin typeface="Libre Franklin Medium"/>
              </a:rPr>
              <a:t>FREE</a:t>
            </a:r>
            <a:r>
              <a:rPr lang="en-US" sz="3000" spc="174">
                <a:solidFill>
                  <a:srgbClr val="FFFFFF"/>
                </a:solidFill>
                <a:latin typeface="Libre Franklin Medium"/>
              </a:rPr>
              <a:t> various environmental education classes broadly related to </a:t>
            </a:r>
            <a:r>
              <a:rPr lang="en-US" sz="3000" spc="174">
                <a:solidFill>
                  <a:srgbClr val="5A402C"/>
                </a:solidFill>
                <a:latin typeface="Libre Franklin Medium"/>
              </a:rPr>
              <a:t>waste mitigation, built environment improvements, and sustainability</a:t>
            </a:r>
            <a:r>
              <a:rPr lang="en-US" sz="3000" spc="174">
                <a:solidFill>
                  <a:srgbClr val="FFFFFF"/>
                </a:solidFill>
                <a:latin typeface="Libre Franklin Medium"/>
              </a:rPr>
              <a:t>. Class instructors provide attendees with professional learning and instructional materials that demonstrate environmental diversion themes such as </a:t>
            </a:r>
            <a:r>
              <a:rPr lang="en-US" sz="3000" spc="174">
                <a:solidFill>
                  <a:srgbClr val="5A402C"/>
                </a:solidFill>
                <a:latin typeface="Libre Franklin Medium"/>
              </a:rPr>
              <a:t>Composting/Vermicomposting, Recycling 1-2-3, Green Landscaping</a:t>
            </a:r>
            <a:r>
              <a:rPr lang="en-US" sz="3000" spc="174">
                <a:solidFill>
                  <a:srgbClr val="FFFFFF"/>
                </a:solidFill>
                <a:latin typeface="Libre Franklin Medium"/>
              </a:rPr>
              <a:t>, and more! Attendees from all educational backgrounds, age groups, and interests are welcome to join. Classes are offered live throughout the year as well as on-demand in our resource section.  </a:t>
            </a:r>
          </a:p>
        </p:txBody>
      </p:sp>
      <p:pic>
        <p:nvPicPr>
          <p:cNvPr id="8" name="Picture 8"/>
          <p:cNvPicPr>
            <a:picLocks noChangeAspect="1"/>
          </p:cNvPicPr>
          <p:nvPr/>
        </p:nvPicPr>
        <p:blipFill>
          <a:blip r:embed="rId9"/>
          <a:srcRect l="18087" r="18207"/>
          <a:stretch>
            <a:fillRect/>
          </a:stretch>
        </p:blipFill>
        <p:spPr>
          <a:xfrm>
            <a:off x="5352111" y="9007454"/>
            <a:ext cx="7207933" cy="1131462"/>
          </a:xfrm>
          <a:prstGeom prst="rect">
            <a:avLst/>
          </a:prstGeom>
        </p:spPr>
      </p:pic>
      <p:sp>
        <p:nvSpPr>
          <p:cNvPr id="9" name="TextBox 9"/>
          <p:cNvSpPr txBox="1"/>
          <p:nvPr/>
        </p:nvSpPr>
        <p:spPr>
          <a:xfrm>
            <a:off x="2146366" y="515874"/>
            <a:ext cx="13995268" cy="920877"/>
          </a:xfrm>
          <a:prstGeom prst="rect">
            <a:avLst/>
          </a:prstGeom>
        </p:spPr>
        <p:txBody>
          <a:bodyPr lIns="0" tIns="0" rIns="0" bIns="0" rtlCol="0" anchor="t">
            <a:spAutoFit/>
          </a:bodyPr>
          <a:lstStyle/>
          <a:p>
            <a:pPr algn="ctr">
              <a:lnSpc>
                <a:spcPts val="7518"/>
              </a:lnSpc>
            </a:pPr>
            <a:r>
              <a:rPr lang="en-US" sz="5370">
                <a:solidFill>
                  <a:srgbClr val="FFFFFF"/>
                </a:solidFill>
                <a:latin typeface="Open Sans Extra Bold"/>
              </a:rPr>
              <a:t>DEPARTMENT PROGRAMS AND SERVICES   </a:t>
            </a:r>
          </a:p>
        </p:txBody>
      </p:sp>
      <p:sp>
        <p:nvSpPr>
          <p:cNvPr id="10" name="TextBox 10"/>
          <p:cNvSpPr txBox="1"/>
          <p:nvPr/>
        </p:nvSpPr>
        <p:spPr>
          <a:xfrm>
            <a:off x="5135215" y="7100293"/>
            <a:ext cx="7643910" cy="2080634"/>
          </a:xfrm>
          <a:prstGeom prst="rect">
            <a:avLst/>
          </a:prstGeom>
        </p:spPr>
        <p:txBody>
          <a:bodyPr lIns="0" tIns="0" rIns="0" bIns="0" rtlCol="0" anchor="t">
            <a:spAutoFit/>
          </a:bodyPr>
          <a:lstStyle/>
          <a:p>
            <a:pPr algn="ctr">
              <a:lnSpc>
                <a:spcPts val="2389"/>
              </a:lnSpc>
            </a:pPr>
            <a:r>
              <a:rPr lang="en-US" sz="2000" b="1" u="sng">
                <a:solidFill>
                  <a:srgbClr val="000000"/>
                </a:solidFill>
                <a:latin typeface="Libre Franklin Medium"/>
              </a:rPr>
              <a:t>Composting/Vermicomposting Workshop </a:t>
            </a:r>
          </a:p>
          <a:p>
            <a:pPr algn="ctr">
              <a:lnSpc>
                <a:spcPts val="2389"/>
              </a:lnSpc>
            </a:pPr>
            <a:r>
              <a:rPr lang="en-US" sz="2000" b="1">
                <a:solidFill>
                  <a:srgbClr val="000000"/>
                </a:solidFill>
                <a:latin typeface="Libre Franklin Medium"/>
                <a:ea typeface="+mn-lt"/>
                <a:cs typeface="+mn-lt"/>
              </a:rPr>
              <a:t>December 4, 2021 9:00 am - 11:00 am</a:t>
            </a:r>
            <a:endParaRPr lang="en-US" sz="2000" b="1">
              <a:latin typeface="Libre Franklin Medium"/>
              <a:ea typeface="+mn-lt"/>
              <a:cs typeface="+mn-lt"/>
            </a:endParaRPr>
          </a:p>
          <a:p>
            <a:pPr algn="ctr">
              <a:lnSpc>
                <a:spcPts val="2389"/>
              </a:lnSpc>
            </a:pPr>
            <a:r>
              <a:rPr lang="en-US" sz="2000" b="1">
                <a:solidFill>
                  <a:srgbClr val="000000"/>
                </a:solidFill>
                <a:latin typeface="Libre Franklin Medium"/>
                <a:ea typeface="+mn-lt"/>
                <a:cs typeface="+mn-lt"/>
                <a:hlinkClick r:id="rId10"/>
              </a:rPr>
              <a:t>WebEx Link</a:t>
            </a:r>
            <a:endParaRPr lang="en-US" sz="2000" b="1">
              <a:latin typeface="Libre Franklin Medium"/>
              <a:ea typeface="+mn-lt"/>
              <a:cs typeface="+mn-lt"/>
            </a:endParaRPr>
          </a:p>
          <a:p>
            <a:pPr algn="ctr">
              <a:lnSpc>
                <a:spcPts val="2389"/>
              </a:lnSpc>
            </a:pPr>
            <a:r>
              <a:rPr lang="en-US" sz="2000" b="1">
                <a:solidFill>
                  <a:srgbClr val="000000"/>
                </a:solidFill>
                <a:latin typeface="Libre Franklin Medium"/>
                <a:ea typeface="+mn-lt"/>
                <a:cs typeface="+mn-lt"/>
              </a:rPr>
              <a:t>Meeting Number: 145 559 4057</a:t>
            </a:r>
            <a:endParaRPr lang="en-US" b="1">
              <a:latin typeface="Libre Franklin Medium"/>
            </a:endParaRPr>
          </a:p>
          <a:p>
            <a:pPr algn="ctr">
              <a:lnSpc>
                <a:spcPts val="2389"/>
              </a:lnSpc>
            </a:pPr>
            <a:endParaRPr lang="en-US" sz="2000" b="1">
              <a:latin typeface="Libre Franklin Medium"/>
              <a:ea typeface="+mn-lt"/>
              <a:cs typeface="+mn-lt"/>
            </a:endParaRPr>
          </a:p>
          <a:p>
            <a:pPr algn="ctr">
              <a:lnSpc>
                <a:spcPts val="2389"/>
              </a:lnSpc>
            </a:pPr>
            <a:r>
              <a:rPr lang="en-US" sz="2800">
                <a:latin typeface="Libre Franklin Medium"/>
                <a:ea typeface="+mn-lt"/>
                <a:cs typeface="+mn-lt"/>
                <a:hlinkClick r:id="rId11"/>
              </a:rPr>
              <a:t>http://www.rcwaste.org/</a:t>
            </a:r>
            <a:r>
              <a:rPr lang="en-US" sz="2800">
                <a:latin typeface="Libre Franklin Medium"/>
                <a:ea typeface="+mn-lt"/>
                <a:cs typeface="+mn-lt"/>
              </a:rPr>
              <a:t> </a:t>
            </a:r>
          </a:p>
          <a:p>
            <a:pPr algn="ctr">
              <a:lnSpc>
                <a:spcPts val="2389"/>
              </a:lnSpc>
            </a:pPr>
            <a:r>
              <a:rPr lang="en-US" sz="100">
                <a:solidFill>
                  <a:srgbClr val="000000"/>
                </a:solidFill>
                <a:latin typeface="Libre Franklin Medium"/>
              </a:rPr>
              <a:t>Password: cUB22Hv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EF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15044" y="1287835"/>
            <a:ext cx="12498062" cy="8119552"/>
          </a:xfrm>
          <a:prstGeom prst="rect">
            <a:avLst/>
          </a:prstGeom>
        </p:spPr>
      </p:pic>
      <p:grpSp>
        <p:nvGrpSpPr>
          <p:cNvPr id="3" name="Group 3"/>
          <p:cNvGrpSpPr/>
          <p:nvPr/>
        </p:nvGrpSpPr>
        <p:grpSpPr>
          <a:xfrm>
            <a:off x="0" y="0"/>
            <a:ext cx="6015044" cy="10287000"/>
            <a:chOff x="0" y="0"/>
            <a:chExt cx="2034719" cy="3479800"/>
          </a:xfrm>
        </p:grpSpPr>
        <p:sp>
          <p:nvSpPr>
            <p:cNvPr id="4" name="Freeform 4"/>
            <p:cNvSpPr/>
            <p:nvPr/>
          </p:nvSpPr>
          <p:spPr>
            <a:xfrm>
              <a:off x="0" y="0"/>
              <a:ext cx="2034719" cy="3479800"/>
            </a:xfrm>
            <a:custGeom>
              <a:avLst/>
              <a:gdLst/>
              <a:ahLst/>
              <a:cxnLst/>
              <a:rect l="l" t="t" r="r" b="b"/>
              <a:pathLst>
                <a:path w="2034719" h="3479800">
                  <a:moveTo>
                    <a:pt x="0" y="0"/>
                  </a:moveTo>
                  <a:lnTo>
                    <a:pt x="2034719" y="0"/>
                  </a:lnTo>
                  <a:lnTo>
                    <a:pt x="2034719" y="3479800"/>
                  </a:lnTo>
                  <a:lnTo>
                    <a:pt x="0" y="3479800"/>
                  </a:lnTo>
                  <a:close/>
                </a:path>
              </a:pathLst>
            </a:custGeom>
            <a:solidFill>
              <a:srgbClr val="EFC999"/>
            </a:solidFill>
          </p:spPr>
        </p:sp>
      </p:grpSp>
      <p:pic>
        <p:nvPicPr>
          <p:cNvPr id="5" name="Picture 5"/>
          <p:cNvPicPr>
            <a:picLocks noChangeAspect="1"/>
          </p:cNvPicPr>
          <p:nvPr/>
        </p:nvPicPr>
        <p:blipFill>
          <a:blip r:embed="rId5"/>
          <a:srcRect/>
          <a:stretch>
            <a:fillRect/>
          </a:stretch>
        </p:blipFill>
        <p:spPr>
          <a:xfrm>
            <a:off x="7393960" y="2428290"/>
            <a:ext cx="9544902" cy="6547330"/>
          </a:xfrm>
          <a:prstGeom prst="rect">
            <a:avLst/>
          </a:prstGeom>
        </p:spPr>
      </p:pic>
      <p:sp>
        <p:nvSpPr>
          <p:cNvPr id="6" name="TextBox 6"/>
          <p:cNvSpPr txBox="1"/>
          <p:nvPr/>
        </p:nvSpPr>
        <p:spPr>
          <a:xfrm>
            <a:off x="1134097" y="565660"/>
            <a:ext cx="3746851" cy="3006344"/>
          </a:xfrm>
          <a:prstGeom prst="rect">
            <a:avLst/>
          </a:prstGeom>
        </p:spPr>
        <p:txBody>
          <a:bodyPr lIns="0" tIns="0" rIns="0" bIns="0" rtlCol="0" anchor="t">
            <a:spAutoFit/>
          </a:bodyPr>
          <a:lstStyle/>
          <a:p>
            <a:pPr>
              <a:lnSpc>
                <a:spcPts val="7888"/>
              </a:lnSpc>
            </a:pPr>
            <a:r>
              <a:rPr lang="en-US" sz="6800">
                <a:solidFill>
                  <a:srgbClr val="FFFFFF"/>
                </a:solidFill>
                <a:latin typeface="Libre Franklin Bold"/>
              </a:rPr>
              <a:t>What is </a:t>
            </a:r>
          </a:p>
          <a:p>
            <a:pPr>
              <a:lnSpc>
                <a:spcPts val="7888"/>
              </a:lnSpc>
            </a:pPr>
            <a:r>
              <a:rPr lang="en-US" sz="6800">
                <a:solidFill>
                  <a:srgbClr val="FFFFFF"/>
                </a:solidFill>
                <a:latin typeface="Libre Franklin Bold"/>
              </a:rPr>
              <a:t>Zero </a:t>
            </a:r>
          </a:p>
          <a:p>
            <a:pPr>
              <a:lnSpc>
                <a:spcPts val="7888"/>
              </a:lnSpc>
            </a:pPr>
            <a:r>
              <a:rPr lang="en-US" sz="6800">
                <a:solidFill>
                  <a:srgbClr val="FFFFFF"/>
                </a:solidFill>
                <a:latin typeface="Libre Franklin Bold"/>
              </a:rPr>
              <a:t>Waste?</a:t>
            </a:r>
          </a:p>
        </p:txBody>
      </p:sp>
      <p:sp>
        <p:nvSpPr>
          <p:cNvPr id="7" name="TextBox 7"/>
          <p:cNvSpPr txBox="1"/>
          <p:nvPr/>
        </p:nvSpPr>
        <p:spPr>
          <a:xfrm>
            <a:off x="301750" y="4430290"/>
            <a:ext cx="5411545" cy="4545330"/>
          </a:xfrm>
          <a:prstGeom prst="rect">
            <a:avLst/>
          </a:prstGeom>
        </p:spPr>
        <p:txBody>
          <a:bodyPr lIns="0" tIns="0" rIns="0" bIns="0" rtlCol="0" anchor="t">
            <a:spAutoFit/>
          </a:bodyPr>
          <a:lstStyle/>
          <a:p>
            <a:pPr algn="ctr">
              <a:lnSpc>
                <a:spcPts val="4559"/>
              </a:lnSpc>
            </a:pPr>
            <a:r>
              <a:rPr lang="en-US" sz="2999" spc="161">
                <a:solidFill>
                  <a:srgbClr val="FFFFFF"/>
                </a:solidFill>
                <a:latin typeface="Libre Franklin Medium"/>
              </a:rPr>
              <a:t>Zero waste, by CalRecycle's definition, is a process and a philosophy that involves a redesign of products and consumption, so that all material goods can be reused or recycled—or not needed at all.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C1B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2717" y="183048"/>
            <a:ext cx="3450817" cy="3500763"/>
          </a:xfrm>
          <a:prstGeom prst="rect">
            <a:avLst/>
          </a:prstGeom>
        </p:spPr>
      </p:pic>
      <p:grpSp>
        <p:nvGrpSpPr>
          <p:cNvPr id="3" name="Group 3"/>
          <p:cNvGrpSpPr/>
          <p:nvPr/>
        </p:nvGrpSpPr>
        <p:grpSpPr>
          <a:xfrm>
            <a:off x="4690861" y="69533"/>
            <a:ext cx="10098978" cy="3238604"/>
            <a:chOff x="0" y="0"/>
            <a:chExt cx="3416197" cy="1095528"/>
          </a:xfrm>
        </p:grpSpPr>
        <p:sp>
          <p:nvSpPr>
            <p:cNvPr id="4" name="Freeform 4"/>
            <p:cNvSpPr/>
            <p:nvPr/>
          </p:nvSpPr>
          <p:spPr>
            <a:xfrm>
              <a:off x="0" y="0"/>
              <a:ext cx="3416197" cy="1095528"/>
            </a:xfrm>
            <a:custGeom>
              <a:avLst/>
              <a:gdLst/>
              <a:ahLst/>
              <a:cxnLst/>
              <a:rect l="l" t="t" r="r" b="b"/>
              <a:pathLst>
                <a:path w="3416197" h="1095528">
                  <a:moveTo>
                    <a:pt x="0" y="0"/>
                  </a:moveTo>
                  <a:lnTo>
                    <a:pt x="3416197" y="0"/>
                  </a:lnTo>
                  <a:lnTo>
                    <a:pt x="3416197" y="1095528"/>
                  </a:lnTo>
                  <a:lnTo>
                    <a:pt x="0" y="1095528"/>
                  </a:lnTo>
                  <a:close/>
                </a:path>
              </a:pathLst>
            </a:custGeom>
            <a:solidFill>
              <a:srgbClr val="EFC999"/>
            </a:solidFill>
          </p:spPr>
        </p:sp>
      </p:grpSp>
      <p:sp>
        <p:nvSpPr>
          <p:cNvPr id="5" name="TextBox 5"/>
          <p:cNvSpPr txBox="1"/>
          <p:nvPr/>
        </p:nvSpPr>
        <p:spPr>
          <a:xfrm>
            <a:off x="5670433" y="980116"/>
            <a:ext cx="8139834" cy="1491719"/>
          </a:xfrm>
          <a:prstGeom prst="rect">
            <a:avLst/>
          </a:prstGeom>
        </p:spPr>
        <p:txBody>
          <a:bodyPr lIns="0" tIns="0" rIns="0" bIns="0" rtlCol="0" anchor="t">
            <a:spAutoFit/>
          </a:bodyPr>
          <a:lstStyle/>
          <a:p>
            <a:pPr algn="ctr">
              <a:lnSpc>
                <a:spcPts val="6139"/>
              </a:lnSpc>
            </a:pPr>
            <a:r>
              <a:rPr lang="en-US" sz="3654" spc="343">
                <a:solidFill>
                  <a:srgbClr val="AC7735"/>
                </a:solidFill>
                <a:latin typeface="Libre Franklin Bold"/>
              </a:rPr>
              <a:t>OFFICE OF SUSTAINABILITY AT UC RIVERSIDE</a:t>
            </a:r>
            <a:r>
              <a:rPr lang="en-US" sz="3654" spc="343">
                <a:solidFill>
                  <a:srgbClr val="FFFFFF"/>
                </a:solidFill>
                <a:latin typeface="Libre Franklin Bold"/>
              </a:rPr>
              <a:t>  </a:t>
            </a:r>
          </a:p>
        </p:txBody>
      </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29667">
            <a:off x="11125091" y="5712764"/>
            <a:ext cx="7048099" cy="4498563"/>
          </a:xfrm>
          <a:prstGeom prst="rect">
            <a:avLst/>
          </a:prstGeom>
        </p:spPr>
      </p:pic>
      <p:grpSp>
        <p:nvGrpSpPr>
          <p:cNvPr id="7" name="Group 7"/>
          <p:cNvGrpSpPr/>
          <p:nvPr/>
        </p:nvGrpSpPr>
        <p:grpSpPr>
          <a:xfrm>
            <a:off x="473010" y="5528241"/>
            <a:ext cx="10098978" cy="3238604"/>
            <a:chOff x="0" y="0"/>
            <a:chExt cx="3416197" cy="1095528"/>
          </a:xfrm>
        </p:grpSpPr>
        <p:sp>
          <p:nvSpPr>
            <p:cNvPr id="8" name="Freeform 8"/>
            <p:cNvSpPr/>
            <p:nvPr/>
          </p:nvSpPr>
          <p:spPr>
            <a:xfrm>
              <a:off x="0" y="0"/>
              <a:ext cx="3416197" cy="1095528"/>
            </a:xfrm>
            <a:custGeom>
              <a:avLst/>
              <a:gdLst/>
              <a:ahLst/>
              <a:cxnLst/>
              <a:rect l="l" t="t" r="r" b="b"/>
              <a:pathLst>
                <a:path w="3416197" h="1095528">
                  <a:moveTo>
                    <a:pt x="0" y="0"/>
                  </a:moveTo>
                  <a:lnTo>
                    <a:pt x="3416197" y="0"/>
                  </a:lnTo>
                  <a:lnTo>
                    <a:pt x="3416197" y="1095528"/>
                  </a:lnTo>
                  <a:lnTo>
                    <a:pt x="0" y="1095528"/>
                  </a:lnTo>
                  <a:close/>
                </a:path>
              </a:pathLst>
            </a:custGeom>
            <a:solidFill>
              <a:srgbClr val="EAD6B9"/>
            </a:solidFill>
          </p:spPr>
        </p:sp>
      </p:grpSp>
      <p:sp>
        <p:nvSpPr>
          <p:cNvPr id="9" name="TextBox 9"/>
          <p:cNvSpPr txBox="1"/>
          <p:nvPr/>
        </p:nvSpPr>
        <p:spPr>
          <a:xfrm>
            <a:off x="662758" y="5778744"/>
            <a:ext cx="9399680" cy="2764157"/>
          </a:xfrm>
          <a:prstGeom prst="rect">
            <a:avLst/>
          </a:prstGeom>
        </p:spPr>
        <p:txBody>
          <a:bodyPr lIns="0" tIns="0" rIns="0" bIns="0" rtlCol="0" anchor="t">
            <a:spAutoFit/>
          </a:bodyPr>
          <a:lstStyle/>
          <a:p>
            <a:pPr algn="ctr">
              <a:lnSpc>
                <a:spcPts val="2700"/>
              </a:lnSpc>
              <a:spcBef>
                <a:spcPct val="0"/>
              </a:spcBef>
            </a:pPr>
            <a:r>
              <a:rPr lang="en-US" sz="2700">
                <a:solidFill>
                  <a:srgbClr val="FFFFFF"/>
                </a:solidFill>
                <a:latin typeface="Libre Franklin Bold"/>
              </a:rPr>
              <a:t>The Office of Sustainability works to implement policies and programs aimed at </a:t>
            </a:r>
            <a:r>
              <a:rPr lang="en-US" sz="2700">
                <a:solidFill>
                  <a:srgbClr val="8B7D73"/>
                </a:solidFill>
                <a:latin typeface="Libre Franklin Bold"/>
              </a:rPr>
              <a:t>reporting and reducing resource usage and greenhouse gas emissions</a:t>
            </a:r>
            <a:r>
              <a:rPr lang="en-US" sz="2700">
                <a:solidFill>
                  <a:srgbClr val="FFFFFF"/>
                </a:solidFill>
                <a:latin typeface="Libre Franklin Bold"/>
              </a:rPr>
              <a:t>. Our programs showcase the environmental, economic, and socio-cultural relationships to suit our current needs and those of future generations. Our vision is to improve the quality of life through </a:t>
            </a:r>
            <a:r>
              <a:rPr lang="en-US" sz="2700">
                <a:solidFill>
                  <a:srgbClr val="8B7D73"/>
                </a:solidFill>
                <a:latin typeface="Libre Franklin Bold"/>
              </a:rPr>
              <a:t>enhancing the culture of sustainability </a:t>
            </a:r>
            <a:r>
              <a:rPr lang="en-US" sz="2700">
                <a:solidFill>
                  <a:srgbClr val="FFFFFF"/>
                </a:solidFill>
                <a:latin typeface="Libre Franklin Bold"/>
              </a:rPr>
              <a:t>at UC Riverside and the community.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2CC"/>
        </a:solidFill>
        <a:effectLst/>
      </p:bgPr>
    </p:bg>
    <p:spTree>
      <p:nvGrpSpPr>
        <p:cNvPr id="1" name=""/>
        <p:cNvGrpSpPr/>
        <p:nvPr/>
      </p:nvGrpSpPr>
      <p:grpSpPr>
        <a:xfrm>
          <a:off x="0" y="0"/>
          <a:ext cx="0" cy="0"/>
          <a:chOff x="0" y="0"/>
          <a:chExt cx="0" cy="0"/>
        </a:xfrm>
      </p:grpSpPr>
      <p:grpSp>
        <p:nvGrpSpPr>
          <p:cNvPr id="2" name="Group 2"/>
          <p:cNvGrpSpPr/>
          <p:nvPr/>
        </p:nvGrpSpPr>
        <p:grpSpPr>
          <a:xfrm>
            <a:off x="5550739" y="601829"/>
            <a:ext cx="10098978" cy="3238604"/>
            <a:chOff x="0" y="0"/>
            <a:chExt cx="3416197" cy="1095528"/>
          </a:xfrm>
        </p:grpSpPr>
        <p:sp>
          <p:nvSpPr>
            <p:cNvPr id="3" name="Freeform 3"/>
            <p:cNvSpPr/>
            <p:nvPr/>
          </p:nvSpPr>
          <p:spPr>
            <a:xfrm>
              <a:off x="0" y="0"/>
              <a:ext cx="3416197" cy="1095528"/>
            </a:xfrm>
            <a:custGeom>
              <a:avLst/>
              <a:gdLst/>
              <a:ahLst/>
              <a:cxnLst/>
              <a:rect l="l" t="t" r="r" b="b"/>
              <a:pathLst>
                <a:path w="3416197" h="1095528">
                  <a:moveTo>
                    <a:pt x="0" y="0"/>
                  </a:moveTo>
                  <a:lnTo>
                    <a:pt x="3416197" y="0"/>
                  </a:lnTo>
                  <a:lnTo>
                    <a:pt x="3416197" y="1095528"/>
                  </a:lnTo>
                  <a:lnTo>
                    <a:pt x="0" y="1095528"/>
                  </a:lnTo>
                  <a:close/>
                </a:path>
              </a:pathLst>
            </a:custGeom>
            <a:solidFill>
              <a:srgbClr val="EFC999"/>
            </a:solidFill>
          </p:spPr>
        </p:sp>
      </p:grpSp>
      <p:grpSp>
        <p:nvGrpSpPr>
          <p:cNvPr id="4" name="Group 4"/>
          <p:cNvGrpSpPr/>
          <p:nvPr/>
        </p:nvGrpSpPr>
        <p:grpSpPr>
          <a:xfrm>
            <a:off x="1028700" y="5453304"/>
            <a:ext cx="12419129" cy="3894745"/>
            <a:chOff x="0" y="0"/>
            <a:chExt cx="3416197" cy="1071349"/>
          </a:xfrm>
        </p:grpSpPr>
        <p:sp>
          <p:nvSpPr>
            <p:cNvPr id="5" name="Freeform 5"/>
            <p:cNvSpPr/>
            <p:nvPr/>
          </p:nvSpPr>
          <p:spPr>
            <a:xfrm>
              <a:off x="0" y="0"/>
              <a:ext cx="3416197" cy="1071349"/>
            </a:xfrm>
            <a:custGeom>
              <a:avLst/>
              <a:gdLst/>
              <a:ahLst/>
              <a:cxnLst/>
              <a:rect l="l" t="t" r="r" b="b"/>
              <a:pathLst>
                <a:path w="3416197" h="1071349">
                  <a:moveTo>
                    <a:pt x="0" y="0"/>
                  </a:moveTo>
                  <a:lnTo>
                    <a:pt x="3416197" y="0"/>
                  </a:lnTo>
                  <a:lnTo>
                    <a:pt x="3416197" y="1071349"/>
                  </a:lnTo>
                  <a:lnTo>
                    <a:pt x="0" y="1071349"/>
                  </a:lnTo>
                  <a:close/>
                </a:path>
              </a:pathLst>
            </a:custGeom>
            <a:solidFill>
              <a:srgbClr val="C7BBAC"/>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83356">
            <a:off x="594495" y="163731"/>
            <a:ext cx="4446248" cy="41148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83450">
            <a:off x="14632238" y="4516376"/>
            <a:ext cx="2034956" cy="4114800"/>
          </a:xfrm>
          <a:prstGeom prst="rect">
            <a:avLst/>
          </a:prstGeom>
        </p:spPr>
      </p:pic>
      <p:sp>
        <p:nvSpPr>
          <p:cNvPr id="8" name="TextBox 8"/>
          <p:cNvSpPr txBox="1"/>
          <p:nvPr/>
        </p:nvSpPr>
        <p:spPr>
          <a:xfrm>
            <a:off x="6619960" y="1775309"/>
            <a:ext cx="8139834" cy="720194"/>
          </a:xfrm>
          <a:prstGeom prst="rect">
            <a:avLst/>
          </a:prstGeom>
        </p:spPr>
        <p:txBody>
          <a:bodyPr lIns="0" tIns="0" rIns="0" bIns="0" rtlCol="0" anchor="t">
            <a:spAutoFit/>
          </a:bodyPr>
          <a:lstStyle/>
          <a:p>
            <a:pPr algn="ctr">
              <a:lnSpc>
                <a:spcPts val="6139"/>
              </a:lnSpc>
            </a:pPr>
            <a:r>
              <a:rPr lang="en-US" sz="3654" spc="343">
                <a:solidFill>
                  <a:srgbClr val="AC7735"/>
                </a:solidFill>
                <a:latin typeface="Libre Franklin Bold"/>
              </a:rPr>
              <a:t>R'GARDEN AT UC RIVERSIDE</a:t>
            </a:r>
            <a:r>
              <a:rPr lang="en-US" sz="3654" spc="343">
                <a:solidFill>
                  <a:srgbClr val="FFFFFF"/>
                </a:solidFill>
                <a:latin typeface="Libre Franklin Bold"/>
              </a:rPr>
              <a:t>  </a:t>
            </a:r>
          </a:p>
        </p:txBody>
      </p:sp>
      <p:sp>
        <p:nvSpPr>
          <p:cNvPr id="9" name="TextBox 9"/>
          <p:cNvSpPr txBox="1"/>
          <p:nvPr/>
        </p:nvSpPr>
        <p:spPr>
          <a:xfrm>
            <a:off x="1028700" y="5742184"/>
            <a:ext cx="12419129" cy="3345561"/>
          </a:xfrm>
          <a:prstGeom prst="rect">
            <a:avLst/>
          </a:prstGeom>
        </p:spPr>
        <p:txBody>
          <a:bodyPr lIns="0" tIns="0" rIns="0" bIns="0" rtlCol="0" anchor="t">
            <a:spAutoFit/>
          </a:bodyPr>
          <a:lstStyle/>
          <a:p>
            <a:pPr algn="ctr">
              <a:lnSpc>
                <a:spcPts val="2996"/>
              </a:lnSpc>
              <a:spcBef>
                <a:spcPct val="0"/>
              </a:spcBef>
            </a:pPr>
            <a:r>
              <a:rPr lang="en-US" sz="2699" spc="83">
                <a:solidFill>
                  <a:srgbClr val="FFFFFF"/>
                </a:solidFill>
                <a:latin typeface="Libre Franklin Bold"/>
              </a:rPr>
              <a:t>The </a:t>
            </a:r>
            <a:r>
              <a:rPr lang="en-US" sz="2699" spc="83" err="1">
                <a:solidFill>
                  <a:srgbClr val="FFFFFF"/>
                </a:solidFill>
                <a:latin typeface="Libre Franklin Bold"/>
              </a:rPr>
              <a:t>R'Garden</a:t>
            </a:r>
            <a:r>
              <a:rPr lang="en-US" sz="2699" spc="83">
                <a:solidFill>
                  <a:srgbClr val="FFFFFF"/>
                </a:solidFill>
                <a:latin typeface="Libre Franklin Bold"/>
              </a:rPr>
              <a:t> is a space that </a:t>
            </a:r>
            <a:r>
              <a:rPr lang="en-US" sz="2699" spc="83">
                <a:solidFill>
                  <a:srgbClr val="BE4D29"/>
                </a:solidFill>
                <a:latin typeface="Libre Franklin Bold"/>
              </a:rPr>
              <a:t>grows fresh produce</a:t>
            </a:r>
            <a:r>
              <a:rPr lang="en-US" sz="2699" spc="83">
                <a:solidFill>
                  <a:srgbClr val="FFFFFF"/>
                </a:solidFill>
                <a:latin typeface="Libre Franklin Bold"/>
              </a:rPr>
              <a:t> while providing an opportunity to learn about social, environmental, and economic sustainability through a food systems. We are a student resource center as well as a </a:t>
            </a:r>
            <a:r>
              <a:rPr lang="en-US" sz="2699" spc="83">
                <a:solidFill>
                  <a:srgbClr val="BE4D29"/>
                </a:solidFill>
                <a:latin typeface="Libre Franklin Bold"/>
              </a:rPr>
              <a:t>community centered garden</a:t>
            </a:r>
            <a:r>
              <a:rPr lang="en-US" sz="2699" spc="83">
                <a:solidFill>
                  <a:srgbClr val="FFFFFF"/>
                </a:solidFill>
                <a:latin typeface="Libre Franklin Bold"/>
              </a:rPr>
              <a:t> which aims to</a:t>
            </a:r>
            <a:r>
              <a:rPr lang="en-US" sz="2699" spc="83">
                <a:solidFill>
                  <a:srgbClr val="BE4D29"/>
                </a:solidFill>
                <a:latin typeface="Libre Franklin Bold"/>
              </a:rPr>
              <a:t> educate </a:t>
            </a:r>
            <a:r>
              <a:rPr lang="en-US" sz="2699" spc="83">
                <a:solidFill>
                  <a:srgbClr val="FFFFFF"/>
                </a:solidFill>
                <a:latin typeface="Libre Franklin Bold"/>
              </a:rPr>
              <a:t>folks on the </a:t>
            </a:r>
            <a:r>
              <a:rPr lang="en-US" sz="2699" spc="83">
                <a:solidFill>
                  <a:srgbClr val="BE4D29"/>
                </a:solidFill>
                <a:latin typeface="Libre Franklin Bold"/>
              </a:rPr>
              <a:t>local food systems </a:t>
            </a:r>
            <a:r>
              <a:rPr lang="en-US" sz="2699" spc="83">
                <a:solidFill>
                  <a:srgbClr val="FFFFFF"/>
                </a:solidFill>
                <a:latin typeface="Libre Franklin Bold"/>
              </a:rPr>
              <a:t>in Riverside, while actively engaging folks on the importance of having access to local &amp; fresh produce. It serves as a sustainability hub to</a:t>
            </a:r>
            <a:r>
              <a:rPr lang="en-US" sz="2699" spc="83">
                <a:solidFill>
                  <a:srgbClr val="BE4D29"/>
                </a:solidFill>
                <a:latin typeface="Libre Franklin Bold"/>
              </a:rPr>
              <a:t> promote service learning</a:t>
            </a:r>
            <a:r>
              <a:rPr lang="en-US" sz="2699" spc="83">
                <a:solidFill>
                  <a:srgbClr val="FFFFFF"/>
                </a:solidFill>
                <a:latin typeface="Libre Franklin Bold"/>
              </a:rPr>
              <a:t>, and </a:t>
            </a:r>
            <a:r>
              <a:rPr lang="en-US" sz="2699" spc="83">
                <a:solidFill>
                  <a:srgbClr val="BE4D29"/>
                </a:solidFill>
                <a:latin typeface="Libre Franklin Bold"/>
              </a:rPr>
              <a:t>community-based</a:t>
            </a:r>
            <a:r>
              <a:rPr lang="en-US" sz="2699" spc="83">
                <a:solidFill>
                  <a:srgbClr val="FFFFFF"/>
                </a:solidFill>
                <a:latin typeface="Libre Franklin Bold"/>
              </a:rPr>
              <a:t> </a:t>
            </a:r>
            <a:r>
              <a:rPr lang="en-US" sz="2699" spc="83">
                <a:solidFill>
                  <a:srgbClr val="BE4D29"/>
                </a:solidFill>
                <a:latin typeface="Libre Franklin Bold"/>
              </a:rPr>
              <a:t>research </a:t>
            </a:r>
            <a:r>
              <a:rPr lang="en-US" sz="2699" spc="83">
                <a:solidFill>
                  <a:srgbClr val="FFFFFF"/>
                </a:solidFill>
                <a:latin typeface="Libre Franklin Bold"/>
              </a:rPr>
              <a:t>around food systems through </a:t>
            </a:r>
            <a:r>
              <a:rPr lang="en-US" sz="2699" spc="83">
                <a:solidFill>
                  <a:srgbClr val="BE4D29"/>
                </a:solidFill>
                <a:latin typeface="Libre Franklin Bold"/>
              </a:rPr>
              <a:t>student-led projects</a:t>
            </a:r>
            <a:r>
              <a:rPr lang="en-US" sz="2699" spc="83">
                <a:solidFill>
                  <a:srgbClr val="FFFFFF"/>
                </a:solidFill>
                <a:latin typeface="Libre Franklin Bold"/>
              </a:rPr>
              <a:t> and collaborations with the campus and community.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386C3522-7597-4087-AEA6-26FBC9523500}"/>
              </a:ext>
            </a:extLst>
          </p:cNvPr>
          <p:cNvPicPr>
            <a:picLocks noChangeAspect="1"/>
          </p:cNvPicPr>
          <p:nvPr/>
        </p:nvPicPr>
        <p:blipFill rotWithShape="1">
          <a:blip r:embed="rId3"/>
          <a:srcRect b="19"/>
          <a:stretch/>
        </p:blipFill>
        <p:spPr>
          <a:xfrm>
            <a:off x="20" y="1923"/>
            <a:ext cx="18287980" cy="10285077"/>
          </a:xfrm>
          <a:prstGeom prst="rect">
            <a:avLst/>
          </a:prstGeom>
        </p:spPr>
      </p:pic>
    </p:spTree>
    <p:extLst>
      <p:ext uri="{BB962C8B-B14F-4D97-AF65-F5344CB8AC3E}">
        <p14:creationId xmlns:p14="http://schemas.microsoft.com/office/powerpoint/2010/main" val="578510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ae8e40b0-13b5-4012-a684-02532b1b31b5" xsi:nil="true"/>
    <_x0074_oj7 xmlns="ae8e40b0-13b5-4012-a684-02532b1b31b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B0282BBD49D04A86B8B80D7621DEC1" ma:contentTypeVersion="13" ma:contentTypeDescription="Create a new document." ma:contentTypeScope="" ma:versionID="b4dea93d8a497e37332a0285afc23f21">
  <xsd:schema xmlns:xsd="http://www.w3.org/2001/XMLSchema" xmlns:xs="http://www.w3.org/2001/XMLSchema" xmlns:p="http://schemas.microsoft.com/office/2006/metadata/properties" xmlns:ns2="ae8e40b0-13b5-4012-a684-02532b1b31b5" xmlns:ns3="9767287d-da59-4018-b755-2cb374ce5096" targetNamespace="http://schemas.microsoft.com/office/2006/metadata/properties" ma:root="true" ma:fieldsID="fa4aff9f3eb13bf3c798f25d6093c7ae" ns2:_="" ns3:_="">
    <xsd:import namespace="ae8e40b0-13b5-4012-a684-02532b1b31b5"/>
    <xsd:import namespace="9767287d-da59-4018-b755-2cb374ce50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_x0074_oj7" minOccurs="0"/>
                <xsd:element ref="ns3:SharedWithUsers" minOccurs="0"/>
                <xsd:element ref="ns3:SharedWithDetails" minOccurs="0"/>
                <xsd:element ref="ns2:MediaServiceDateTaken" minOccurs="0"/>
                <xsd:element ref="ns2:MediaServiceLocation" minOccurs="0"/>
                <xsd:element ref="ns2:MediaLengthInSecond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8e40b0-13b5-4012-a684-02532b1b31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x0074_oj7" ma:index="14" nillable="true" ma:displayName="Staff In Charge" ma:internalName="_x0074_oj7">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Date" ma:index="20" nillable="true" ma:displayName="Date" ma:format="Dropdown" ma:internalName="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67287d-da59-4018-b755-2cb374ce509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F05494-35D8-440B-A22D-C05C36685D45}">
  <ds:schemaRefs>
    <ds:schemaRef ds:uri="ae8e40b0-13b5-4012-a684-02532b1b31b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9CBFE26-538E-4043-9C0A-9062126ECF97}">
  <ds:schemaRefs>
    <ds:schemaRef ds:uri="http://schemas.microsoft.com/sharepoint/v3/contenttype/forms"/>
  </ds:schemaRefs>
</ds:datastoreItem>
</file>

<file path=customXml/itemProps3.xml><?xml version="1.0" encoding="utf-8"?>
<ds:datastoreItem xmlns:ds="http://schemas.openxmlformats.org/officeDocument/2006/customXml" ds:itemID="{B703EF21-0991-46A0-A551-CA3F0585BF08}">
  <ds:schemaRefs>
    <ds:schemaRef ds:uri="9767287d-da59-4018-b755-2cb374ce5096"/>
    <ds:schemaRef ds:uri="ae8e40b0-13b5-4012-a684-02532b1b31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1122</Words>
  <Application>Microsoft Office PowerPoint</Application>
  <PresentationFormat>Custom</PresentationFormat>
  <Paragraphs>79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Open Sans Light Bold</vt:lpstr>
      <vt:lpstr>Libre Franklin Bold</vt:lpstr>
      <vt:lpstr>Open Sans Extra Bold</vt:lpstr>
      <vt:lpstr>Arial</vt:lpstr>
      <vt:lpstr>Libre Franklin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Waste Strategies for College Campuses</dc:title>
  <dc:creator>Van Gordon, Tiffany</dc:creator>
  <cp:lastModifiedBy>Van Gordon, Tiffany</cp:lastModifiedBy>
  <cp:revision>2</cp:revision>
  <dcterms:created xsi:type="dcterms:W3CDTF">2006-08-16T00:00:00Z</dcterms:created>
  <dcterms:modified xsi:type="dcterms:W3CDTF">2021-11-18T17:19:40Z</dcterms:modified>
  <dc:identifier>DAEviTp3mxY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0x010100C4B0282BBD49D04A86B8B80D7621DEC1</vt:lpwstr>
  </property>
</Properties>
</file>