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61" r:id="rId4"/>
  </p:sldMasterIdLst>
  <p:notesMasterIdLst>
    <p:notesMasterId r:id="rId28"/>
  </p:notesMasterIdLst>
  <p:handoutMasterIdLst>
    <p:handoutMasterId r:id="rId29"/>
  </p:handoutMasterIdLst>
  <p:sldIdLst>
    <p:sldId id="275" r:id="rId5"/>
    <p:sldId id="319" r:id="rId6"/>
    <p:sldId id="320" r:id="rId7"/>
    <p:sldId id="288" r:id="rId8"/>
    <p:sldId id="321" r:id="rId9"/>
    <p:sldId id="343" r:id="rId10"/>
    <p:sldId id="324" r:id="rId11"/>
    <p:sldId id="351" r:id="rId12"/>
    <p:sldId id="367" r:id="rId13"/>
    <p:sldId id="325" r:id="rId14"/>
    <p:sldId id="327" r:id="rId15"/>
    <p:sldId id="355" r:id="rId16"/>
    <p:sldId id="329" r:id="rId17"/>
    <p:sldId id="323" r:id="rId18"/>
    <p:sldId id="330" r:id="rId19"/>
    <p:sldId id="344" r:id="rId20"/>
    <p:sldId id="345" r:id="rId21"/>
    <p:sldId id="360" r:id="rId22"/>
    <p:sldId id="365" r:id="rId23"/>
    <p:sldId id="364" r:id="rId24"/>
    <p:sldId id="363" r:id="rId25"/>
    <p:sldId id="318" r:id="rId26"/>
    <p:sldId id="353" r:id="rId27"/>
  </p:sldIdLst>
  <p:sldSz cx="9144000" cy="6858000" type="screen4x3"/>
  <p:notesSz cx="7010400" cy="923607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DC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8" autoAdjust="0"/>
    <p:restoredTop sz="84615" autoAdjust="0"/>
  </p:normalViewPr>
  <p:slideViewPr>
    <p:cSldViewPr>
      <p:cViewPr varScale="1">
        <p:scale>
          <a:sx n="110" d="100"/>
          <a:sy n="110" d="100"/>
        </p:scale>
        <p:origin x="1944" y="102"/>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6" d="100"/>
          <a:sy n="96" d="100"/>
        </p:scale>
        <p:origin x="-108" y="-216"/>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2.xml"/><Relationship Id="rId5" Type="http://schemas.openxmlformats.org/officeDocument/2006/relationships/slide" Target="slides/slide5.xml"/><Relationship Id="rId10" Type="http://schemas.openxmlformats.org/officeDocument/2006/relationships/slide" Target="slides/slide11.xml"/><Relationship Id="rId4" Type="http://schemas.openxmlformats.org/officeDocument/2006/relationships/slide" Target="slides/slide4.xml"/><Relationship Id="rId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500063" y="0"/>
            <a:ext cx="6010275" cy="447675"/>
          </a:xfrm>
          <a:prstGeom prst="rect">
            <a:avLst/>
          </a:prstGeom>
          <a:noFill/>
          <a:ln w="9525">
            <a:noFill/>
            <a:miter lim="800000"/>
            <a:headEnd/>
            <a:tailEnd/>
          </a:ln>
          <a:effectLst/>
        </p:spPr>
        <p:txBody>
          <a:bodyPr vert="horz" wrap="square" lIns="93545" tIns="46772" rIns="93545" bIns="46772" numCol="1" anchor="t" anchorCtr="0" compatLnSpc="1">
            <a:prstTxWarp prst="textNoShape">
              <a:avLst/>
            </a:prstTxWarp>
          </a:bodyPr>
          <a:lstStyle>
            <a:lvl1pPr algn="ctr" eaLnBrk="0" hangingPunct="0">
              <a:defRPr sz="1200">
                <a:cs typeface="+mn-cs"/>
              </a:defRPr>
            </a:lvl1pPr>
          </a:lstStyle>
          <a:p>
            <a:pPr>
              <a:defRPr/>
            </a:pPr>
            <a:r>
              <a:rPr lang="en-US"/>
              <a:t>Vermicomposting Presentation</a:t>
            </a:r>
          </a:p>
        </p:txBody>
      </p:sp>
    </p:spTree>
    <p:extLst>
      <p:ext uri="{BB962C8B-B14F-4D97-AF65-F5344CB8AC3E}">
        <p14:creationId xmlns:p14="http://schemas.microsoft.com/office/powerpoint/2010/main" val="280082436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6888" cy="460375"/>
          </a:xfrm>
          <a:prstGeom prst="rect">
            <a:avLst/>
          </a:prstGeom>
          <a:noFill/>
          <a:ln w="9525">
            <a:noFill/>
            <a:miter lim="800000"/>
            <a:headEnd/>
            <a:tailEnd/>
          </a:ln>
          <a:effectLst/>
        </p:spPr>
        <p:txBody>
          <a:bodyPr vert="horz" wrap="square" lIns="93545" tIns="46772" rIns="93545" bIns="46772" numCol="1" anchor="t" anchorCtr="0" compatLnSpc="1">
            <a:prstTxWarp prst="textNoShape">
              <a:avLst/>
            </a:prstTxWarp>
          </a:bodyPr>
          <a:lstStyle>
            <a:lvl1pPr eaLnBrk="0" hangingPunct="0">
              <a:defRPr sz="1200">
                <a:cs typeface="+mn-cs"/>
              </a:defRPr>
            </a:lvl1pPr>
          </a:lstStyle>
          <a:p>
            <a:pPr>
              <a:defRPr/>
            </a:pPr>
            <a:endParaRPr lang="en-US"/>
          </a:p>
        </p:txBody>
      </p:sp>
      <p:sp>
        <p:nvSpPr>
          <p:cNvPr id="31747" name="Rectangle 3"/>
          <p:cNvSpPr>
            <a:spLocks noGrp="1" noChangeArrowheads="1"/>
          </p:cNvSpPr>
          <p:nvPr>
            <p:ph type="dt" idx="1"/>
          </p:nvPr>
        </p:nvSpPr>
        <p:spPr bwMode="auto">
          <a:xfrm>
            <a:off x="3973513" y="0"/>
            <a:ext cx="3036887" cy="460375"/>
          </a:xfrm>
          <a:prstGeom prst="rect">
            <a:avLst/>
          </a:prstGeom>
          <a:noFill/>
          <a:ln w="9525">
            <a:noFill/>
            <a:miter lim="800000"/>
            <a:headEnd/>
            <a:tailEnd/>
          </a:ln>
          <a:effectLst/>
        </p:spPr>
        <p:txBody>
          <a:bodyPr vert="horz" wrap="square" lIns="93545" tIns="46772" rIns="93545" bIns="46772" numCol="1" anchor="t" anchorCtr="0" compatLnSpc="1">
            <a:prstTxWarp prst="textNoShape">
              <a:avLst/>
            </a:prstTxWarp>
          </a:bodyPr>
          <a:lstStyle>
            <a:lvl1pPr algn="r" eaLnBrk="0" hangingPunct="0">
              <a:defRPr sz="120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96975" y="692150"/>
            <a:ext cx="4618038" cy="3465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p:cNvSpPr>
            <a:spLocks noGrp="1" noChangeArrowheads="1"/>
          </p:cNvSpPr>
          <p:nvPr>
            <p:ph type="body" sz="quarter" idx="3"/>
          </p:nvPr>
        </p:nvSpPr>
        <p:spPr bwMode="auto">
          <a:xfrm>
            <a:off x="935038" y="4387850"/>
            <a:ext cx="5140325" cy="4156075"/>
          </a:xfrm>
          <a:prstGeom prst="rect">
            <a:avLst/>
          </a:prstGeom>
          <a:noFill/>
          <a:ln w="9525">
            <a:noFill/>
            <a:miter lim="800000"/>
            <a:headEnd/>
            <a:tailEnd/>
          </a:ln>
          <a:effectLst/>
        </p:spPr>
        <p:txBody>
          <a:bodyPr vert="horz" wrap="square" lIns="93545" tIns="46772" rIns="93545" bIns="4677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p:cNvSpPr>
            <a:spLocks noGrp="1" noChangeArrowheads="1"/>
          </p:cNvSpPr>
          <p:nvPr>
            <p:ph type="ftr" sz="quarter" idx="4"/>
          </p:nvPr>
        </p:nvSpPr>
        <p:spPr bwMode="auto">
          <a:xfrm>
            <a:off x="0" y="8775700"/>
            <a:ext cx="3036888" cy="460375"/>
          </a:xfrm>
          <a:prstGeom prst="rect">
            <a:avLst/>
          </a:prstGeom>
          <a:noFill/>
          <a:ln w="9525">
            <a:noFill/>
            <a:miter lim="800000"/>
            <a:headEnd/>
            <a:tailEnd/>
          </a:ln>
          <a:effectLst/>
        </p:spPr>
        <p:txBody>
          <a:bodyPr vert="horz" wrap="square" lIns="93545" tIns="46772" rIns="93545" bIns="46772" numCol="1" anchor="b" anchorCtr="0" compatLnSpc="1">
            <a:prstTxWarp prst="textNoShape">
              <a:avLst/>
            </a:prstTxWarp>
          </a:bodyPr>
          <a:lstStyle>
            <a:lvl1pPr eaLnBrk="0" hangingPunct="0">
              <a:defRPr sz="1200">
                <a:cs typeface="+mn-cs"/>
              </a:defRPr>
            </a:lvl1pPr>
          </a:lstStyle>
          <a:p>
            <a:pPr>
              <a:defRPr/>
            </a:pPr>
            <a:endParaRPr lang="en-US"/>
          </a:p>
        </p:txBody>
      </p:sp>
      <p:sp>
        <p:nvSpPr>
          <p:cNvPr id="31751" name="Rectangle 7"/>
          <p:cNvSpPr>
            <a:spLocks noGrp="1" noChangeArrowheads="1"/>
          </p:cNvSpPr>
          <p:nvPr>
            <p:ph type="sldNum" sz="quarter" idx="5"/>
          </p:nvPr>
        </p:nvSpPr>
        <p:spPr bwMode="auto">
          <a:xfrm>
            <a:off x="3973513" y="8775700"/>
            <a:ext cx="3036887" cy="460375"/>
          </a:xfrm>
          <a:prstGeom prst="rect">
            <a:avLst/>
          </a:prstGeom>
          <a:noFill/>
          <a:ln w="9525">
            <a:noFill/>
            <a:miter lim="800000"/>
            <a:headEnd/>
            <a:tailEnd/>
          </a:ln>
          <a:effectLst/>
        </p:spPr>
        <p:txBody>
          <a:bodyPr vert="horz" wrap="square" lIns="93545" tIns="46772" rIns="93545" bIns="46772" numCol="1" anchor="b" anchorCtr="0" compatLnSpc="1">
            <a:prstTxWarp prst="textNoShape">
              <a:avLst/>
            </a:prstTxWarp>
          </a:bodyPr>
          <a:lstStyle>
            <a:lvl1pPr algn="r" eaLnBrk="0" hangingPunct="0">
              <a:defRPr sz="1200"/>
            </a:lvl1pPr>
          </a:lstStyle>
          <a:p>
            <a:pPr>
              <a:defRPr/>
            </a:pPr>
            <a:fld id="{180F0DB9-DBB1-4593-903A-3D4D2976F781}" type="slidenum">
              <a:rPr lang="en-US" altLang="en-US"/>
              <a:pPr>
                <a:defRPr/>
              </a:pPr>
              <a:t>‹#›</a:t>
            </a:fld>
            <a:endParaRPr lang="en-US" altLang="en-US"/>
          </a:p>
        </p:txBody>
      </p:sp>
    </p:spTree>
    <p:extLst>
      <p:ext uri="{BB962C8B-B14F-4D97-AF65-F5344CB8AC3E}">
        <p14:creationId xmlns:p14="http://schemas.microsoft.com/office/powerpoint/2010/main" val="83057085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Welcome,  Thank you for taking the time from your busy schedule to attend this presentation of Vermicompostin.</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 am ____________ and I have volunteers ________, ________, ________, here to assist today.</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Please turn off or silence your cellphones.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Restrooms are located _________________.</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Explain how to fill out the customer service survey and how it is an important tool that the department uses to evaluate the presentations and topics for outreach to Riverside County residents.  Your input is valued and appreciated.</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Presentations: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Thank the host, attendees, and organization for inviting the Department to do the presentation</a:t>
            </a:r>
          </a:p>
          <a:p>
            <a:pPr>
              <a:spcBef>
                <a:spcPct val="0"/>
              </a:spcBef>
              <a:spcAft>
                <a:spcPts val="550"/>
              </a:spcAft>
            </a:pPr>
            <a:endParaRPr lang="en-US" altLang="en-US" b="1">
              <a:ea typeface="Verdana" panose="020B0604030504040204" pitchFamily="34" charset="0"/>
              <a:cs typeface="Times New Roman" panose="02020603050405020304" pitchFamily="18" charset="0"/>
            </a:endParaRPr>
          </a:p>
          <a:p>
            <a:endParaRPr lang="en-US" altLang="en-US">
              <a:ea typeface="Verdana" panose="020B0604030504040204" pitchFamily="34" charset="0"/>
              <a:cs typeface="Times New Roman" panose="02020603050405020304" pitchFamily="18" charset="0"/>
            </a:endParaRPr>
          </a:p>
          <a:p>
            <a:endParaRPr lang="en-US" altLang="en-US">
              <a:ea typeface="Verdana" panose="020B0604030504040204" pitchFamily="34" charset="0"/>
              <a:cs typeface="Times New Roman" panose="02020603050405020304" pitchFamily="18" charset="0"/>
            </a:endParaRPr>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C9E586C-700E-4443-899F-DC83D0B89348}" type="slidenum">
              <a:rPr kumimoji="0" lang="en-US" altLang="en-US" smtClean="0"/>
              <a:pPr>
                <a:spcBef>
                  <a:spcPct val="0"/>
                </a:spcBef>
              </a:pPr>
              <a:t>1</a:t>
            </a:fld>
            <a:endParaRPr kumimoji="0" lang="en-US" altLang="en-US"/>
          </a:p>
        </p:txBody>
      </p:sp>
      <p:sp>
        <p:nvSpPr>
          <p:cNvPr id="5" name="Footer Placeholder 4"/>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102566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newspaper blanket covers the worm bin bedding, helps retain moisture, keeps out light, and can be used as a food source.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To make the blanket, take 12 full size sheets of newspaper layered on top of each other.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Fold to fit inside Bin A, leave ¼ inch space around all sides for air circulation.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Soak in water until thoroughly wet.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Drain excess water and lay on top of moist bedding.  </a:t>
            </a:r>
          </a:p>
          <a:p>
            <a:pPr>
              <a:spcBef>
                <a:spcPct val="0"/>
              </a:spcBef>
              <a:spcAft>
                <a:spcPts val="575"/>
              </a:spcAft>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358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63653AD6-3599-464A-A2ED-90164F835039}" type="slidenum">
              <a:rPr kumimoji="0" lang="en-US" altLang="en-US" smtClean="0"/>
              <a:pPr>
                <a:spcBef>
                  <a:spcPct val="0"/>
                </a:spcBef>
              </a:pPr>
              <a:t>10</a:t>
            </a:fld>
            <a:endParaRPr kumimoji="0" lang="en-US" altLang="en-US"/>
          </a:p>
        </p:txBody>
      </p:sp>
    </p:spTree>
    <p:extLst>
      <p:ext uri="{BB962C8B-B14F-4D97-AF65-F5344CB8AC3E}">
        <p14:creationId xmlns:p14="http://schemas.microsoft.com/office/powerpoint/2010/main" val="3576210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Worms do not have teeth and can only eat food that has started or completely decayed.</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What do worms eat?</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Fruit and vegetable scraps, pasta, bread, cereal, coffee grounds, tea leaves and bags (paper), egg shells, newspaper, paper towels, and napkins, and aged manure to name a few.</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Precaution and Helpful Hints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Pasta must be cooked and relatively free of oil and sauce.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Cereal should be drained of milk.</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Remove filter from coffee grounds.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Egg shells should be finely crushed.</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Use only paper towels and napkins that have been used to wipe up minor food spills.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It is recommended that aged manure be used in outdoor bins only.</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Avoid these materials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Yard waste (leaves, grass or twigs).  Mixed together they could cause the bin to heat up and kill the worms.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Unwashed fruit and vegetable scraps.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Citrus and citrus peels.  They are too acidic for worms to digest.</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Animal or dairy products, such as meat, bones, milk etc.</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Feces are never to be used.</a:t>
            </a:r>
          </a:p>
          <a:p>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399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7AF3439-DED9-41BD-8B63-B57481FDBCB7}" type="slidenum">
              <a:rPr kumimoji="0" lang="en-US" altLang="en-US" smtClean="0"/>
              <a:pPr>
                <a:spcBef>
                  <a:spcPct val="0"/>
                </a:spcBef>
              </a:pPr>
              <a:t>11</a:t>
            </a:fld>
            <a:endParaRPr kumimoji="0" lang="en-US" altLang="en-US"/>
          </a:p>
        </p:txBody>
      </p:sp>
    </p:spTree>
    <p:extLst>
      <p:ext uri="{BB962C8B-B14F-4D97-AF65-F5344CB8AC3E}">
        <p14:creationId xmlns:p14="http://schemas.microsoft.com/office/powerpoint/2010/main" val="3250777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Worms do not have teeth and can only eat food that has started or completely decayed.</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What do worms eat?</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Fruit and vegetable scraps, pasta, bread, cereal, coffee grounds, tea leaves and bags (paper), egg shells, newspaper, paper towels, and napkins, and aged manure to name a few.</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Precaution and Helpful Hints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Pasta must be cooked and relatively free of oil and sauce.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Cereal should be drained of milk.</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Remove filter from coffee grounds.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Egg shells should be finely crushed.</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Use only paper towels and napkins that have been used to wipe up minor food spills.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It is recommended that aged manure be used in outdoor bins only.</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Avoid these materials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Yard waste (leaves, grass or twigs).  Mixed together they could cause the bin to heat up and kill the worms.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Unwashed fruit and vegetable scraps.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Citrus and citrus peels.  They are too acidic for worms to digest.</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Animal or dairy products, such as meat, bones, milk etc.</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Feces are never to be used.</a:t>
            </a:r>
          </a:p>
          <a:p>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419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80B03D03-F81B-45C9-84C7-62643D7E07B5}" type="slidenum">
              <a:rPr kumimoji="0" lang="en-US" altLang="en-US" smtClean="0"/>
              <a:pPr>
                <a:spcBef>
                  <a:spcPct val="0"/>
                </a:spcBef>
              </a:pPr>
              <a:t>12</a:t>
            </a:fld>
            <a:endParaRPr kumimoji="0" lang="en-US" altLang="en-US"/>
          </a:p>
        </p:txBody>
      </p:sp>
    </p:spTree>
    <p:extLst>
      <p:ext uri="{BB962C8B-B14F-4D97-AF65-F5344CB8AC3E}">
        <p14:creationId xmlns:p14="http://schemas.microsoft.com/office/powerpoint/2010/main" val="4159861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When it is time to harvest, there will be many more worms than when the bin was started.  Keep in mind what to do with the worms.  If worms are placed in the garden 90% will die, because there is not enough food to support them. If starting additional bins have the bins ready before harvesting.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How often and when the bin should be harvested depends on the type of worm bin bedding used, size of the bin, and amount of worms in the bin. Most bins are ready to harvest in 4 to 8 months. It usually takes about 2 to 3 hours to harvest a bin.</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bin can be harvested before all of the worm bin bedding and food scraps have been converted to castings. This is determined when you observe your bin and notice that the material inside is starting to pack down and reduces the amount of available oxygen in the bedding.</a:t>
            </a: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Separating Worms from Castings: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Kitty litter and white buckets -  harvest whole container at one time.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10 gallon and above plastic storage tote containers  - you can harvest one half of the container by, feeding worms for 2 to 4 weeks on one side to corral them, and then harvest the other side where food has been withheld.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Place worms and castings being harvested onto a table covered with plastic or newspaper.</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Make several small piles of worms and castings.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Using a stick or your fingers, begin pulling castings from the pile until worms are exposed.</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Allow worms to migrate to the center and bottom of the small pile.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Continue doing this until all that is left is a pile of worms in the center and a ring of castings.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Castings can be placed in the garden for immediately use or stored for later.</a:t>
            </a:r>
          </a:p>
          <a:p>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4608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B5276A75-16BA-4D69-AE2A-163601D9E835}" type="slidenum">
              <a:rPr kumimoji="0" lang="en-US" altLang="en-US" smtClean="0"/>
              <a:pPr>
                <a:spcBef>
                  <a:spcPct val="0"/>
                </a:spcBef>
              </a:pPr>
              <a:t>13</a:t>
            </a:fld>
            <a:endParaRPr kumimoji="0" lang="en-US" altLang="en-US"/>
          </a:p>
        </p:txBody>
      </p:sp>
    </p:spTree>
    <p:extLst>
      <p:ext uri="{BB962C8B-B14F-4D97-AF65-F5344CB8AC3E}">
        <p14:creationId xmlns:p14="http://schemas.microsoft.com/office/powerpoint/2010/main" val="118579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sz="1400" b="1">
                <a:latin typeface="Corbel" panose="020B0503020204020204" pitchFamily="34" charset="0"/>
                <a:ea typeface="Verdana" panose="020B0604030504040204" pitchFamily="34" charset="0"/>
                <a:cs typeface="Verdana" panose="020B0604030504040204" pitchFamily="34" charset="0"/>
              </a:rPr>
              <a:t>Using Castings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Castings provide natural micronutrients.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They are too fine-grained and dense to be used by themselves as a growing medium and need to be mixed with planting mix or soil.</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Worm castings can be used in several ways.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As a top dressing on your lawn or soil by spreading a thin layer and watering them in.</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Can be added to planting mix or turned into the soil by mixing one part of castings to five parts of soil or planting mix.</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Can be used on container plants. Sprinkle lightly on the surface of the container and water.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To make worm tea.  Place a scoop of castings in old pillow case or a bag with tiny holes and soak in a 5 gallon bucket of water for about a day.  Remove the castings and use immediately or place in a container to use later.  If the tea is real dark, dilute to look like weak iced tea.  </a:t>
            </a:r>
          </a:p>
          <a:p>
            <a:pPr>
              <a:spcBef>
                <a:spcPct val="0"/>
              </a:spcBef>
              <a:spcAft>
                <a:spcPts val="600"/>
              </a:spcAft>
            </a:pPr>
            <a:endParaRPr lang="en-US" altLang="en-US">
              <a:latin typeface="Corbel" panose="020B0503020204020204" pitchFamily="34" charset="0"/>
              <a:ea typeface="Verdana" panose="020B0604030504040204" pitchFamily="34" charset="0"/>
              <a:cs typeface="Verdana" panose="020B0604030504040204" pitchFamily="34" charset="0"/>
            </a:endParaRPr>
          </a:p>
          <a:p>
            <a:pPr>
              <a:spcBef>
                <a:spcPct val="0"/>
              </a:spcBef>
              <a:spcAft>
                <a:spcPts val="575"/>
              </a:spcAft>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4813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7B26F14-43B6-463B-ADD1-A506A075168E}" type="slidenum">
              <a:rPr kumimoji="0" lang="en-US" altLang="en-US" smtClean="0"/>
              <a:pPr>
                <a:spcBef>
                  <a:spcPct val="0"/>
                </a:spcBef>
              </a:pPr>
              <a:t>14</a:t>
            </a:fld>
            <a:endParaRPr kumimoji="0" lang="en-US" altLang="en-US"/>
          </a:p>
        </p:txBody>
      </p:sp>
    </p:spTree>
    <p:extLst>
      <p:ext uri="{BB962C8B-B14F-4D97-AF65-F5344CB8AC3E}">
        <p14:creationId xmlns:p14="http://schemas.microsoft.com/office/powerpoint/2010/main" val="3245618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sz="1400" b="1">
                <a:latin typeface="Corbel" panose="020B0503020204020204" pitchFamily="34" charset="0"/>
                <a:ea typeface="Verdana" panose="020B0604030504040204" pitchFamily="34" charset="0"/>
                <a:cs typeface="Verdana" panose="020B0604030504040204" pitchFamily="34" charset="0"/>
              </a:rPr>
              <a:t>Using Leachate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Pour the leachate collected in Bin B into a bucket to dilute.  Leaving a ½ inch of liquid in the container or if you pour all of it out, replace with a ½ inch of water.  It is important that this amount of liquid be retained, as it helps cool the bin system in the summer and maintain the heat in the winter.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leachate should be diluted by mixing one part of leachate to 4 or 5 parts of water or until it looks like weak iced tea.</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diluted leachate can be used as a spray on foliage, when thoroughly filtered so it doesn’t clog the sprayer, or for drenching the soil, providing  nutrients and water for your plants.</a:t>
            </a:r>
          </a:p>
        </p:txBody>
      </p:sp>
      <p:sp>
        <p:nvSpPr>
          <p:cNvPr id="4" name="Footer Placeholder 3"/>
          <p:cNvSpPr>
            <a:spLocks noGrp="1"/>
          </p:cNvSpPr>
          <p:nvPr>
            <p:ph type="ftr" sz="quarter" idx="4"/>
          </p:nvPr>
        </p:nvSpPr>
        <p:spPr/>
        <p:txBody>
          <a:bodyPr/>
          <a:lstStyle/>
          <a:p>
            <a:pPr>
              <a:defRPr/>
            </a:pPr>
            <a:endParaRPr lang="en-US"/>
          </a:p>
        </p:txBody>
      </p:sp>
      <p:sp>
        <p:nvSpPr>
          <p:cNvPr id="5018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13D7FB9-62A3-493A-A462-C9DF3243F781}" type="slidenum">
              <a:rPr kumimoji="0" lang="en-US" altLang="en-US" smtClean="0"/>
              <a:pPr>
                <a:spcBef>
                  <a:spcPct val="0"/>
                </a:spcBef>
              </a:pPr>
              <a:t>15</a:t>
            </a:fld>
            <a:endParaRPr kumimoji="0" lang="en-US" altLang="en-US"/>
          </a:p>
        </p:txBody>
      </p:sp>
    </p:spTree>
    <p:extLst>
      <p:ext uri="{BB962C8B-B14F-4D97-AF65-F5344CB8AC3E}">
        <p14:creationId xmlns:p14="http://schemas.microsoft.com/office/powerpoint/2010/main" val="2845676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Worms Dying</a:t>
            </a:r>
            <a:endParaRPr lang="en-US" dirty="0"/>
          </a:p>
          <a:p>
            <a:pPr>
              <a:defRPr/>
            </a:pPr>
            <a:r>
              <a:rPr lang="en-US" b="1" dirty="0"/>
              <a:t>Cause</a:t>
            </a:r>
            <a:endParaRPr lang="en-US" dirty="0"/>
          </a:p>
          <a:p>
            <a:pPr>
              <a:defRPr/>
            </a:pPr>
            <a:r>
              <a:rPr lang="en-US" b="1" dirty="0"/>
              <a:t>Solution</a:t>
            </a:r>
            <a:endParaRPr lang="en-US" dirty="0"/>
          </a:p>
          <a:p>
            <a:pPr>
              <a:defRPr/>
            </a:pPr>
            <a:r>
              <a:rPr lang="en-US" dirty="0"/>
              <a:t>Not enough food scraps:  Add more food scraps to the bin.</a:t>
            </a:r>
          </a:p>
          <a:p>
            <a:pPr>
              <a:defRPr/>
            </a:pPr>
            <a:r>
              <a:rPr lang="en-US" dirty="0"/>
              <a:t>Bin is in direct sun light: Move to where the bin is in the shade.</a:t>
            </a:r>
          </a:p>
          <a:p>
            <a:pPr>
              <a:defRPr/>
            </a:pPr>
            <a:r>
              <a:rPr lang="en-US" dirty="0"/>
              <a:t>Bin is too dry:  Moisten contents until slightly damp.</a:t>
            </a:r>
          </a:p>
          <a:p>
            <a:pPr>
              <a:defRPr/>
            </a:pPr>
            <a:r>
              <a:rPr lang="en-US" dirty="0"/>
              <a:t>Bin is wet:  Add dry bedding.</a:t>
            </a:r>
          </a:p>
          <a:p>
            <a:pPr>
              <a:defRPr/>
            </a:pPr>
            <a:r>
              <a:rPr lang="en-US" dirty="0"/>
              <a:t>Large amount of moisture collecting on the lid:  Increase or add ventilation.</a:t>
            </a:r>
          </a:p>
          <a:p>
            <a:pPr marL="171450" indent="-171450">
              <a:buFont typeface="Arial" panose="020B0604020202020204" pitchFamily="34" charset="0"/>
              <a:buChar char="•"/>
              <a:defRPr/>
            </a:pPr>
            <a:r>
              <a:rPr lang="en-US" dirty="0"/>
              <a:t>For kitty litter pails or 4 to 5 gallon white buckets cut a 4 to 5 inch circle in the lid. Cut a piece of screen slightly larger and hot glue to inside of lid.</a:t>
            </a:r>
          </a:p>
          <a:p>
            <a:pPr marL="171450" indent="-171450">
              <a:buFont typeface="Arial" panose="020B0604020202020204" pitchFamily="34" charset="0"/>
              <a:buChar char="•"/>
              <a:defRPr/>
            </a:pPr>
            <a:r>
              <a:rPr lang="en-US" dirty="0"/>
              <a:t>For plastic storage tote containers cut a rectangle in lid that is 6 inches wide and 8 inches long.  Cut piece of screen that is slightly larger and hot glue on inside of lid.  Figure 7 in booklet.</a:t>
            </a:r>
          </a:p>
          <a:p>
            <a:pPr>
              <a:defRPr/>
            </a:pPr>
            <a:r>
              <a:rPr lang="en-US" dirty="0"/>
              <a:t> </a:t>
            </a:r>
          </a:p>
          <a:p>
            <a:pPr>
              <a:defRPr/>
            </a:pPr>
            <a:r>
              <a:rPr lang="en-US" dirty="0"/>
              <a:t> </a:t>
            </a:r>
          </a:p>
          <a:p>
            <a:pPr>
              <a:defRPr/>
            </a:pPr>
            <a:r>
              <a:rPr lang="en-US" dirty="0"/>
              <a:t> </a:t>
            </a:r>
          </a:p>
          <a:p>
            <a:pPr>
              <a:defRPr/>
            </a:pPr>
            <a:r>
              <a:rPr lang="en-US" dirty="0"/>
              <a:t>Bedding is eaten, too many castings</a:t>
            </a:r>
          </a:p>
          <a:p>
            <a:pPr>
              <a:defRPr/>
            </a:pPr>
            <a:r>
              <a:rPr lang="en-US" dirty="0"/>
              <a:t>Harvest castings, clean bin and add fresh bedding.</a:t>
            </a:r>
          </a:p>
          <a:p>
            <a:pPr>
              <a:defRPr/>
            </a:pPr>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22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191E2CC0-4656-4423-997F-6C12568D5A3E}" type="slidenum">
              <a:rPr kumimoji="0" lang="en-US" altLang="en-US" smtClean="0"/>
              <a:pPr>
                <a:spcBef>
                  <a:spcPct val="0"/>
                </a:spcBef>
              </a:pPr>
              <a:t>16</a:t>
            </a:fld>
            <a:endParaRPr kumimoji="0" lang="en-US" altLang="en-US"/>
          </a:p>
        </p:txBody>
      </p:sp>
    </p:spTree>
    <p:extLst>
      <p:ext uri="{BB962C8B-B14F-4D97-AF65-F5344CB8AC3E}">
        <p14:creationId xmlns:p14="http://schemas.microsoft.com/office/powerpoint/2010/main" val="2526017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defRPr/>
            </a:pPr>
            <a:r>
              <a:rPr lang="en-US" altLang="en-US" sz="1600" b="1" dirty="0">
                <a:latin typeface="Corbel" pitchFamily="34" charset="0"/>
                <a:ea typeface="Verdana" pitchFamily="34" charset="0"/>
                <a:cs typeface="Verdana" pitchFamily="34" charset="0"/>
              </a:rPr>
              <a:t>Ant Infestation</a:t>
            </a:r>
          </a:p>
          <a:p>
            <a:pPr>
              <a:spcBef>
                <a:spcPct val="0"/>
              </a:spcBef>
              <a:spcAft>
                <a:spcPts val="600"/>
              </a:spcAft>
              <a:defRPr/>
            </a:pPr>
            <a:r>
              <a:rPr lang="en-US" altLang="en-US" dirty="0">
                <a:latin typeface="Corbel" pitchFamily="34" charset="0"/>
                <a:ea typeface="Verdana" pitchFamily="34" charset="0"/>
                <a:cs typeface="Verdana" pitchFamily="34" charset="0"/>
              </a:rPr>
              <a:t>Food is accessible:  </a:t>
            </a:r>
          </a:p>
          <a:p>
            <a:pPr marL="171450" indent="-171450">
              <a:spcBef>
                <a:spcPct val="0"/>
              </a:spcBef>
              <a:spcAft>
                <a:spcPts val="600"/>
              </a:spcAft>
              <a:buFont typeface="Arial" panose="020B0604020202020204" pitchFamily="34" charset="0"/>
              <a:buChar char="•"/>
              <a:defRPr/>
            </a:pPr>
            <a:r>
              <a:rPr lang="en-US" altLang="en-US" dirty="0">
                <a:latin typeface="Corbel" pitchFamily="34" charset="0"/>
                <a:ea typeface="Verdana" pitchFamily="34" charset="0"/>
                <a:cs typeface="Verdana" pitchFamily="34" charset="0"/>
              </a:rPr>
              <a:t>If bin is on a platform or table with legs, place legs in cans of mineral oil.  </a:t>
            </a:r>
          </a:p>
          <a:p>
            <a:pPr marL="171450" indent="-171450">
              <a:spcBef>
                <a:spcPct val="0"/>
              </a:spcBef>
              <a:spcAft>
                <a:spcPts val="600"/>
              </a:spcAft>
              <a:buFont typeface="Arial" panose="020B0604020202020204" pitchFamily="34" charset="0"/>
              <a:buChar char="•"/>
              <a:defRPr/>
            </a:pPr>
            <a:r>
              <a:rPr lang="en-US" altLang="en-US" dirty="0">
                <a:latin typeface="Corbel" pitchFamily="34" charset="0"/>
                <a:ea typeface="Verdana" pitchFamily="34" charset="0"/>
                <a:cs typeface="Verdana" pitchFamily="34" charset="0"/>
              </a:rPr>
              <a:t>If bin is located on ground, find a pan that is 2 inches longer, 2 inches wider and about 4 inches deep.  Place bin in pan and fill half way with mineral oil.</a:t>
            </a:r>
          </a:p>
          <a:p>
            <a:pPr>
              <a:spcBef>
                <a:spcPct val="0"/>
              </a:spcBef>
              <a:spcAft>
                <a:spcPts val="600"/>
              </a:spcAft>
              <a:defRPr/>
            </a:pPr>
            <a:endParaRPr lang="en-US" altLang="en-US" dirty="0">
              <a:latin typeface="Corbel" pitchFamily="34" charset="0"/>
              <a:ea typeface="Verdana" pitchFamily="34" charset="0"/>
              <a:cs typeface="Verdana" pitchFamily="34" charset="0"/>
            </a:endParaRPr>
          </a:p>
          <a:p>
            <a:pPr>
              <a:spcBef>
                <a:spcPct val="0"/>
              </a:spcBef>
              <a:spcAft>
                <a:spcPts val="600"/>
              </a:spcAft>
              <a:defRPr/>
            </a:pPr>
            <a:r>
              <a:rPr lang="en-US" altLang="en-US" sz="1600" b="1" dirty="0">
                <a:latin typeface="Corbel" pitchFamily="34" charset="0"/>
                <a:ea typeface="Verdana" pitchFamily="34" charset="0"/>
                <a:cs typeface="Verdana" pitchFamily="34" charset="0"/>
              </a:rPr>
              <a:t>Fly Infestation</a:t>
            </a:r>
          </a:p>
          <a:p>
            <a:pPr>
              <a:spcBef>
                <a:spcPct val="0"/>
              </a:spcBef>
              <a:spcAft>
                <a:spcPts val="600"/>
              </a:spcAft>
              <a:defRPr/>
            </a:pPr>
            <a:r>
              <a:rPr lang="en-US" altLang="en-US" dirty="0">
                <a:latin typeface="Corbel" pitchFamily="34" charset="0"/>
                <a:ea typeface="Verdana" pitchFamily="34" charset="0"/>
                <a:cs typeface="Verdana" pitchFamily="34" charset="0"/>
              </a:rPr>
              <a:t>Food is exposed:  </a:t>
            </a:r>
          </a:p>
          <a:p>
            <a:pPr marL="171450" indent="-171450">
              <a:spcBef>
                <a:spcPct val="0"/>
              </a:spcBef>
              <a:spcAft>
                <a:spcPts val="600"/>
              </a:spcAft>
              <a:buFont typeface="Arial" panose="020B0604020202020204" pitchFamily="34" charset="0"/>
              <a:buChar char="•"/>
              <a:defRPr/>
            </a:pPr>
            <a:r>
              <a:rPr lang="en-US" altLang="en-US" dirty="0">
                <a:latin typeface="Corbel" pitchFamily="34" charset="0"/>
                <a:ea typeface="Verdana" pitchFamily="34" charset="0"/>
                <a:cs typeface="Verdana" pitchFamily="34" charset="0"/>
              </a:rPr>
              <a:t>Bury food scraps in bedding, </a:t>
            </a:r>
          </a:p>
          <a:p>
            <a:pPr marL="171450" indent="-171450">
              <a:spcBef>
                <a:spcPct val="0"/>
              </a:spcBef>
              <a:spcAft>
                <a:spcPts val="600"/>
              </a:spcAft>
              <a:buFont typeface="Arial" panose="020B0604020202020204" pitchFamily="34" charset="0"/>
              <a:buChar char="•"/>
              <a:defRPr/>
            </a:pPr>
            <a:r>
              <a:rPr lang="en-US" altLang="en-US" dirty="0">
                <a:latin typeface="Corbel" pitchFamily="34" charset="0"/>
                <a:ea typeface="Verdana" pitchFamily="34" charset="0"/>
                <a:cs typeface="Verdana" pitchFamily="34" charset="0"/>
              </a:rPr>
              <a:t>Secure lid/ cover, </a:t>
            </a:r>
          </a:p>
          <a:p>
            <a:pPr marL="171450" indent="-171450">
              <a:spcBef>
                <a:spcPct val="0"/>
              </a:spcBef>
              <a:spcAft>
                <a:spcPts val="600"/>
              </a:spcAft>
              <a:buFont typeface="Arial" panose="020B0604020202020204" pitchFamily="34" charset="0"/>
              <a:buChar char="•"/>
              <a:defRPr/>
            </a:pPr>
            <a:r>
              <a:rPr lang="en-US" altLang="en-US" dirty="0">
                <a:latin typeface="Corbel" pitchFamily="34" charset="0"/>
                <a:ea typeface="Verdana" pitchFamily="34" charset="0"/>
                <a:cs typeface="Verdana" pitchFamily="34" charset="0"/>
              </a:rPr>
              <a:t>If screen has come loose, apply new glue as required; </a:t>
            </a:r>
          </a:p>
          <a:p>
            <a:pPr marL="171450" indent="-171450">
              <a:spcBef>
                <a:spcPct val="0"/>
              </a:spcBef>
              <a:spcAft>
                <a:spcPts val="600"/>
              </a:spcAft>
              <a:buFont typeface="Arial" panose="020B0604020202020204" pitchFamily="34" charset="0"/>
              <a:buChar char="•"/>
              <a:defRPr/>
            </a:pPr>
            <a:r>
              <a:rPr lang="en-US" altLang="en-US" dirty="0">
                <a:latin typeface="Corbel" pitchFamily="34" charset="0"/>
                <a:ea typeface="Verdana" pitchFamily="34" charset="0"/>
                <a:cs typeface="Verdana" pitchFamily="34" charset="0"/>
              </a:rPr>
              <a:t>Place a newspaper blanket with a minimum of 12 sheets of moist newspaper on top of the bedding.</a:t>
            </a:r>
          </a:p>
        </p:txBody>
      </p:sp>
      <p:sp>
        <p:nvSpPr>
          <p:cNvPr id="4" name="Footer Placeholder 3"/>
          <p:cNvSpPr>
            <a:spLocks noGrp="1"/>
          </p:cNvSpPr>
          <p:nvPr>
            <p:ph type="ftr" sz="quarter" idx="4"/>
          </p:nvPr>
        </p:nvSpPr>
        <p:spPr/>
        <p:txBody>
          <a:bodyPr/>
          <a:lstStyle/>
          <a:p>
            <a:pPr>
              <a:defRPr/>
            </a:pPr>
            <a:endParaRPr lang="en-US"/>
          </a:p>
        </p:txBody>
      </p:sp>
      <p:sp>
        <p:nvSpPr>
          <p:cNvPr id="542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9A1B7F2-D7DE-46A5-B32F-C1CFAFFC8A14}" type="slidenum">
              <a:rPr kumimoji="0" lang="en-US" altLang="en-US" smtClean="0"/>
              <a:pPr>
                <a:spcBef>
                  <a:spcPct val="0"/>
                </a:spcBef>
              </a:pPr>
              <a:t>17</a:t>
            </a:fld>
            <a:endParaRPr kumimoji="0" lang="en-US" altLang="en-US"/>
          </a:p>
        </p:txBody>
      </p:sp>
    </p:spTree>
    <p:extLst>
      <p:ext uri="{BB962C8B-B14F-4D97-AF65-F5344CB8AC3E}">
        <p14:creationId xmlns:p14="http://schemas.microsoft.com/office/powerpoint/2010/main" val="2702643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b="1" i="1" kern="1200" dirty="0">
                <a:solidFill>
                  <a:schemeClr val="tx1"/>
                </a:solidFill>
                <a:effectLst/>
                <a:latin typeface="Times New Roman" pitchFamily="18" charset="0"/>
                <a:ea typeface="+mn-ea"/>
                <a:cs typeface="+mn-cs"/>
              </a:rPr>
              <a:t>Slide 23 - Bin Smells Bad</a:t>
            </a:r>
            <a:endParaRPr kumimoji="1" lang="en-US" sz="1200" kern="1200" dirty="0">
              <a:solidFill>
                <a:schemeClr val="tx1"/>
              </a:solidFill>
              <a:effectLst/>
              <a:latin typeface="Times New Roman" pitchFamily="18" charset="0"/>
              <a:ea typeface="+mn-ea"/>
              <a:cs typeface="+mn-cs"/>
            </a:endParaRPr>
          </a:p>
          <a:p>
            <a:r>
              <a:rPr kumimoji="1" lang="en-US" sz="1200" kern="1200" dirty="0">
                <a:solidFill>
                  <a:schemeClr val="tx1"/>
                </a:solidFill>
                <a:effectLst/>
                <a:latin typeface="Times New Roman" pitchFamily="18" charset="0"/>
                <a:ea typeface="+mn-ea"/>
                <a:cs typeface="+mn-cs"/>
              </a:rPr>
              <a:t>Animal or dairy products, such as meat, bones, milk etc.</a:t>
            </a:r>
          </a:p>
          <a:p>
            <a:r>
              <a:rPr kumimoji="1" lang="en-US" sz="1200" kern="1200" dirty="0">
                <a:solidFill>
                  <a:schemeClr val="tx1"/>
                </a:solidFill>
                <a:effectLst/>
                <a:latin typeface="Times New Roman" pitchFamily="18" charset="0"/>
                <a:ea typeface="+mn-ea"/>
                <a:cs typeface="+mn-cs"/>
              </a:rPr>
              <a:t>Feces are never to be used.</a:t>
            </a:r>
          </a:p>
          <a:p>
            <a:r>
              <a:rPr kumimoji="1" lang="en-US" sz="1200" kern="1200" dirty="0">
                <a:solidFill>
                  <a:schemeClr val="tx1"/>
                </a:solidFill>
                <a:effectLst/>
                <a:latin typeface="Times New Roman" pitchFamily="18" charset="0"/>
                <a:ea typeface="+mn-ea"/>
                <a:cs typeface="+mn-cs"/>
              </a:rPr>
              <a:t>Large amount of moisture collecting on the lid:  See solution on slide 19</a:t>
            </a:r>
          </a:p>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180F0DB9-DBB1-4593-903A-3D4D2976F781}" type="slidenum">
              <a:rPr lang="en-US" altLang="en-US" smtClean="0"/>
              <a:pPr>
                <a:defRPr/>
              </a:pPr>
              <a:t>18</a:t>
            </a:fld>
            <a:endParaRPr lang="en-US" altLang="en-US"/>
          </a:p>
        </p:txBody>
      </p:sp>
    </p:spTree>
    <p:extLst>
      <p:ext uri="{BB962C8B-B14F-4D97-AF65-F5344CB8AC3E}">
        <p14:creationId xmlns:p14="http://schemas.microsoft.com/office/powerpoint/2010/main" val="1521860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
        <p:nvSpPr>
          <p:cNvPr id="5" name="Slide Number Placeholder 4"/>
          <p:cNvSpPr>
            <a:spLocks noGrp="1"/>
          </p:cNvSpPr>
          <p:nvPr>
            <p:ph type="sldNum" sz="quarter" idx="5"/>
          </p:nvPr>
        </p:nvSpPr>
        <p:spPr/>
        <p:txBody>
          <a:bodyPr/>
          <a:lstStyle/>
          <a:p>
            <a:pPr>
              <a:defRPr/>
            </a:pPr>
            <a:fld id="{180F0DB9-DBB1-4593-903A-3D4D2976F781}" type="slidenum">
              <a:rPr lang="en-US" altLang="en-US" smtClean="0"/>
              <a:pPr>
                <a:defRPr/>
              </a:pPr>
              <a:t>19</a:t>
            </a:fld>
            <a:endParaRPr lang="en-US" altLang="en-US"/>
          </a:p>
        </p:txBody>
      </p:sp>
    </p:spTree>
    <p:extLst>
      <p:ext uri="{BB962C8B-B14F-4D97-AF65-F5344CB8AC3E}">
        <p14:creationId xmlns:p14="http://schemas.microsoft.com/office/powerpoint/2010/main" val="3326663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These are the topics that we will cover in the presentation today.</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Mention each one only. NO DETAILS.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You can follow along using the Vermicomposting book you received.</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At the end of the presentation, we’ll construct your worm bins.</a:t>
            </a:r>
          </a:p>
        </p:txBody>
      </p:sp>
      <p:sp>
        <p:nvSpPr>
          <p:cNvPr id="4" name="Footer Placeholder 3"/>
          <p:cNvSpPr>
            <a:spLocks noGrp="1"/>
          </p:cNvSpPr>
          <p:nvPr>
            <p:ph type="ftr" sz="quarter" idx="4"/>
          </p:nvPr>
        </p:nvSpPr>
        <p:spPr/>
        <p:txBody>
          <a:bodyPr/>
          <a:lstStyle/>
          <a:p>
            <a:pPr>
              <a:defRPr/>
            </a:pPr>
            <a:endParaRPr lang="en-US"/>
          </a:p>
        </p:txBody>
      </p:sp>
      <p:sp>
        <p:nvSpPr>
          <p:cNvPr id="2150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4A389B2-0C2A-4D89-A793-27DC80F11C3C}" type="slidenum">
              <a:rPr kumimoji="0" lang="en-US" altLang="en-US" smtClean="0"/>
              <a:pPr>
                <a:spcBef>
                  <a:spcPct val="0"/>
                </a:spcBef>
              </a:pPr>
              <a:t>2</a:t>
            </a:fld>
            <a:endParaRPr kumimoji="0" lang="en-US" altLang="en-US"/>
          </a:p>
        </p:txBody>
      </p:sp>
    </p:spTree>
    <p:extLst>
      <p:ext uri="{BB962C8B-B14F-4D97-AF65-F5344CB8AC3E}">
        <p14:creationId xmlns:p14="http://schemas.microsoft.com/office/powerpoint/2010/main" val="3370819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dirty="0">
                <a:latin typeface="Corbel" panose="020B0503020204020204" pitchFamily="34" charset="0"/>
                <a:ea typeface="Verdana" panose="020B0604030504040204" pitchFamily="34" charset="0"/>
                <a:cs typeface="Verdana" panose="020B0604030504040204" pitchFamily="34" charset="0"/>
              </a:rPr>
              <a:t>Go to rcwaste.org/classes and click on any of the topics.  Th</a:t>
            </a:r>
            <a:r>
              <a:rPr lang="en-US" altLang="en-US" baseline="0" dirty="0">
                <a:latin typeface="Corbel" panose="020B0503020204020204" pitchFamily="34" charset="0"/>
                <a:ea typeface="Verdana" panose="020B0604030504040204" pitchFamily="34" charset="0"/>
                <a:cs typeface="Verdana" panose="020B0604030504040204" pitchFamily="34" charset="0"/>
              </a:rPr>
              <a:t>e links will bring you to the registration page for future classes as well as any on demand classes available for that topic.</a:t>
            </a:r>
            <a:endParaRPr lang="en-US" altLang="en-US" dirty="0">
              <a:latin typeface="Corbel" panose="020B050302020402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593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45B42F0-FD07-4115-B52A-3F18D394BD94}" type="slidenum">
              <a:rPr kumimoji="0" lang="en-US" altLang="en-US" smtClean="0"/>
              <a:pPr>
                <a:spcBef>
                  <a:spcPct val="0"/>
                </a:spcBef>
              </a:pPr>
              <a:t>21</a:t>
            </a:fld>
            <a:endParaRPr kumimoji="0" lang="en-US" altLang="en-US"/>
          </a:p>
        </p:txBody>
      </p:sp>
    </p:spTree>
    <p:extLst>
      <p:ext uri="{BB962C8B-B14F-4D97-AF65-F5344CB8AC3E}">
        <p14:creationId xmlns:p14="http://schemas.microsoft.com/office/powerpoint/2010/main" val="277260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73125">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Here are the resources we discussed during the Workshop or Presentation.</a:t>
            </a:r>
          </a:p>
          <a:p>
            <a:pPr defTabSz="873125">
              <a:spcAft>
                <a:spcPts val="600"/>
              </a:spcAft>
            </a:pPr>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573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F8E9E7BC-6845-40A9-A461-08D91B95AA25}" type="slidenum">
              <a:rPr kumimoji="0" lang="en-US" altLang="en-US" smtClean="0"/>
              <a:pPr>
                <a:spcBef>
                  <a:spcPct val="0"/>
                </a:spcBef>
              </a:pPr>
              <a:t>22</a:t>
            </a:fld>
            <a:endParaRPr kumimoji="0" lang="en-US" altLang="en-US"/>
          </a:p>
        </p:txBody>
      </p:sp>
    </p:spTree>
    <p:extLst>
      <p:ext uri="{BB962C8B-B14F-4D97-AF65-F5344CB8AC3E}">
        <p14:creationId xmlns:p14="http://schemas.microsoft.com/office/powerpoint/2010/main" val="58975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39788">
              <a:spcBef>
                <a:spcPct val="0"/>
              </a:spcBef>
              <a:spcAft>
                <a:spcPts val="600"/>
              </a:spcAft>
            </a:pPr>
            <a:r>
              <a:rPr lang="en-US" altLang="en-US" sz="1400" b="1">
                <a:latin typeface="Corbel" panose="020B0503020204020204" pitchFamily="34" charset="0"/>
                <a:ea typeface="Verdana" panose="020B0604030504040204" pitchFamily="34" charset="0"/>
                <a:cs typeface="Verdana" panose="020B0604030504040204" pitchFamily="34" charset="0"/>
              </a:rPr>
              <a:t>Workshop:</a:t>
            </a:r>
          </a:p>
          <a:p>
            <a:pPr defTabSz="839788" eaLnBrk="1" hangingPunct="1">
              <a:spcBef>
                <a:spcPct val="0"/>
              </a:spcBef>
            </a:pPr>
            <a:r>
              <a:rPr lang="en-US" altLang="en-US" sz="1400"/>
              <a:t>Go online, look for program and free class information.  Follow us on social media for recycling tips and places to get more information. And let’s work together to manage our waste responsibly.</a:t>
            </a:r>
          </a:p>
          <a:p>
            <a:pPr defTabSz="839788"/>
            <a:endParaRPr lang="en-US" altLang="en-US" sz="1400"/>
          </a:p>
          <a:p>
            <a:pPr defTabSz="839788"/>
            <a:r>
              <a:rPr lang="en-US" altLang="en-US" sz="1400"/>
              <a:t>Riverside County Department of Waste Resources is proactive in developing sustainable waste recycling programs to conserve resources in our community.  We thank you for doing your part to manage waste and care for the environment.  Once again, call or follow us if you want more information or sign up for free workshops at rcwaste.org</a:t>
            </a:r>
          </a:p>
          <a:p>
            <a:pPr defTabSz="839788"/>
            <a:endParaRPr lang="en-US" altLang="en-US" sz="1400"/>
          </a:p>
          <a:p>
            <a:pPr defTabSz="839788"/>
            <a:r>
              <a:rPr lang="en-US" altLang="en-US" sz="1400"/>
              <a:t>And if you’re interested in becoming an Outreach Volunteer. You can do that online as well and we’ll tell you when our next orientation class is. </a:t>
            </a:r>
          </a:p>
          <a:p>
            <a:pPr defTabSz="839788">
              <a:spcBef>
                <a:spcPct val="0"/>
              </a:spcBef>
              <a:spcAft>
                <a:spcPts val="600"/>
              </a:spcAft>
            </a:pPr>
            <a:endParaRPr lang="en-US" altLang="en-US" sz="1400" b="1">
              <a:latin typeface="Corbel" panose="020B0503020204020204" pitchFamily="34" charset="0"/>
              <a:ea typeface="Verdana" panose="020B0604030504040204" pitchFamily="34" charset="0"/>
              <a:cs typeface="Verdana" panose="020B0604030504040204" pitchFamily="34" charset="0"/>
            </a:endParaRPr>
          </a:p>
          <a:p>
            <a:pPr defTabSz="839788">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Thank you for attending.  For those staying for the Make Your Own Worm Bin portion of the class we have safety items to discuss,  after we will take a short break and then we will start the Make Your Own Worm Bin portion of the class.</a:t>
            </a:r>
          </a:p>
          <a:p>
            <a:pPr defTabSz="839788">
              <a:spcBef>
                <a:spcPct val="0"/>
              </a:spcBef>
              <a:spcAft>
                <a:spcPts val="600"/>
              </a:spcAft>
            </a:pPr>
            <a:endParaRPr lang="en-US" altLang="en-US">
              <a:latin typeface="Corbel" panose="020B0503020204020204" pitchFamily="34" charset="0"/>
              <a:ea typeface="Verdana" panose="020B0604030504040204" pitchFamily="34" charset="0"/>
              <a:cs typeface="Verdana" panose="020B0604030504040204" pitchFamily="34" charset="0"/>
            </a:endParaRPr>
          </a:p>
          <a:p>
            <a:pPr defTabSz="839788">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If there is space available ask if any of those in attendance, that were leaving, would like to stay for the Make Your Own Worm Bin portion.  For those that are staying, let them know that we offer worm bin kits for sale.</a:t>
            </a:r>
          </a:p>
        </p:txBody>
      </p:sp>
      <p:sp>
        <p:nvSpPr>
          <p:cNvPr id="4" name="Footer Placeholder 3"/>
          <p:cNvSpPr>
            <a:spLocks noGrp="1"/>
          </p:cNvSpPr>
          <p:nvPr>
            <p:ph type="ftr" sz="quarter" idx="4"/>
          </p:nvPr>
        </p:nvSpPr>
        <p:spPr/>
        <p:txBody>
          <a:bodyPr/>
          <a:lstStyle/>
          <a:p>
            <a:pPr>
              <a:defRPr/>
            </a:pPr>
            <a:endParaRPr lang="en-US"/>
          </a:p>
        </p:txBody>
      </p:sp>
      <p:sp>
        <p:nvSpPr>
          <p:cNvPr id="6246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5C9F9CD2-CB4A-4968-A410-329D461167AB}" type="slidenum">
              <a:rPr kumimoji="0" lang="en-US" altLang="en-US" smtClean="0"/>
              <a:pPr>
                <a:spcBef>
                  <a:spcPct val="0"/>
                </a:spcBef>
              </a:pPr>
              <a:t>23</a:t>
            </a:fld>
            <a:endParaRPr kumimoji="0" lang="en-US" altLang="en-US"/>
          </a:p>
        </p:txBody>
      </p:sp>
    </p:spTree>
    <p:extLst>
      <p:ext uri="{BB962C8B-B14F-4D97-AF65-F5344CB8AC3E}">
        <p14:creationId xmlns:p14="http://schemas.microsoft.com/office/powerpoint/2010/main" val="179962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To get started you’ll need just a few basic items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Worms, worm bin, bedding, food waste, and you’ll be able to turn your food scraps into nutrient rich compost. </a:t>
            </a:r>
          </a:p>
          <a:p>
            <a:pPr>
              <a:spcBef>
                <a:spcPct val="0"/>
              </a:spcBef>
              <a:spcAft>
                <a:spcPts val="600"/>
              </a:spcAft>
            </a:pPr>
            <a:r>
              <a:rPr lang="en-US" altLang="en-US">
                <a:latin typeface="Corbel" panose="020B0503020204020204" pitchFamily="34" charset="0"/>
              </a:rPr>
              <a:t>This book will guide you through the steps to a successful vermicomposting adventure.  </a:t>
            </a:r>
          </a:p>
          <a:p>
            <a:pPr>
              <a:spcBef>
                <a:spcPct val="0"/>
              </a:spcBef>
              <a:spcAft>
                <a:spcPts val="600"/>
              </a:spcAft>
            </a:pPr>
            <a:r>
              <a:rPr lang="en-US" altLang="en-US">
                <a:latin typeface="Corbel" panose="020B0503020204020204" pitchFamily="34" charset="0"/>
              </a:rPr>
              <a:t>Links for worms on our website*</a:t>
            </a:r>
          </a:p>
          <a:p>
            <a:endParaRPr lang="en-US" altLang="en-US">
              <a:latin typeface="Corbel" panose="020B0503020204020204" pitchFamily="34" charset="0"/>
              <a:ea typeface="Verdana" panose="020B0604030504040204" pitchFamily="34" charset="0"/>
              <a:cs typeface="Verdana" panose="020B0604030504040204" pitchFamily="34" charset="0"/>
            </a:endParaRPr>
          </a:p>
          <a:p>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235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E8777CC1-82FE-49A7-A190-8445DE747C34}" type="slidenum">
              <a:rPr kumimoji="0" lang="en-US" altLang="en-US" smtClean="0"/>
              <a:pPr>
                <a:spcBef>
                  <a:spcPct val="0"/>
                </a:spcBef>
              </a:pPr>
              <a:t>3</a:t>
            </a:fld>
            <a:endParaRPr kumimoji="0" lang="en-US" altLang="en-US"/>
          </a:p>
        </p:txBody>
      </p:sp>
    </p:spTree>
    <p:extLst>
      <p:ext uri="{BB962C8B-B14F-4D97-AF65-F5344CB8AC3E}">
        <p14:creationId xmlns:p14="http://schemas.microsoft.com/office/powerpoint/2010/main" val="1711661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Red Worm, most often called Red Wiggler, is the most common worm used for vermicomposting and is a cousin to the earthworm.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Red Worms can process large amounts of organic matter and, in ideal conditions, reproduce rapidly.</a:t>
            </a:r>
          </a:p>
          <a:p>
            <a:pPr>
              <a:spcBef>
                <a:spcPct val="0"/>
              </a:spcBef>
              <a:spcAft>
                <a:spcPts val="600"/>
              </a:spcAft>
            </a:pPr>
            <a:endParaRPr lang="en-US" altLang="en-US">
              <a:latin typeface="Corbel" panose="020B0503020204020204" pitchFamily="34" charset="0"/>
              <a:ea typeface="Verdana" panose="020B0604030504040204" pitchFamily="34" charset="0"/>
              <a:cs typeface="Verdana" panose="020B0604030504040204" pitchFamily="34" charset="0"/>
            </a:endParaRP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Worm Ecology</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Red Worms can tolerate a wide range of temperatures, but prefer temperatures between 55 - 77ºF.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Bins should be kept in a shady location at all times.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bins need good air circulation. Without good air circulation, the bin may become very wet.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bins should be monitored closely to ensure that it is not to dry or wet and there is enough food.  Take corrective action to adjust feeding and moisture levels in the bin.</a:t>
            </a:r>
          </a:p>
          <a:p>
            <a:pPr>
              <a:spcBef>
                <a:spcPct val="0"/>
              </a:spcBef>
              <a:spcAft>
                <a:spcPts val="575"/>
              </a:spcAft>
            </a:pPr>
            <a:endParaRPr lang="en-US" altLang="en-US"/>
          </a:p>
        </p:txBody>
      </p:sp>
      <p:sp>
        <p:nvSpPr>
          <p:cNvPr id="4" name="Footer Placeholder 3"/>
          <p:cNvSpPr>
            <a:spLocks noGrp="1"/>
          </p:cNvSpPr>
          <p:nvPr>
            <p:ph type="ftr" sz="quarter" idx="4"/>
          </p:nvPr>
        </p:nvSpPr>
        <p:spPr/>
        <p:txBody>
          <a:bodyPr/>
          <a:lstStyle/>
          <a:p>
            <a:pPr>
              <a:defRPr/>
            </a:pPr>
            <a:endParaRPr lang="en-US"/>
          </a:p>
        </p:txBody>
      </p:sp>
      <p:sp>
        <p:nvSpPr>
          <p:cNvPr id="2560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871266D-0FEA-4413-A009-7BE12DFA738C}" type="slidenum">
              <a:rPr kumimoji="0" lang="en-US" altLang="en-US" smtClean="0"/>
              <a:pPr>
                <a:spcBef>
                  <a:spcPct val="0"/>
                </a:spcBef>
              </a:pPr>
              <a:t>4</a:t>
            </a:fld>
            <a:endParaRPr kumimoji="0" lang="en-US" altLang="en-US"/>
          </a:p>
        </p:txBody>
      </p:sp>
    </p:spTree>
    <p:extLst>
      <p:ext uri="{BB962C8B-B14F-4D97-AF65-F5344CB8AC3E}">
        <p14:creationId xmlns:p14="http://schemas.microsoft.com/office/powerpoint/2010/main" val="2507618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Red Wiggler Worm Facts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Are decomposers that eat organic material such as fruit and vegetable scraps.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Do not have eyes; they have cells called cerebral ganglion in the front part of their bodies that can detect light.</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Do not have teeth; they suck decaying food into their mouth and grind the food by using the grit in their gizzard.</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Are used for vermicomposting and adapt well to containers called worm bins.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Can eat half their body weight in food scraps each day!</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Are both male and female (hermaphrodites), but still need another worm to reproduce.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They can produce up to two cocoons a week and each cocoon will contain 2 to 5 babies.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Have 5 “heart-like” organs called aortic arches.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Breathe through their skin, require a moist dark environment, but not sopping wet as they can drown.</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Have no ears, but their bodies can sense the vibrations in the soil.</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Don’t have any bones.  That’s why they are squirmy when they move.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Can live up to one year.</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If subjected to light for a long period of time, they will secrete a yellow liquid called coelomic fluid, thought to be a defense mechanism against predators as the fluid can smell bad. </a:t>
            </a:r>
          </a:p>
          <a:p>
            <a:pPr>
              <a:spcBef>
                <a:spcPct val="0"/>
              </a:spcBef>
              <a:spcAft>
                <a:spcPts val="600"/>
              </a:spcAft>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2765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D7B5DC6-A444-4B8A-B988-0B9B7D44D714}" type="slidenum">
              <a:rPr kumimoji="0" lang="en-US" altLang="en-US" smtClean="0"/>
              <a:pPr>
                <a:spcBef>
                  <a:spcPct val="0"/>
                </a:spcBef>
              </a:pPr>
              <a:t>5</a:t>
            </a:fld>
            <a:endParaRPr kumimoji="0" lang="en-US" altLang="en-US"/>
          </a:p>
        </p:txBody>
      </p:sp>
    </p:spTree>
    <p:extLst>
      <p:ext uri="{BB962C8B-B14F-4D97-AF65-F5344CB8AC3E}">
        <p14:creationId xmlns:p14="http://schemas.microsoft.com/office/powerpoint/2010/main" val="132664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rPr>
              <a:t>As you can see on the screen there are three types of containers to choose from when building your own bin.</a:t>
            </a:r>
          </a:p>
          <a:p>
            <a:pPr>
              <a:spcBef>
                <a:spcPct val="0"/>
              </a:spcBef>
              <a:spcAft>
                <a:spcPts val="600"/>
              </a:spcAft>
            </a:pPr>
            <a:r>
              <a:rPr lang="en-US" altLang="en-US">
                <a:latin typeface="Corbel" panose="020B0503020204020204" pitchFamily="34" charset="0"/>
              </a:rPr>
              <a:t>The type and size of container that is best for your use will be determined by answering the following:</a:t>
            </a:r>
          </a:p>
          <a:p>
            <a:pPr>
              <a:spcBef>
                <a:spcPct val="0"/>
              </a:spcBef>
              <a:spcAft>
                <a:spcPts val="600"/>
              </a:spcAft>
            </a:pPr>
            <a:r>
              <a:rPr lang="en-US" altLang="en-US">
                <a:latin typeface="Corbel" panose="020B0503020204020204" pitchFamily="34" charset="0"/>
              </a:rPr>
              <a:t>How much space do you have?</a:t>
            </a:r>
          </a:p>
          <a:p>
            <a:pPr>
              <a:spcBef>
                <a:spcPct val="0"/>
              </a:spcBef>
              <a:spcAft>
                <a:spcPts val="600"/>
              </a:spcAft>
            </a:pPr>
            <a:r>
              <a:rPr lang="en-US" altLang="en-US">
                <a:latin typeface="Corbel" panose="020B0503020204020204" pitchFamily="34" charset="0"/>
              </a:rPr>
              <a:t>Do you have weight limitations?</a:t>
            </a:r>
          </a:p>
          <a:p>
            <a:pPr>
              <a:spcBef>
                <a:spcPct val="0"/>
              </a:spcBef>
              <a:spcAft>
                <a:spcPts val="600"/>
              </a:spcAft>
            </a:pPr>
            <a:r>
              <a:rPr lang="en-US" altLang="en-US">
                <a:latin typeface="Corbel" panose="020B0503020204020204" pitchFamily="34" charset="0"/>
              </a:rPr>
              <a:t>Do you eat a lot of fruits and vegetables?</a:t>
            </a:r>
          </a:p>
          <a:p>
            <a:pPr>
              <a:spcBef>
                <a:spcPct val="0"/>
              </a:spcBef>
              <a:spcAft>
                <a:spcPts val="600"/>
              </a:spcAft>
            </a:pPr>
            <a:r>
              <a:rPr lang="en-US" altLang="en-US">
                <a:latin typeface="Corbel" panose="020B0503020204020204" pitchFamily="34" charset="0"/>
              </a:rPr>
              <a:t>If you live in an apartment or condominium with limited space or you have weight limitations consider using the kitty litter pails or white buckets.</a:t>
            </a:r>
          </a:p>
          <a:p>
            <a:pPr>
              <a:spcBef>
                <a:spcPct val="0"/>
              </a:spcBef>
              <a:spcAft>
                <a:spcPts val="600"/>
              </a:spcAft>
            </a:pPr>
            <a:r>
              <a:rPr lang="en-US" altLang="en-US">
                <a:latin typeface="Corbel" panose="020B0503020204020204" pitchFamily="34" charset="0"/>
              </a:rPr>
              <a:t>If you live in a house and space is not a concern, or you do not have weight limitations, you might want to consider using the 10 to 18 gallon plastic storage totes.</a:t>
            </a:r>
          </a:p>
          <a:p>
            <a:pPr>
              <a:spcBef>
                <a:spcPct val="0"/>
              </a:spcBef>
              <a:spcAft>
                <a:spcPts val="600"/>
              </a:spcAft>
            </a:pPr>
            <a:r>
              <a:rPr lang="en-US" altLang="en-US">
                <a:latin typeface="Corbel" panose="020B0503020204020204" pitchFamily="34" charset="0"/>
              </a:rPr>
              <a:t>If you do eat a lot of fruits and vegetables you may want to build more than one bin.</a:t>
            </a:r>
          </a:p>
          <a:p>
            <a:pPr>
              <a:spcBef>
                <a:spcPct val="0"/>
              </a:spcBef>
              <a:spcAft>
                <a:spcPts val="600"/>
              </a:spcAft>
            </a:pPr>
            <a:r>
              <a:rPr lang="en-US" altLang="en-US">
                <a:latin typeface="Corbel" panose="020B0503020204020204" pitchFamily="34" charset="0"/>
              </a:rPr>
              <a:t>The 10 to 18 gallon plastic storage totes are recommended since they allow the worms more room to move around and feed. </a:t>
            </a:r>
          </a:p>
          <a:p>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3174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0C4CF247-5020-4E49-A71A-1D0BA80CA088}" type="slidenum">
              <a:rPr kumimoji="0" lang="en-US" altLang="en-US" smtClean="0"/>
              <a:pPr>
                <a:spcBef>
                  <a:spcPct val="0"/>
                </a:spcBef>
              </a:pPr>
              <a:t>6</a:t>
            </a:fld>
            <a:endParaRPr kumimoji="0" lang="en-US" altLang="en-US"/>
          </a:p>
        </p:txBody>
      </p:sp>
    </p:spTree>
    <p:extLst>
      <p:ext uri="{BB962C8B-B14F-4D97-AF65-F5344CB8AC3E}">
        <p14:creationId xmlns:p14="http://schemas.microsoft.com/office/powerpoint/2010/main" val="2845777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Worm bin bedding serves two purposes.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It gives the worms a moist environment in which to live and reproduce.</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It also gives them a backup food source if they consume all of the food scraps.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You can use any of the following for your worm bin bedding.  You’ll need enough to fill a bin half to three quarters full: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Torn newspaper (torn not shredded; don’t use glossy sections)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Leaf mold, coir fiber, finished compost, or peat moss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Aged manure (outdoor bins only)</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Torn cardboard or corrugated cardboard should only be used sparingly when added to above bedding materials.</a:t>
            </a:r>
          </a:p>
          <a:p>
            <a:pPr>
              <a:spcBef>
                <a:spcPct val="0"/>
              </a:spcBef>
              <a:spcAft>
                <a:spcPts val="600"/>
              </a:spcAft>
            </a:pPr>
            <a:endParaRPr lang="en-US" altLang="en-US" b="1">
              <a:latin typeface="Corbel" panose="020B0503020204020204" pitchFamily="34" charset="0"/>
              <a:ea typeface="Verdana" panose="020B0604030504040204" pitchFamily="34" charset="0"/>
              <a:cs typeface="Verdana" panose="020B0604030504040204" pitchFamily="34" charset="0"/>
            </a:endParaRPr>
          </a:p>
          <a:p>
            <a:pPr>
              <a:spcBef>
                <a:spcPct val="0"/>
              </a:spcBef>
              <a:spcAft>
                <a:spcPts val="600"/>
              </a:spcAft>
            </a:pPr>
            <a:r>
              <a:rPr lang="en-US" altLang="en-US" b="1">
                <a:latin typeface="Corbel" panose="020B0503020204020204" pitchFamily="34" charset="0"/>
                <a:ea typeface="Verdana" panose="020B0604030504040204" pitchFamily="34" charset="0"/>
                <a:cs typeface="Verdana" panose="020B0604030504040204" pitchFamily="34" charset="0"/>
              </a:rPr>
              <a:t>Prepare Bedding Material</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Place bedding material in Bin B</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Add water to cover material.</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When completely wet, wring out, fluff and place in Bin A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   Repeat until you have enough bedding to fill Bin A half to three quarters full.</a:t>
            </a:r>
            <a:endParaRPr lang="en-US" altLang="en-US">
              <a:latin typeface="Corbel" panose="020B0503020204020204" pitchFamily="34" charset="0"/>
            </a:endParaRPr>
          </a:p>
          <a:p>
            <a:endParaRPr lang="en-US" altLang="en-US"/>
          </a:p>
          <a:p>
            <a:pPr>
              <a:spcBef>
                <a:spcPct val="0"/>
              </a:spcBef>
              <a:spcAft>
                <a:spcPts val="575"/>
              </a:spcAft>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3379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33A27611-A32E-41F1-B574-40B3D2A05E52}" type="slidenum">
              <a:rPr kumimoji="0" lang="en-US" altLang="en-US" smtClean="0"/>
              <a:pPr>
                <a:spcBef>
                  <a:spcPct val="0"/>
                </a:spcBef>
              </a:pPr>
              <a:t>7</a:t>
            </a:fld>
            <a:endParaRPr kumimoji="0" lang="en-US" altLang="en-US"/>
          </a:p>
        </p:txBody>
      </p:sp>
    </p:spTree>
    <p:extLst>
      <p:ext uri="{BB962C8B-B14F-4D97-AF65-F5344CB8AC3E}">
        <p14:creationId xmlns:p14="http://schemas.microsoft.com/office/powerpoint/2010/main" val="195240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You will need about one quarter (1/4) to (1) pound of Red Worms.  See Vermicomposting Resources for sources.</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Place the bins in a well-lit area during this process so the worms will burrow into the prepared bedding.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Place worms by gently laying  them on top of bedding in Bin A and walk away for about 10 to 15 minutes to allow worms to burrow into bedding.</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Lay prepared newspaper blanket on top of bedding and place lid on Bin A.</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Place air space blocks if desired, between Bin A and Bin B where leachate will accrue.</a:t>
            </a:r>
          </a:p>
        </p:txBody>
      </p:sp>
      <p:sp>
        <p:nvSpPr>
          <p:cNvPr id="4" name="Footer Placeholder 3"/>
          <p:cNvSpPr>
            <a:spLocks noGrp="1"/>
          </p:cNvSpPr>
          <p:nvPr>
            <p:ph type="ftr" sz="quarter" idx="4"/>
          </p:nvPr>
        </p:nvSpPr>
        <p:spPr/>
        <p:txBody>
          <a:bodyPr/>
          <a:lstStyle/>
          <a:p>
            <a:pPr>
              <a:defRPr/>
            </a:pPr>
            <a:endParaRPr lang="en-US"/>
          </a:p>
        </p:txBody>
      </p:sp>
      <p:sp>
        <p:nvSpPr>
          <p:cNvPr id="378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DB935AE-4062-4F75-B66E-4A76C6297E28}" type="slidenum">
              <a:rPr kumimoji="0" lang="en-US" altLang="en-US" smtClean="0"/>
              <a:pPr>
                <a:spcBef>
                  <a:spcPct val="0"/>
                </a:spcBef>
              </a:pPr>
              <a:t>8</a:t>
            </a:fld>
            <a:endParaRPr kumimoji="0" lang="en-US" altLang="en-US"/>
          </a:p>
        </p:txBody>
      </p:sp>
    </p:spTree>
    <p:extLst>
      <p:ext uri="{BB962C8B-B14F-4D97-AF65-F5344CB8AC3E}">
        <p14:creationId xmlns:p14="http://schemas.microsoft.com/office/powerpoint/2010/main" val="1303978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The typically worm bin is designed with two bins (Bin A and Bin B).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Bin A is the container for bedding, castings, food, newspaper blanket and worms.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Bin B is the container that collects leachate and holds Bin A.  </a:t>
            </a:r>
          </a:p>
          <a:p>
            <a:pPr>
              <a:spcBef>
                <a:spcPct val="0"/>
              </a:spcBef>
              <a:spcAft>
                <a:spcPts val="600"/>
              </a:spcAft>
            </a:pPr>
            <a:r>
              <a:rPr lang="en-US" altLang="en-US">
                <a:latin typeface="Corbel" panose="020B0503020204020204" pitchFamily="34" charset="0"/>
                <a:ea typeface="Verdana" panose="020B0604030504040204" pitchFamily="34" charset="0"/>
                <a:cs typeface="Verdana" panose="020B0604030504040204" pitchFamily="34" charset="0"/>
              </a:rPr>
              <a:t>Describe illustration.</a:t>
            </a:r>
          </a:p>
          <a:p>
            <a:pPr>
              <a:spcBef>
                <a:spcPct val="0"/>
              </a:spcBef>
              <a:spcAft>
                <a:spcPts val="575"/>
              </a:spcAft>
            </a:pPr>
            <a:endParaRPr lang="en-US" altLang="en-US">
              <a:latin typeface="Verdana" panose="020B0604030504040204" pitchFamily="34" charset="0"/>
              <a:ea typeface="Verdana" panose="020B0604030504040204" pitchFamily="34" charset="0"/>
              <a:cs typeface="Verdana" panose="020B0604030504040204" pitchFamily="34" charset="0"/>
            </a:endParaRPr>
          </a:p>
        </p:txBody>
      </p:sp>
      <p:sp>
        <p:nvSpPr>
          <p:cNvPr id="4" name="Footer Placeholder 3"/>
          <p:cNvSpPr>
            <a:spLocks noGrp="1"/>
          </p:cNvSpPr>
          <p:nvPr>
            <p:ph type="ftr" sz="quarter" idx="4"/>
          </p:nvPr>
        </p:nvSpPr>
        <p:spPr/>
        <p:txBody>
          <a:bodyPr/>
          <a:lstStyle/>
          <a:p>
            <a:pPr>
              <a:defRPr/>
            </a:pPr>
            <a:endParaRPr lang="en-US"/>
          </a:p>
        </p:txBody>
      </p:sp>
      <p:sp>
        <p:nvSpPr>
          <p:cNvPr id="297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9F7E4E02-00FC-43F6-89EE-A6C11075DBF8}" type="slidenum">
              <a:rPr kumimoji="0" lang="en-US" altLang="en-US" smtClean="0"/>
              <a:pPr>
                <a:spcBef>
                  <a:spcPct val="0"/>
                </a:spcBef>
              </a:pPr>
              <a:t>9</a:t>
            </a:fld>
            <a:endParaRPr kumimoji="0" lang="en-US" altLang="en-US"/>
          </a:p>
        </p:txBody>
      </p:sp>
    </p:spTree>
    <p:extLst>
      <p:ext uri="{BB962C8B-B14F-4D97-AF65-F5344CB8AC3E}">
        <p14:creationId xmlns:p14="http://schemas.microsoft.com/office/powerpoint/2010/main" val="1665767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43634608-EEB8-479D-A943-7D29EC95086B}"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1 of 36</a:t>
            </a:r>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73325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7772400" cy="978408"/>
          </a:xfrm>
        </p:spPr>
        <p:txBody>
          <a:bodyPr/>
          <a:lstStyle>
            <a:lvl1pPr>
              <a:defRPr sz="44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9641D7A2-C267-4D72-8767-ABAC035A7030}"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1 of 36</a:t>
            </a:r>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743318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F0A62762-DC3E-4BAF-8FB2-A5D7A05CB3A1}"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1 of 36</a:t>
            </a:r>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2789031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7772400" cy="978408"/>
          </a:xfrm>
        </p:spPr>
        <p:txBody>
          <a:bodyPr/>
          <a:lstStyle>
            <a:lvl1pPr>
              <a:defRPr sz="4400"/>
            </a:lvl1pPr>
          </a:lstStyle>
          <a:p>
            <a:r>
              <a:rPr lang="en-US"/>
              <a:t>Click to edit Master title style</a:t>
            </a:r>
            <a:endParaRPr lang="en-US" dirty="0"/>
          </a:p>
        </p:txBody>
      </p:sp>
      <p:sp>
        <p:nvSpPr>
          <p:cNvPr id="3" name="Text Placeholder 2"/>
          <p:cNvSpPr>
            <a:spLocks noGrp="1"/>
          </p:cNvSpPr>
          <p:nvPr>
            <p:ph type="body" sz="half" idx="1"/>
          </p:nvPr>
        </p:nvSpPr>
        <p:spPr>
          <a:xfrm>
            <a:off x="457200" y="1885950"/>
            <a:ext cx="4013200" cy="4171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22800" y="1885950"/>
            <a:ext cx="4013200" cy="4171950"/>
          </a:xfrm>
        </p:spPr>
        <p:txBody>
          <a:bodyPr rtlCol="0">
            <a:normAutofit/>
          </a:bodyPr>
          <a:lstStyle/>
          <a:p>
            <a:pPr lvl="0"/>
            <a:endParaRPr lang="en-US" noProof="0" dirty="0"/>
          </a:p>
        </p:txBody>
      </p:sp>
      <p:sp>
        <p:nvSpPr>
          <p:cNvPr id="5" name="Slide Number Placeholder 5"/>
          <p:cNvSpPr>
            <a:spLocks noGrp="1"/>
          </p:cNvSpPr>
          <p:nvPr>
            <p:ph type="sldNum" sz="quarter" idx="10"/>
          </p:nvPr>
        </p:nvSpPr>
        <p:spPr>
          <a:ln/>
        </p:spPr>
        <p:txBody>
          <a:bodyPr/>
          <a:lstStyle>
            <a:lvl1pPr>
              <a:defRPr/>
            </a:lvl1pPr>
          </a:lstStyle>
          <a:p>
            <a:pPr>
              <a:defRPr/>
            </a:pPr>
            <a:fld id="{3C5C013D-459E-4BED-B402-8181098F50F2}"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1 of 36</a:t>
            </a:r>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92755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a:ln/>
        </p:spPr>
        <p:txBody>
          <a:bodyPr/>
          <a:lstStyle>
            <a:lvl1pPr>
              <a:defRPr/>
            </a:lvl1pPr>
          </a:lstStyle>
          <a:p>
            <a:pPr>
              <a:defRPr/>
            </a:pPr>
            <a:fld id="{4875A439-3113-45A8-ABFF-DB3348CE3841}"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1 of 36</a:t>
            </a:r>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559444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5486401"/>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3852864"/>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Slide Number Placeholder 5"/>
          <p:cNvSpPr>
            <a:spLocks noGrp="1"/>
          </p:cNvSpPr>
          <p:nvPr>
            <p:ph type="sldNum" sz="quarter" idx="10"/>
          </p:nvPr>
        </p:nvSpPr>
        <p:spPr>
          <a:ln/>
        </p:spPr>
        <p:txBody>
          <a:bodyPr/>
          <a:lstStyle>
            <a:lvl1pPr>
              <a:defRPr/>
            </a:lvl1pPr>
          </a:lstStyle>
          <a:p>
            <a:pPr>
              <a:defRPr/>
            </a:pPr>
            <a:fld id="{91DE49CE-9953-452B-8C94-5AE54AD52A58}" type="slidenum">
              <a:rPr lang="en-US" altLang="en-US"/>
              <a:pPr>
                <a:defRPr/>
              </a:pPr>
              <a:t>‹#›</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1 of 36</a:t>
            </a:r>
          </a:p>
        </p:txBody>
      </p:sp>
      <p:sp>
        <p:nvSpPr>
          <p:cNvPr id="6"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24671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ACA50BEE-0767-4EC9-BDE4-FA7C05DBDAFC}"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1 of 36</a:t>
            </a:r>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4213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ln/>
        </p:spPr>
        <p:txBody>
          <a:bodyPr/>
          <a:lstStyle>
            <a:lvl1pPr>
              <a:defRPr/>
            </a:lvl1pPr>
          </a:lstStyle>
          <a:p>
            <a:pPr>
              <a:defRPr/>
            </a:pPr>
            <a:fld id="{DAD5B844-D74F-4540-947A-30183DE9D082}" type="slidenum">
              <a:rPr lang="en-US" altLang="en-US"/>
              <a:pPr>
                <a:defRPr/>
              </a:pPr>
              <a:t>‹#›</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1 of 36</a:t>
            </a:r>
          </a:p>
        </p:txBody>
      </p:sp>
      <p:sp>
        <p:nvSpPr>
          <p:cNvPr id="9"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25448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a:ln/>
        </p:spPr>
        <p:txBody>
          <a:bodyPr/>
          <a:lstStyle>
            <a:lvl1pPr>
              <a:defRPr/>
            </a:lvl1pPr>
          </a:lstStyle>
          <a:p>
            <a:pPr>
              <a:defRPr/>
            </a:pPr>
            <a:fld id="{4B0ECED7-D406-4270-9A05-67161262086D}" type="slidenum">
              <a:rPr lang="en-US" altLang="en-US"/>
              <a:pPr>
                <a:defRPr/>
              </a:pPr>
              <a:t>‹#›</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1 of 36</a:t>
            </a:r>
          </a:p>
        </p:txBody>
      </p:sp>
      <p:sp>
        <p:nvSpPr>
          <p:cNvPr id="5"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23918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47835CE-A76A-4EA5-9D80-ABE707E5D06B}" type="slidenum">
              <a:rPr lang="en-US" altLang="en-US"/>
              <a:pPr>
                <a:defRPr/>
              </a:pPr>
              <a:t>‹#›</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1 of 36</a:t>
            </a:r>
          </a:p>
        </p:txBody>
      </p:sp>
      <p:sp>
        <p:nvSpPr>
          <p:cNvPr id="4"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372613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4"/>
          </p:nvPr>
        </p:nvSpPr>
        <p:spPr>
          <a:ln/>
        </p:spPr>
        <p:txBody>
          <a:bodyPr/>
          <a:lstStyle>
            <a:lvl1pPr>
              <a:defRPr/>
            </a:lvl1pPr>
          </a:lstStyle>
          <a:p>
            <a:pPr>
              <a:defRPr/>
            </a:pPr>
            <a:fld id="{B2D30C8D-6853-4BE4-A183-2F48979C67DF}" type="slidenum">
              <a:rPr lang="en-US" altLang="en-US"/>
              <a:pPr>
                <a:defRPr/>
              </a:pPr>
              <a:t>‹#›</a:t>
            </a:fld>
            <a:endParaRPr lang="en-US" altLang="en-US"/>
          </a:p>
        </p:txBody>
      </p:sp>
      <p:sp>
        <p:nvSpPr>
          <p:cNvPr id="6" name="Footer Placeholder 4"/>
          <p:cNvSpPr>
            <a:spLocks noGrp="1"/>
          </p:cNvSpPr>
          <p:nvPr>
            <p:ph type="ftr" sz="quarter" idx="15"/>
          </p:nvPr>
        </p:nvSpPr>
        <p:spPr/>
        <p:txBody>
          <a:bodyPr/>
          <a:lstStyle>
            <a:lvl1pPr>
              <a:defRPr/>
            </a:lvl1pPr>
          </a:lstStyle>
          <a:p>
            <a:pPr>
              <a:defRPr/>
            </a:pPr>
            <a:r>
              <a:rPr lang="en-US"/>
              <a:t>1 of 36</a:t>
            </a:r>
          </a:p>
        </p:txBody>
      </p:sp>
      <p:sp>
        <p:nvSpPr>
          <p:cNvPr id="7" name="Date Placeholder 3"/>
          <p:cNvSpPr>
            <a:spLocks noGrp="1"/>
          </p:cNvSpPr>
          <p:nvPr>
            <p:ph type="dt" sz="half" idx="16"/>
          </p:nvPr>
        </p:nvSpPr>
        <p:spPr/>
        <p:txBody>
          <a:bodyPr/>
          <a:lstStyle>
            <a:lvl1pPr>
              <a:defRPr/>
            </a:lvl1pPr>
          </a:lstStyle>
          <a:p>
            <a:pPr>
              <a:defRPr/>
            </a:pPr>
            <a:endParaRPr lang="en-US"/>
          </a:p>
        </p:txBody>
      </p:sp>
    </p:spTree>
    <p:extLst>
      <p:ext uri="{BB962C8B-B14F-4D97-AF65-F5344CB8AC3E}">
        <p14:creationId xmlns:p14="http://schemas.microsoft.com/office/powerpoint/2010/main" val="2320555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03B9DA9F-10EB-4A2C-9B6E-D25EB00C48C0}" type="slidenum">
              <a:rPr lang="en-US" altLang="en-US"/>
              <a:pPr>
                <a:defRPr/>
              </a:pPr>
              <a:t>‹#›</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1 of 36</a:t>
            </a:r>
          </a:p>
        </p:txBody>
      </p:sp>
      <p:sp>
        <p:nvSpPr>
          <p:cNvPr id="7" name="Date Placeholder 3"/>
          <p:cNvSpPr>
            <a:spLocks noGrp="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646065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wrap="square" lIns="0" tIns="0" rIns="0" bIns="0" numCol="1" anchor="ctr" anchorCtr="0" compatLnSpc="1">
            <a:prstTxWarp prst="textNoShape">
              <a:avLst/>
            </a:prstTxWarp>
          </a:bodyPr>
          <a:lstStyle>
            <a:lvl1pPr algn="ctr" eaLnBrk="1" hangingPunct="1">
              <a:defRPr sz="1800">
                <a:solidFill>
                  <a:srgbClr val="FFFFFF"/>
                </a:solidFill>
              </a:defRPr>
            </a:lvl1pPr>
          </a:lstStyle>
          <a:p>
            <a:pPr>
              <a:defRPr/>
            </a:pPr>
            <a:fld id="{92FA0A2A-C660-490C-A75E-9B0D33737D57}" type="slidenum">
              <a:rPr lang="en-US" altLang="en-US"/>
              <a:pPr>
                <a:defRPr/>
              </a:pPr>
              <a:t>‹#›</a:t>
            </a:fld>
            <a:endParaRPr lang="en-US" altLang="en-US"/>
          </a:p>
        </p:txBody>
      </p:sp>
      <p:sp>
        <p:nvSpPr>
          <p:cNvPr id="5" name="Footer Placeholder 4"/>
          <p:cNvSpPr>
            <a:spLocks noGrp="1"/>
          </p:cNvSpPr>
          <p:nvPr>
            <p:ph type="ftr" sz="quarter" idx="3"/>
          </p:nvPr>
        </p:nvSpPr>
        <p:spPr>
          <a:xfrm rot="16200000">
            <a:off x="7587456" y="4048919"/>
            <a:ext cx="2366963" cy="365125"/>
          </a:xfrm>
          <a:prstGeom prst="rect">
            <a:avLst/>
          </a:prstGeom>
        </p:spPr>
        <p:txBody>
          <a:bodyPr vert="horz" lIns="91440" tIns="45720" rIns="91440" bIns="45720" rtlCol="0" anchor="ctr"/>
          <a:lstStyle>
            <a:lvl1pPr algn="r" eaLnBrk="1" hangingPunct="1">
              <a:defRPr sz="1200">
                <a:solidFill>
                  <a:schemeClr val="bg2"/>
                </a:solidFill>
              </a:defRPr>
            </a:lvl1pPr>
          </a:lstStyle>
          <a:p>
            <a:pPr>
              <a:defRPr/>
            </a:pPr>
            <a:r>
              <a:rPr lang="en-US"/>
              <a:t>1 of 36</a:t>
            </a:r>
          </a:p>
        </p:txBody>
      </p:sp>
      <p:sp>
        <p:nvSpPr>
          <p:cNvPr id="4" name="Date Placeholder 3"/>
          <p:cNvSpPr>
            <a:spLocks noGrp="1"/>
          </p:cNvSpPr>
          <p:nvPr>
            <p:ph type="dt" sz="half" idx="2"/>
          </p:nvPr>
        </p:nvSpPr>
        <p:spPr>
          <a:xfrm rot="16200000">
            <a:off x="7551738" y="1646237"/>
            <a:ext cx="2438400" cy="365125"/>
          </a:xfrm>
          <a:prstGeom prst="rect">
            <a:avLst/>
          </a:prstGeom>
        </p:spPr>
        <p:txBody>
          <a:bodyPr vert="horz" lIns="91440" tIns="45720" rIns="91440" bIns="45720" rtlCol="0" anchor="ctr"/>
          <a:lstStyle>
            <a:lvl1pPr algn="l" eaLnBrk="1" hangingPunct="1">
              <a:defRPr sz="1200">
                <a:solidFill>
                  <a:schemeClr val="bg2"/>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5262" r:id="rId1"/>
    <p:sldLayoutId id="2147485263" r:id="rId2"/>
    <p:sldLayoutId id="2147485264" r:id="rId3"/>
    <p:sldLayoutId id="2147485265" r:id="rId4"/>
    <p:sldLayoutId id="2147485266" r:id="rId5"/>
    <p:sldLayoutId id="2147485267" r:id="rId6"/>
    <p:sldLayoutId id="2147485268" r:id="rId7"/>
    <p:sldLayoutId id="2147485269" r:id="rId8"/>
    <p:sldLayoutId id="2147485270" r:id="rId9"/>
    <p:sldLayoutId id="2147485271" r:id="rId10"/>
    <p:sldLayoutId id="2147485272" r:id="rId11"/>
    <p:sldLayoutId id="2147485273" r:id="rId12"/>
  </p:sldLayoutIdLst>
  <p:hf hdr="0" ftr="0" dt="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panose="020B0604020202020204" pitchFamily="34"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0BE40"/>
        </a:buClr>
        <a:buFont typeface="Arial" panose="020B0604020202020204" pitchFamily="34"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877F6C"/>
        </a:buClr>
        <a:buFont typeface="Arial" panose="020B0604020202020204" pitchFamily="34"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972109"/>
        </a:buClr>
        <a:buFont typeface="Arial" panose="020B0604020202020204" pitchFamily="34"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hyperlink" Target="http://www.bing.com/images/search?q=images+using+worn+castings&amp;view=detailv2&amp;&amp;id=2895A3208A7AE27BB1922E1BF2AFA46F15C5F08D&amp;selectedIndex=130&amp;ccid=sg8IEKBW&amp;simid=607991499893508254&amp;thid=OIP.Mb20f0810a056d1910037899bb04ce1c3o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bing.com/images/search?q=images+dying+worms&amp;view=detailv2&amp;&amp;id=0E87C48A9C8F58F55E09C55AC611488BE8483E26&amp;selectedIndex=1&amp;ccid=5XAfMVP7&amp;simid=608006987544397659&amp;thid=OIP.Me5701f3153fbadc1b43b2157b1c7392co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bing.com/images/search?q=images+solidger+fly+in+worm+bin&amp;view=detailv2&amp;&amp;id=E934977DDC60251B987126E9734554E750D262D2&amp;selectedIndex=2&amp;ccid=xOpokvd6&amp;simid=608021143754114855&amp;thid=OIP.Mc4ea6892f77a985ea30e1bc97b676a2dH0" TargetMode="External"/><Relationship Id="rId5" Type="http://schemas.openxmlformats.org/officeDocument/2006/relationships/image" Target="../media/image35.jpeg"/><Relationship Id="rId4" Type="http://schemas.openxmlformats.org/officeDocument/2006/relationships/hyperlink" Target="http://www.bing.com/images/search?q=images+solidger+fly+in+worm+bin&amp;view=detailv2&amp;&amp;id=5DDD871CC708AB861BB5E3D38D15EEA89F5EECDA&amp;selectedIndex=101&amp;ccid=UCajCvR6&amp;simid=608033474604238269&amp;thid=OIP.M5026a30af47a14d8adafe8bd43325998o0"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www.bing.com/images/search?q=images+of+dairy+products&amp;view=detailv2&amp;&amp;id=7D06F725F8A09CD150439507AC43AA2FF82B4A1A&amp;selectedIndex=1&amp;ccid=B7EVvNod&amp;simid=608026031424998222&amp;thid=OIP.M07b115bcda1dfa4e91a0c96dee6cbad0H0" TargetMode="External"/><Relationship Id="rId7" Type="http://schemas.openxmlformats.org/officeDocument/2006/relationships/hyperlink" Target="http://www.bing.com/images/search?q=images+kitty+litter&amp;view=detailv2&amp;&amp;id=4B78C61F42516BE240B1D485B7B55D7AF8A406CB&amp;selectedIndex=17&amp;ccid=bPMdZlr1&amp;simid=608012828694677278&amp;thid=OIP.M6cf31d665af56023af6ef47c8d25126fH0"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hyperlink" Target="http://www.bing.com/images/search?q=images+of+spoiled+food&amp;view=detailv2&amp;&amp;id=0FA3485C0FE91CE7BF2FDB75AEF913FF7F87E3C2&amp;selectedIndex=10&amp;ccid=etW6y4Q6&amp;simid=608011669051214337&amp;thid=OIP.M7ad5bacb843a7b04a042a5afe050f88co0" TargetMode="Externa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hyperlink" Target="http://www.rcwaste.org/classes/vermicompostin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rcwaste.org/classes" TargetMode="External"/><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hyperlink" Target="https://www.calrecycle.ca.gov/organics/worms"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s://www.rcwaste.org/Portals/0/Files/Compost/Red_Wiggler_Worm_Suppliers.PDF"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youtube.com/channel/UCaARwKuDgze6YOlcvErcumQ" TargetMode="External"/><Relationship Id="rId5" Type="http://schemas.openxmlformats.org/officeDocument/2006/relationships/image" Target="../media/image50.png"/><Relationship Id="rId4" Type="http://schemas.openxmlformats.org/officeDocument/2006/relationships/hyperlink" Target="https://www.instagram.com/rcwaste?ref=hl" TargetMode="External"/><Relationship Id="rId9" Type="http://schemas.openxmlformats.org/officeDocument/2006/relationships/hyperlink" Target="http://www.rcwaste.org/report/feedback"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hyperlink" Target="http://www.bing.com/images/search?q=images+of+worm+bin+bedding&amp;view=detailv2&amp;&amp;id=2F10A197133D33B3599E3F0AE83E62C73FE4A721&amp;selectedIndex=13&amp;ccid=0bh/QFuw&amp;simid=608009628940043509&amp;thid=OIP.Md1b87f405bb0f32173b1d0884e78bd31o0"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hyperlink" Target="http://www.bing.com/images/search?q=images+of+red+wiggler+worm&amp;view=detailv2&amp;&amp;id=BBE7144A04497524A97F348EEAD8630FA683C70B&amp;selectedIndex=14&amp;ccid=nVnqkV/3&amp;simid=608046668740955046&amp;thid=OIP.M9d59ea915ff71f528a657f97b6d0244do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www.bing.com/images/search?q=images+of+withe+5+gallon+bucket&amp;view=detailv2&amp;&amp;id=E1A6CADB898E1856FABEF43983A697FA0018A75D&amp;selectedIndex=723&amp;ccid=q6cqP6vk&amp;simid=608012089962006481&amp;thid=OIP.Maba72a3fabe48b2d701c126f8f4f9b27o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bing.com/images/search?q=images+of+worm+bedding&amp;view=detailv2&amp;&amp;id=7694A7BA52D7A47DB0199E66C5880E9522AECC93&amp;selectedIndex=43&amp;ccid=mpWQAefc&amp;simid=608046080332857737&amp;thid=OIP.M9a959001e7dc2b94af05908efec8b1bfo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7.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E8689B08-9D01-4D88-A1DA-847797C05D8F}" type="slidenum">
              <a:rPr lang="en-US" altLang="en-US" sz="1800" smtClean="0">
                <a:solidFill>
                  <a:srgbClr val="FFFFFF"/>
                </a:solidFill>
                <a:latin typeface="Times New Roman" panose="02020603050405020304" pitchFamily="18" charset="0"/>
              </a:rPr>
              <a:pPr>
                <a:spcBef>
                  <a:spcPct val="0"/>
                </a:spcBef>
                <a:buClrTx/>
                <a:buFontTx/>
                <a:buNone/>
              </a:pPr>
              <a:t>1</a:t>
            </a:fld>
            <a:endParaRPr lang="en-US" altLang="en-US" sz="1800">
              <a:solidFill>
                <a:srgbClr val="FFFFFF"/>
              </a:solidFill>
              <a:latin typeface="Times New Roman" panose="02020603050405020304" pitchFamily="18" charset="0"/>
            </a:endParaRPr>
          </a:p>
        </p:txBody>
      </p:sp>
      <p:pic>
        <p:nvPicPr>
          <p:cNvPr id="4099" name="Picture 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05400" y="5410200"/>
            <a:ext cx="34163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5"/>
          <p:cNvSpPr>
            <a:spLocks noGrp="1"/>
          </p:cNvSpPr>
          <p:nvPr/>
        </p:nvSpPr>
        <p:spPr>
          <a:xfrm>
            <a:off x="533400" y="609600"/>
            <a:ext cx="7772400" cy="977900"/>
          </a:xfrm>
          <a:prstGeom prst="rect">
            <a:avLst/>
          </a:prstGeom>
        </p:spPr>
        <p:txBody>
          <a:bodyPr anchor="b"/>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a:lstStyle>
          <a:p>
            <a:pPr eaLnBrk="1" hangingPunct="1">
              <a:defRPr/>
            </a:pPr>
            <a:r>
              <a:rPr lang="en-US" sz="6000" b="1" dirty="0">
                <a:solidFill>
                  <a:schemeClr val="tx2">
                    <a:lumMod val="90000"/>
                    <a:lumOff val="10000"/>
                  </a:schemeClr>
                </a:solidFill>
                <a:latin typeface="Corbel" panose="020B0503020204020204" pitchFamily="34" charset="0"/>
              </a:rPr>
              <a:t>Vermicomposting</a:t>
            </a:r>
            <a:endParaRPr lang="en-US" sz="6000" dirty="0">
              <a:solidFill>
                <a:schemeClr val="tx2">
                  <a:lumMod val="90000"/>
                  <a:lumOff val="10000"/>
                </a:schemeClr>
              </a:solidFill>
            </a:endParaRPr>
          </a:p>
        </p:txBody>
      </p:sp>
      <p:sp>
        <p:nvSpPr>
          <p:cNvPr id="5" name="Text Placeholder 2"/>
          <p:cNvSpPr txBox="1">
            <a:spLocks/>
          </p:cNvSpPr>
          <p:nvPr/>
        </p:nvSpPr>
        <p:spPr>
          <a:xfrm>
            <a:off x="762000" y="2156432"/>
            <a:ext cx="5410200" cy="2552700"/>
          </a:xfrm>
          <a:prstGeom prst="rect">
            <a:avLst/>
          </a:prstGeom>
        </p:spPr>
        <p:txBody>
          <a:bodyPr>
            <a:normAutofit/>
          </a:bodyPr>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a:lstStyle>
          <a:p>
            <a:pPr eaLnBrk="1" hangingPunct="1">
              <a:spcAft>
                <a:spcPts val="1800"/>
              </a:spcAft>
              <a:defRPr/>
            </a:pPr>
            <a:r>
              <a:rPr lang="en-US" altLang="en-US" dirty="0">
                <a:solidFill>
                  <a:schemeClr val="bg1">
                    <a:lumMod val="50000"/>
                  </a:schemeClr>
                </a:solidFill>
                <a:latin typeface="+mn-lt"/>
              </a:rPr>
              <a:t>Welcome!</a:t>
            </a:r>
          </a:p>
          <a:p>
            <a:pPr eaLnBrk="1" hangingPunct="1">
              <a:spcAft>
                <a:spcPts val="1800"/>
              </a:spcAft>
              <a:defRPr/>
            </a:pPr>
            <a:r>
              <a:rPr lang="en-US" altLang="en-US" dirty="0">
                <a:solidFill>
                  <a:schemeClr val="bg1">
                    <a:lumMod val="50000"/>
                  </a:schemeClr>
                </a:solidFill>
                <a:latin typeface="+mn-lt"/>
              </a:rPr>
              <a:t>Please use the Chat section for questions during the 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Newspaper Blanket</a:t>
            </a:r>
            <a:endParaRPr lang="en-US" altLang="en-US" sz="4800" dirty="0">
              <a:latin typeface="Corbel" panose="020B0503020204020204" pitchFamily="34" charset="0"/>
            </a:endParaRPr>
          </a:p>
        </p:txBody>
      </p:sp>
      <p:sp>
        <p:nvSpPr>
          <p:cNvPr id="34819"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8C06F0E-FBF4-4BCA-8AEA-339FD7E4DFBD}" type="slidenum">
              <a:rPr lang="en-US" altLang="en-US" sz="1800" smtClean="0">
                <a:solidFill>
                  <a:srgbClr val="FFFFFF"/>
                </a:solidFill>
                <a:latin typeface="Times New Roman" panose="02020603050405020304" pitchFamily="18" charset="0"/>
              </a:rPr>
              <a:pPr>
                <a:spcBef>
                  <a:spcPct val="0"/>
                </a:spcBef>
                <a:buClrTx/>
                <a:buFontTx/>
                <a:buNone/>
              </a:pPr>
              <a:t>10</a:t>
            </a:fld>
            <a:endParaRPr lang="en-US" altLang="en-US" sz="1800">
              <a:solidFill>
                <a:srgbClr val="FFFFFF"/>
              </a:solidFill>
              <a:latin typeface="Times New Roman" panose="02020603050405020304" pitchFamily="18" charset="0"/>
            </a:endParaRPr>
          </a:p>
        </p:txBody>
      </p:sp>
      <p:sp>
        <p:nvSpPr>
          <p:cNvPr id="5" name="TextBox 4"/>
          <p:cNvSpPr txBox="1"/>
          <p:nvPr/>
        </p:nvSpPr>
        <p:spPr>
          <a:xfrm>
            <a:off x="457200" y="1981200"/>
            <a:ext cx="3886200" cy="3540125"/>
          </a:xfrm>
          <a:prstGeom prst="rect">
            <a:avLst/>
          </a:prstGeom>
          <a:noFill/>
        </p:spPr>
        <p:txBody>
          <a:bodyPr/>
          <a:lstStyle/>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Helps retain moisture</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Keeps out light</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B</a:t>
            </a:r>
            <a:r>
              <a:rPr lang="en-US" altLang="en-US">
                <a:solidFill>
                  <a:schemeClr val="tx1">
                    <a:lumMod val="90000"/>
                    <a:lumOff val="10000"/>
                  </a:schemeClr>
                </a:solidFill>
                <a:latin typeface="+mn-lt"/>
                <a:cs typeface="+mn-cs"/>
              </a:rPr>
              <a:t>ackup </a:t>
            </a:r>
            <a:r>
              <a:rPr lang="en-US" altLang="en-US" dirty="0">
                <a:solidFill>
                  <a:schemeClr val="tx1">
                    <a:lumMod val="90000"/>
                    <a:lumOff val="10000"/>
                  </a:schemeClr>
                </a:solidFill>
                <a:latin typeface="+mn-lt"/>
                <a:cs typeface="+mn-cs"/>
              </a:rPr>
              <a:t>food source</a:t>
            </a:r>
          </a:p>
        </p:txBody>
      </p:sp>
      <p:pic>
        <p:nvPicPr>
          <p:cNvPr id="34821" name="Picture 2"/>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318000" y="1982788"/>
            <a:ext cx="34290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3"/>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4400" y="4346575"/>
            <a:ext cx="34290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Feeding the Worms</a:t>
            </a:r>
          </a:p>
        </p:txBody>
      </p:sp>
      <p:sp>
        <p:nvSpPr>
          <p:cNvPr id="38915"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38B0554B-A38A-4D54-AAE4-8E039368D2ED}" type="slidenum">
              <a:rPr lang="en-US" altLang="en-US" sz="1800" smtClean="0">
                <a:solidFill>
                  <a:srgbClr val="FFFFFF"/>
                </a:solidFill>
                <a:latin typeface="Times New Roman" panose="02020603050405020304" pitchFamily="18" charset="0"/>
              </a:rPr>
              <a:pPr>
                <a:spcBef>
                  <a:spcPct val="0"/>
                </a:spcBef>
                <a:buClrTx/>
                <a:buFontTx/>
                <a:buNone/>
              </a:pPr>
              <a:t>11</a:t>
            </a:fld>
            <a:endParaRPr lang="en-US" altLang="en-US" sz="1800">
              <a:solidFill>
                <a:srgbClr val="FFFFFF"/>
              </a:solidFill>
              <a:latin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00200"/>
            <a:ext cx="36576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304800" y="1425575"/>
            <a:ext cx="4038600" cy="5140325"/>
          </a:xfrm>
          <a:prstGeom prst="rect">
            <a:avLst/>
          </a:prstGeom>
          <a:noFill/>
        </p:spPr>
        <p:txBody>
          <a:bodyPr>
            <a:spAutoFit/>
          </a:bodyPr>
          <a:lstStyle/>
          <a:p>
            <a:pPr eaLnBrk="1" hangingPunct="1">
              <a:spcAft>
                <a:spcPts val="600"/>
              </a:spcAft>
              <a:defRPr/>
            </a:pPr>
            <a:r>
              <a:rPr lang="en-US" altLang="en-US" b="1" dirty="0">
                <a:solidFill>
                  <a:srgbClr val="00B050"/>
                </a:solidFill>
                <a:latin typeface="+mn-lt"/>
                <a:ea typeface="Verdana" pitchFamily="34" charset="0"/>
                <a:cs typeface="Verdana" pitchFamily="34" charset="0"/>
              </a:rPr>
              <a:t>What do worms eat?</a:t>
            </a:r>
          </a:p>
          <a:p>
            <a:pPr algn="just" eaLnBrk="1" hangingPunct="1">
              <a:spcAft>
                <a:spcPts val="600"/>
              </a:spcAft>
              <a:defRPr/>
            </a:pPr>
            <a:endParaRPr lang="en-US" altLang="en-US" sz="400" dirty="0">
              <a:solidFill>
                <a:schemeClr val="tx1">
                  <a:lumMod val="90000"/>
                  <a:lumOff val="10000"/>
                </a:schemeClr>
              </a:solidFill>
              <a:latin typeface="+mn-lt"/>
              <a:ea typeface="Verdana" pitchFamily="34" charset="0"/>
              <a:cs typeface="Verdana" pitchFamily="34" charset="0"/>
            </a:endParaRP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Fruit and vegetable scraps</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Pasta (cooked)</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Bread</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Cereal (drain milk)</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Coffee grounds</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Tea leaves and bags (paper)</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Egg shells</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Newspaper</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Paper towels and napkins</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Aged manure</a:t>
            </a:r>
          </a:p>
          <a:p>
            <a:pPr algn="just" eaLnBrk="1" hangingPunct="1">
              <a:spcAft>
                <a:spcPts val="600"/>
              </a:spcAft>
              <a:defRPr/>
            </a:pPr>
            <a:endParaRPr lang="en-US" altLang="en-US" sz="2000" dirty="0">
              <a:solidFill>
                <a:schemeClr val="tx1">
                  <a:lumMod val="50000"/>
                  <a:lumOff val="50000"/>
                </a:schemeClr>
              </a:solidFill>
              <a:latin typeface="Corbel" pitchFamily="34" charset="0"/>
              <a:ea typeface="Verdana" pitchFamily="34" charset="0"/>
              <a:cs typeface="Verdana"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Feeding the Worms</a:t>
            </a:r>
          </a:p>
        </p:txBody>
      </p:sp>
      <p:sp>
        <p:nvSpPr>
          <p:cNvPr id="40963"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26F4C22-29F1-4FD8-A068-DF11A79BE94F}" type="slidenum">
              <a:rPr lang="en-US" altLang="en-US" sz="1800" smtClean="0">
                <a:solidFill>
                  <a:srgbClr val="FFFFFF"/>
                </a:solidFill>
                <a:latin typeface="Times New Roman" panose="02020603050405020304" pitchFamily="18" charset="0"/>
              </a:rPr>
              <a:pPr>
                <a:spcBef>
                  <a:spcPct val="0"/>
                </a:spcBef>
                <a:buClrTx/>
                <a:buFontTx/>
                <a:buNone/>
              </a:pPr>
              <a:t>12</a:t>
            </a:fld>
            <a:endParaRPr lang="en-US" altLang="en-US" sz="1800">
              <a:solidFill>
                <a:srgbClr val="FFFFFF"/>
              </a:solidFill>
              <a:latin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209800"/>
            <a:ext cx="2819400" cy="2819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490538" y="1981200"/>
            <a:ext cx="4310062" cy="3354388"/>
          </a:xfrm>
          <a:prstGeom prst="rect">
            <a:avLst/>
          </a:prstGeom>
          <a:noFill/>
        </p:spPr>
        <p:txBody>
          <a:bodyPr>
            <a:spAutoFit/>
          </a:bodyPr>
          <a:lstStyle/>
          <a:p>
            <a:pPr eaLnBrk="1" hangingPunct="1">
              <a:spcAft>
                <a:spcPts val="600"/>
              </a:spcAft>
              <a:defRPr/>
            </a:pPr>
            <a:r>
              <a:rPr lang="en-US" altLang="en-US" b="1" dirty="0">
                <a:solidFill>
                  <a:srgbClr val="C00000"/>
                </a:solidFill>
                <a:latin typeface="+mn-lt"/>
                <a:ea typeface="Verdana" pitchFamily="34" charset="0"/>
                <a:cs typeface="Verdana" pitchFamily="34" charset="0"/>
              </a:rPr>
              <a:t>Avoid feeding these materials:</a:t>
            </a:r>
          </a:p>
          <a:p>
            <a:pPr algn="just" eaLnBrk="1" hangingPunct="1">
              <a:spcAft>
                <a:spcPts val="600"/>
              </a:spcAft>
              <a:defRPr/>
            </a:pPr>
            <a:endParaRPr lang="en-US" altLang="en-US" sz="400" dirty="0">
              <a:solidFill>
                <a:schemeClr val="tx1">
                  <a:lumMod val="90000"/>
                  <a:lumOff val="10000"/>
                </a:schemeClr>
              </a:solidFill>
              <a:latin typeface="+mn-lt"/>
              <a:ea typeface="Verdana" pitchFamily="34" charset="0"/>
              <a:cs typeface="Verdana" pitchFamily="34" charset="0"/>
            </a:endParaRP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Yard Waste</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Unwashed fruit and vegetable scraps (best if frozen)</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Citrus fruit and peels</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Animal and dairy products like meat, fat, and bone</a:t>
            </a:r>
          </a:p>
          <a:p>
            <a:pPr marL="342900" indent="-342900" algn="just" eaLnBrk="1" hangingPunct="1">
              <a:spcAft>
                <a:spcPts val="600"/>
              </a:spcAft>
              <a:buFont typeface="Arial" panose="020B0604020202020204" pitchFamily="34" charset="0"/>
              <a:buChar char="•"/>
              <a:defRPr/>
            </a:pPr>
            <a:r>
              <a:rPr lang="en-US" altLang="en-US" sz="2200" dirty="0">
                <a:solidFill>
                  <a:schemeClr val="tx1">
                    <a:lumMod val="90000"/>
                    <a:lumOff val="10000"/>
                  </a:schemeClr>
                </a:solidFill>
                <a:latin typeface="+mn-lt"/>
                <a:ea typeface="Verdana" pitchFamily="34" charset="0"/>
                <a:cs typeface="Verdana" pitchFamily="34" charset="0"/>
              </a:rPr>
              <a:t>Feces</a:t>
            </a:r>
            <a:endParaRPr lang="en-US" altLang="en-US" sz="2000" dirty="0">
              <a:solidFill>
                <a:schemeClr val="tx1">
                  <a:lumMod val="50000"/>
                  <a:lumOff val="50000"/>
                </a:schemeClr>
              </a:solidFill>
              <a:latin typeface="Corbel" pitchFamily="34" charset="0"/>
              <a:ea typeface="Verdana" pitchFamily="34" charset="0"/>
              <a:cs typeface="Verdana"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Harvesting the Worm Bin</a:t>
            </a:r>
          </a:p>
        </p:txBody>
      </p:sp>
      <p:sp>
        <p:nvSpPr>
          <p:cNvPr id="45059"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15E05CB4-DDD3-4FE4-80D5-4CFDFFCDC95B}" type="slidenum">
              <a:rPr lang="en-US" altLang="en-US" sz="1800" smtClean="0">
                <a:solidFill>
                  <a:srgbClr val="FFFFFF"/>
                </a:solidFill>
                <a:latin typeface="Times New Roman" panose="02020603050405020304" pitchFamily="18" charset="0"/>
              </a:rPr>
              <a:pPr>
                <a:spcBef>
                  <a:spcPct val="0"/>
                </a:spcBef>
                <a:buClrTx/>
                <a:buFontTx/>
                <a:buNone/>
              </a:pPr>
              <a:t>13</a:t>
            </a:fld>
            <a:endParaRPr lang="en-US" altLang="en-US" sz="1800">
              <a:solidFill>
                <a:srgbClr val="FFFFFF"/>
              </a:solidFill>
              <a:latin typeface="Times New Roman" panose="02020603050405020304" pitchFamily="18" charset="0"/>
            </a:endParaRPr>
          </a:p>
        </p:txBody>
      </p:sp>
      <p:pic>
        <p:nvPicPr>
          <p:cNvPr id="7" name="Picture 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62600" y="1905000"/>
            <a:ext cx="2068286" cy="1447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60388" y="1819275"/>
            <a:ext cx="3581400" cy="1354138"/>
          </a:xfrm>
          <a:prstGeom prst="rect">
            <a:avLst/>
          </a:prstGeom>
          <a:noFill/>
        </p:spPr>
        <p:txBody>
          <a:bodyPr>
            <a:spAutoFit/>
          </a:bodyPr>
          <a:lstStyle/>
          <a:p>
            <a:pPr marL="342900" indent="-342900" algn="just" eaLnBrk="1" hangingPunct="1">
              <a:spcAft>
                <a:spcPts val="600"/>
              </a:spcAft>
              <a:buFont typeface="Arial" panose="020B0604020202020204" pitchFamily="34" charset="0"/>
              <a:buChar char="•"/>
              <a:defRPr/>
            </a:pPr>
            <a:r>
              <a:rPr lang="en-US" altLang="en-US" dirty="0">
                <a:solidFill>
                  <a:schemeClr val="tx1">
                    <a:lumMod val="90000"/>
                    <a:lumOff val="10000"/>
                  </a:schemeClr>
                </a:solidFill>
                <a:latin typeface="+mn-lt"/>
                <a:ea typeface="Verdana" pitchFamily="34" charset="0"/>
                <a:cs typeface="Verdana" pitchFamily="34" charset="0"/>
              </a:rPr>
              <a:t>How often? </a:t>
            </a:r>
          </a:p>
          <a:p>
            <a:pPr marL="342900" indent="-342900" algn="just" eaLnBrk="1" hangingPunct="1">
              <a:spcAft>
                <a:spcPts val="600"/>
              </a:spcAft>
              <a:buFont typeface="Arial" panose="020B0604020202020204" pitchFamily="34" charset="0"/>
              <a:buChar char="•"/>
              <a:defRPr/>
            </a:pPr>
            <a:endParaRPr lang="en-US" altLang="en-US" dirty="0">
              <a:solidFill>
                <a:schemeClr val="tx1">
                  <a:lumMod val="90000"/>
                  <a:lumOff val="10000"/>
                </a:schemeClr>
              </a:solidFill>
              <a:latin typeface="+mn-lt"/>
              <a:ea typeface="Verdana" pitchFamily="34" charset="0"/>
              <a:cs typeface="Verdana" pitchFamily="34" charset="0"/>
            </a:endParaRPr>
          </a:p>
          <a:p>
            <a:pPr marL="342900" indent="-342900" algn="just" eaLnBrk="1" hangingPunct="1">
              <a:spcAft>
                <a:spcPts val="600"/>
              </a:spcAft>
              <a:buFont typeface="Arial" panose="020B0604020202020204" pitchFamily="34" charset="0"/>
              <a:buChar char="•"/>
              <a:defRPr/>
            </a:pPr>
            <a:r>
              <a:rPr lang="en-US" altLang="en-US" dirty="0">
                <a:solidFill>
                  <a:schemeClr val="tx1">
                    <a:lumMod val="90000"/>
                    <a:lumOff val="10000"/>
                  </a:schemeClr>
                </a:solidFill>
                <a:latin typeface="+mn-lt"/>
                <a:ea typeface="Verdana" pitchFamily="34" charset="0"/>
                <a:cs typeface="Verdana" pitchFamily="34" charset="0"/>
              </a:rPr>
              <a:t>How long does it take?</a:t>
            </a:r>
          </a:p>
        </p:txBody>
      </p:sp>
      <p:pic>
        <p:nvPicPr>
          <p:cNvPr id="6" name="Picture 4" descr="U:\My Pictures\Worm cast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730" y="3448846"/>
            <a:ext cx="3993469" cy="28128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Using Castings</a:t>
            </a:r>
          </a:p>
        </p:txBody>
      </p:sp>
      <p:sp>
        <p:nvSpPr>
          <p:cNvPr id="47107"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651A39E-39C1-4E23-BD96-A73894028AD8}" type="slidenum">
              <a:rPr lang="en-US" altLang="en-US" sz="1800" smtClean="0">
                <a:solidFill>
                  <a:srgbClr val="FFFFFF"/>
                </a:solidFill>
                <a:latin typeface="Times New Roman" panose="02020603050405020304" pitchFamily="18" charset="0"/>
              </a:rPr>
              <a:pPr>
                <a:spcBef>
                  <a:spcPct val="0"/>
                </a:spcBef>
                <a:buClrTx/>
                <a:buFontTx/>
                <a:buNone/>
              </a:pPr>
              <a:t>14</a:t>
            </a:fld>
            <a:endParaRPr lang="en-US" altLang="en-US" sz="1800">
              <a:solidFill>
                <a:srgbClr val="FFFFFF"/>
              </a:solidFill>
              <a:latin typeface="Times New Roman" panose="02020603050405020304" pitchFamily="18" charset="0"/>
            </a:endParaRPr>
          </a:p>
        </p:txBody>
      </p:sp>
      <p:pic>
        <p:nvPicPr>
          <p:cNvPr id="5"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p:blipFill>
        <p:spPr bwMode="auto">
          <a:xfrm>
            <a:off x="4114800" y="3544749"/>
            <a:ext cx="3301950" cy="24777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09600" y="1209675"/>
            <a:ext cx="4953000" cy="3678238"/>
          </a:xfrm>
          <a:prstGeom prst="rect">
            <a:avLst/>
          </a:prstGeom>
          <a:noFill/>
        </p:spPr>
        <p:txBody>
          <a:bodyPr>
            <a:spAutoFit/>
          </a:bodyPr>
          <a:lstStyle/>
          <a:p>
            <a:pPr marL="0" lvl="1" eaLnBrk="1" fontAlgn="auto" hangingPunct="1">
              <a:spcAft>
                <a:spcPts val="1800"/>
              </a:spcAft>
              <a:defRPr/>
            </a:pPr>
            <a:endParaRPr lang="en-US" altLang="en-US" sz="3200" dirty="0">
              <a:solidFill>
                <a:schemeClr val="tx1">
                  <a:lumMod val="90000"/>
                  <a:lumOff val="10000"/>
                </a:schemeClr>
              </a:solidFill>
              <a:latin typeface="+mn-lt"/>
              <a:cs typeface="+mn-cs"/>
            </a:endParaRP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Soil additive</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Planting mix additive (4:1)</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Worm tea  </a:t>
            </a:r>
          </a:p>
          <a:p>
            <a:pPr eaLnBrk="1" hangingPunct="1">
              <a:spcAft>
                <a:spcPts val="600"/>
              </a:spcAft>
              <a:defRPr/>
            </a:pPr>
            <a:endParaRPr lang="en-US" altLang="en-US" sz="2000" dirty="0">
              <a:solidFill>
                <a:schemeClr val="tx1">
                  <a:lumMod val="50000"/>
                  <a:lumOff val="50000"/>
                </a:schemeClr>
              </a:solidFill>
              <a:latin typeface="Corbel" pitchFamily="34" charset="0"/>
              <a:ea typeface="Verdana" pitchFamily="34" charset="0"/>
              <a:cs typeface="Verdana" pitchFamily="34" charset="0"/>
            </a:endParaRPr>
          </a:p>
          <a:p>
            <a:pPr algn="just" eaLnBrk="1" hangingPunct="1">
              <a:spcAft>
                <a:spcPts val="600"/>
              </a:spcAft>
              <a:defRPr/>
            </a:pPr>
            <a:endParaRPr lang="en-US" altLang="en-US" sz="2000" dirty="0">
              <a:solidFill>
                <a:schemeClr val="tx1">
                  <a:lumMod val="50000"/>
                  <a:lumOff val="50000"/>
                </a:schemeClr>
              </a:solidFill>
              <a:latin typeface="Corbel" pitchFamily="34" charset="0"/>
              <a:ea typeface="Verdana" pitchFamily="34" charset="0"/>
              <a:cs typeface="Verdana" pitchFamily="34" charset="0"/>
            </a:endParaRPr>
          </a:p>
        </p:txBody>
      </p:sp>
      <p:pic>
        <p:nvPicPr>
          <p:cNvPr id="3" name="Picture 2" descr="A close-up of a coin&#10;&#10;Description automatically generated with medium confidence">
            <a:extLst>
              <a:ext uri="{FF2B5EF4-FFF2-40B4-BE49-F238E27FC236}">
                <a16:creationId xmlns:a16="http://schemas.microsoft.com/office/drawing/2014/main" id="{9F5B7431-BC33-45DA-B874-7ABBD2D8F9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4783625"/>
            <a:ext cx="2581275" cy="17716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Using Leachate</a:t>
            </a:r>
          </a:p>
        </p:txBody>
      </p:sp>
      <p:sp>
        <p:nvSpPr>
          <p:cNvPr id="49155"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2CA7E2B-4E60-41C6-BFB0-5D620483F385}" type="slidenum">
              <a:rPr lang="en-US" altLang="en-US" sz="1800" smtClean="0">
                <a:solidFill>
                  <a:srgbClr val="FFFFFF"/>
                </a:solidFill>
                <a:latin typeface="Times New Roman" panose="02020603050405020304" pitchFamily="18" charset="0"/>
              </a:rPr>
              <a:pPr>
                <a:spcBef>
                  <a:spcPct val="0"/>
                </a:spcBef>
                <a:buClrTx/>
                <a:buFontTx/>
                <a:buNone/>
              </a:pPr>
              <a:t>15</a:t>
            </a:fld>
            <a:endParaRPr lang="en-US" altLang="en-US" sz="1800">
              <a:solidFill>
                <a:srgbClr val="FFFFFF"/>
              </a:solidFill>
              <a:latin typeface="Times New Roman" panose="02020603050405020304" pitchFamily="18" charset="0"/>
            </a:endParaRPr>
          </a:p>
        </p:txBody>
      </p:sp>
      <p:pic>
        <p:nvPicPr>
          <p:cNvPr id="5" name="Picture 7" descr="https://sp1.yimg.com/ib/th?id=H.4562918679054377&amp;pid=1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780" y="2590800"/>
            <a:ext cx="3710820" cy="3048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65150" y="2082800"/>
            <a:ext cx="3810000" cy="2032000"/>
          </a:xfrm>
          <a:prstGeom prst="rect">
            <a:avLst/>
          </a:prstGeom>
          <a:noFill/>
        </p:spPr>
        <p:txBody>
          <a:bodyPr>
            <a:spAutoFit/>
          </a:bodyPr>
          <a:lstStyle/>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Dilute before use</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Spray on foliage</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Drench the soil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28600"/>
            <a:ext cx="8047038" cy="977900"/>
          </a:xfrm>
        </p:spPr>
        <p:txBody>
          <a:bodyPr/>
          <a:lstStyle/>
          <a:p>
            <a:pPr eaLnBrk="1" fontAlgn="auto" hangingPunct="1">
              <a:spcAft>
                <a:spcPts val="0"/>
              </a:spcAft>
              <a:defRPr/>
            </a:pPr>
            <a:r>
              <a:rPr lang="en-US" altLang="en-US" sz="4800" b="1" dirty="0">
                <a:latin typeface="Corbel" panose="020B0503020204020204" pitchFamily="34" charset="0"/>
              </a:rPr>
              <a:t>Troubleshooting: Worms Dying</a:t>
            </a:r>
          </a:p>
        </p:txBody>
      </p:sp>
      <p:sp>
        <p:nvSpPr>
          <p:cNvPr id="51203"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048999CB-DF88-42FE-A846-3B1962F5D84E}" type="slidenum">
              <a:rPr lang="en-US" altLang="en-US" sz="1800" smtClean="0">
                <a:solidFill>
                  <a:srgbClr val="FFFFFF"/>
                </a:solidFill>
                <a:latin typeface="Times New Roman" panose="02020603050405020304" pitchFamily="18" charset="0"/>
              </a:rPr>
              <a:pPr>
                <a:spcBef>
                  <a:spcPct val="0"/>
                </a:spcBef>
                <a:buClrTx/>
                <a:buFontTx/>
                <a:buNone/>
              </a:pPr>
              <a:t>16</a:t>
            </a:fld>
            <a:endParaRPr lang="en-US" altLang="en-US" sz="1800">
              <a:solidFill>
                <a:srgbClr val="FFFFFF"/>
              </a:solidFill>
              <a:latin typeface="Times New Roman" panose="02020603050405020304" pitchFamily="18" charset="0"/>
            </a:endParaRPr>
          </a:p>
        </p:txBody>
      </p:sp>
      <p:pic>
        <p:nvPicPr>
          <p:cNvPr id="20484" name="Picture 6" descr="http://tse1.mm.bing.net/th?&amp;id=OIP.Me5701f3153fbadc1b43b2157b1c7392co0&amp;w=300&amp;h=252&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381" y="2362200"/>
            <a:ext cx="3537857"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318795" y="2362200"/>
            <a:ext cx="3931444"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Pest Infestation</a:t>
            </a:r>
          </a:p>
        </p:txBody>
      </p:sp>
      <p:sp>
        <p:nvSpPr>
          <p:cNvPr id="53251"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1EFC1FC-F5D4-4412-8F4F-CAB19CC03388}" type="slidenum">
              <a:rPr lang="en-US" altLang="en-US" sz="1800" smtClean="0">
                <a:solidFill>
                  <a:srgbClr val="FFFFFF"/>
                </a:solidFill>
                <a:latin typeface="Times New Roman" panose="02020603050405020304" pitchFamily="18" charset="0"/>
              </a:rPr>
              <a:pPr>
                <a:spcBef>
                  <a:spcPct val="0"/>
                </a:spcBef>
                <a:buClrTx/>
                <a:buFontTx/>
                <a:buNone/>
              </a:pPr>
              <a:t>17</a:t>
            </a:fld>
            <a:endParaRPr lang="en-US" altLang="en-US" sz="1800">
              <a:solidFill>
                <a:srgbClr val="FFFFFF"/>
              </a:solidFill>
              <a:latin typeface="Times New Roman" panose="02020603050405020304" pitchFamily="18" charset="0"/>
            </a:endParaRPr>
          </a:p>
        </p:txBody>
      </p:sp>
      <p:pic>
        <p:nvPicPr>
          <p:cNvPr id="21508" name="Picture 6" descr="C:\Users\gpodolsky\Pictures\Ant Infestatio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600" y="2057400"/>
            <a:ext cx="3663157" cy="2971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7" descr="http://tse1.mm.bing.net/th?&amp;id=OIP.M5026a30af47a14d8adafe8bd43325998o0&amp;w=207&amp;h=145&amp;c=0&amp;pid=1.9&amp;rs=0&amp;p=0&amp;r=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1" y="1295399"/>
            <a:ext cx="3109913" cy="21792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http://tse1.mm.bing.net/th?&amp;id=OIP.Mc4ea6892f77a985ea30e1bc97b676a2dH0&amp;w=300&amp;h=225&amp;c=0&amp;pid=1.9&amp;rs=0&amp;p=0&amp;r=0">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410201" y="4191000"/>
            <a:ext cx="2174876" cy="152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09600" y="5105400"/>
            <a:ext cx="3663950" cy="461963"/>
          </a:xfrm>
          <a:prstGeom prst="rect">
            <a:avLst/>
          </a:prstGeom>
          <a:noFill/>
        </p:spPr>
        <p:txBody>
          <a:bodyPr>
            <a:spAutoFit/>
          </a:bodyPr>
          <a:lstStyle/>
          <a:p>
            <a:pPr algn="ctr" eaLnBrk="1" hangingPunct="1">
              <a:defRPr/>
            </a:pPr>
            <a:r>
              <a:rPr lang="en-US" b="1" dirty="0">
                <a:solidFill>
                  <a:schemeClr val="tx1">
                    <a:lumMod val="90000"/>
                    <a:lumOff val="10000"/>
                  </a:schemeClr>
                </a:solidFill>
                <a:latin typeface="+mn-lt"/>
              </a:rPr>
              <a:t>Ants</a:t>
            </a:r>
          </a:p>
        </p:txBody>
      </p:sp>
      <p:sp>
        <p:nvSpPr>
          <p:cNvPr id="8" name="TextBox 7"/>
          <p:cNvSpPr txBox="1"/>
          <p:nvPr/>
        </p:nvSpPr>
        <p:spPr>
          <a:xfrm>
            <a:off x="4953000" y="3516313"/>
            <a:ext cx="3109913" cy="461962"/>
          </a:xfrm>
          <a:prstGeom prst="rect">
            <a:avLst/>
          </a:prstGeom>
          <a:noFill/>
        </p:spPr>
        <p:txBody>
          <a:bodyPr>
            <a:spAutoFit/>
          </a:bodyPr>
          <a:lstStyle/>
          <a:p>
            <a:pPr algn="ctr" eaLnBrk="1" hangingPunct="1">
              <a:defRPr/>
            </a:pPr>
            <a:r>
              <a:rPr lang="en-US" b="1" dirty="0">
                <a:solidFill>
                  <a:schemeClr val="tx1">
                    <a:lumMod val="90000"/>
                    <a:lumOff val="10000"/>
                  </a:schemeClr>
                </a:solidFill>
                <a:latin typeface="+mn-lt"/>
              </a:rPr>
              <a:t>Flies</a:t>
            </a:r>
          </a:p>
        </p:txBody>
      </p:sp>
      <p:sp>
        <p:nvSpPr>
          <p:cNvPr id="9" name="TextBox 8"/>
          <p:cNvSpPr txBox="1"/>
          <p:nvPr/>
        </p:nvSpPr>
        <p:spPr>
          <a:xfrm>
            <a:off x="5410200" y="5867400"/>
            <a:ext cx="2174875" cy="461963"/>
          </a:xfrm>
          <a:prstGeom prst="rect">
            <a:avLst/>
          </a:prstGeom>
          <a:noFill/>
        </p:spPr>
        <p:txBody>
          <a:bodyPr>
            <a:spAutoFit/>
          </a:bodyPr>
          <a:lstStyle/>
          <a:p>
            <a:pPr algn="ctr" eaLnBrk="1" hangingPunct="1">
              <a:defRPr/>
            </a:pPr>
            <a:r>
              <a:rPr lang="en-US" b="1" dirty="0">
                <a:solidFill>
                  <a:schemeClr val="tx1">
                    <a:lumMod val="90000"/>
                    <a:lumOff val="10000"/>
                  </a:schemeClr>
                </a:solidFill>
                <a:latin typeface="+mn-lt"/>
              </a:rPr>
              <a:t>Larvae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4"/>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8605EFF6-1843-4FBC-A460-41BBA1F1CCAE}" type="slidenum">
              <a:rPr lang="en-US" altLang="en-US" sz="1800" smtClean="0">
                <a:solidFill>
                  <a:srgbClr val="FFFFFF"/>
                </a:solidFill>
              </a:rPr>
              <a:pPr/>
              <a:t>18</a:t>
            </a:fld>
            <a:endParaRPr lang="en-US" altLang="en-US" sz="1800">
              <a:solidFill>
                <a:srgbClr val="FFFFFF"/>
              </a:solidFill>
            </a:endParaRPr>
          </a:p>
        </p:txBody>
      </p:sp>
      <p:sp>
        <p:nvSpPr>
          <p:cNvPr id="7" name="Title 1"/>
          <p:cNvSpPr>
            <a:spLocks noGrp="1"/>
          </p:cNvSpPr>
          <p:nvPr>
            <p:ph type="title"/>
          </p:nvPr>
        </p:nvSpPr>
        <p:spPr>
          <a:xfrm>
            <a:off x="457200" y="393700"/>
            <a:ext cx="7772400" cy="977900"/>
          </a:xfrm>
        </p:spPr>
        <p:txBody>
          <a:bodyPr/>
          <a:lstStyle/>
          <a:p>
            <a:pPr eaLnBrk="1" fontAlgn="auto" hangingPunct="1">
              <a:spcAft>
                <a:spcPts val="0"/>
              </a:spcAft>
              <a:defRPr/>
            </a:pPr>
            <a:r>
              <a:rPr lang="en-US" altLang="en-US" sz="4800" b="1" dirty="0">
                <a:latin typeface="Corbel" panose="020B0503020204020204" pitchFamily="34" charset="0"/>
              </a:rPr>
              <a:t>Bin Smells Bad</a:t>
            </a:r>
          </a:p>
        </p:txBody>
      </p:sp>
      <p:pic>
        <p:nvPicPr>
          <p:cNvPr id="8" name="Picture 10" descr="http://tse1.mm.bing.net/th?&amp;id=OIP.M07b115bcda1dfa4e91a0c96dee6cbad0H0&amp;w=299&amp;h=199&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760" y="1905000"/>
            <a:ext cx="2975928"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tse1.mm.bing.net/th?&amp;id=OIP.M7ad5bacb843a7b04a042a5afe050f88co0&amp;w=300&amp;h=300&amp;c=0&amp;pid=1.9&amp;rs=0&amp;p=0&amp;r=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190999"/>
            <a:ext cx="2926133" cy="1975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http://tse1.mm.bing.net/th?&amp;id=OIP.M6cf31d665af56023af6ef47c8d25126fH0&amp;w=300&amp;h=201&amp;c=0&amp;pid=1.9&amp;rs=0&amp;p=0&amp;r=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1905000"/>
            <a:ext cx="2956666"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325860B1-CDBA-4D7A-BB15-9806156F82E8}" type="slidenum">
              <a:rPr lang="en-US" altLang="en-US" sz="1800" smtClean="0">
                <a:solidFill>
                  <a:srgbClr val="FFFFFF"/>
                </a:solidFill>
              </a:rPr>
              <a:pPr/>
              <a:t>19</a:t>
            </a:fld>
            <a:endParaRPr lang="en-US" altLang="en-US" sz="1800">
              <a:solidFill>
                <a:srgbClr val="FFFFFF"/>
              </a:solidFill>
            </a:endParaRPr>
          </a:p>
        </p:txBody>
      </p:sp>
      <p:sp>
        <p:nvSpPr>
          <p:cNvPr id="6" name="Title 1">
            <a:extLst>
              <a:ext uri="{FF2B5EF4-FFF2-40B4-BE49-F238E27FC236}">
                <a16:creationId xmlns:a16="http://schemas.microsoft.com/office/drawing/2014/main" id="{E7B70391-7FDD-4464-864E-7A524A351D84}"/>
              </a:ext>
            </a:extLst>
          </p:cNvPr>
          <p:cNvSpPr txBox="1">
            <a:spLocks/>
          </p:cNvSpPr>
          <p:nvPr/>
        </p:nvSpPr>
        <p:spPr>
          <a:xfrm>
            <a:off x="511810" y="230188"/>
            <a:ext cx="8019415" cy="582612"/>
          </a:xfrm>
          <a:prstGeom prst="rect">
            <a:avLst/>
          </a:prstGeom>
        </p:spPr>
        <p:txBody>
          <a:bodyPr vert="horz" lIns="91440" tIns="45720" rIns="91440" bIns="45720" rtlCol="0" anchor="ctr">
            <a:normAutofit fontScale="82500" lnSpcReduction="20000"/>
          </a:bodyP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r>
              <a:rPr lang="en-US" sz="4400" b="1">
                <a:solidFill>
                  <a:schemeClr val="bg1">
                    <a:lumMod val="50000"/>
                  </a:schemeClr>
                </a:solidFill>
                <a:latin typeface="Corbel" panose="020B0503020204020204" pitchFamily="34" charset="0"/>
              </a:rPr>
              <a:t>Worm Bin Kit Sales</a:t>
            </a:r>
            <a:endParaRPr lang="en-US" sz="4400" b="1" dirty="0">
              <a:solidFill>
                <a:schemeClr val="bg1">
                  <a:lumMod val="50000"/>
                </a:schemeClr>
              </a:solidFill>
              <a:latin typeface="Corbel" panose="020B0503020204020204" pitchFamily="34" charset="0"/>
            </a:endParaRPr>
          </a:p>
        </p:txBody>
      </p:sp>
      <p:sp>
        <p:nvSpPr>
          <p:cNvPr id="7" name="Rectangle: Rounded Corners 6">
            <a:extLst>
              <a:ext uri="{FF2B5EF4-FFF2-40B4-BE49-F238E27FC236}">
                <a16:creationId xmlns:a16="http://schemas.microsoft.com/office/drawing/2014/main" id="{C202FA9A-A416-42BD-AD11-F696F3FD86E7}"/>
              </a:ext>
            </a:extLst>
          </p:cNvPr>
          <p:cNvSpPr/>
          <p:nvPr/>
        </p:nvSpPr>
        <p:spPr>
          <a:xfrm>
            <a:off x="786130" y="812800"/>
            <a:ext cx="7214870" cy="5435600"/>
          </a:xfrm>
          <a:prstGeom prst="roundRect">
            <a:avLst/>
          </a:prstGeom>
          <a:solidFill>
            <a:schemeClr val="bg1"/>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25B54543-7C10-4196-A373-9219CBDCAF28}"/>
              </a:ext>
            </a:extLst>
          </p:cNvPr>
          <p:cNvSpPr/>
          <p:nvPr/>
        </p:nvSpPr>
        <p:spPr>
          <a:xfrm>
            <a:off x="786128" y="812800"/>
            <a:ext cx="4714240" cy="58261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b="1" dirty="0">
                <a:solidFill>
                  <a:schemeClr val="tx1"/>
                </a:solidFill>
              </a:rPr>
              <a:t>Worm Bin Kits Available for Purchase – during COVID-19</a:t>
            </a:r>
          </a:p>
        </p:txBody>
      </p:sp>
      <p:sp>
        <p:nvSpPr>
          <p:cNvPr id="9" name="TextBox 8">
            <a:extLst>
              <a:ext uri="{FF2B5EF4-FFF2-40B4-BE49-F238E27FC236}">
                <a16:creationId xmlns:a16="http://schemas.microsoft.com/office/drawing/2014/main" id="{01CEF43F-4376-4D6B-B22E-0F5514887531}"/>
              </a:ext>
            </a:extLst>
          </p:cNvPr>
          <p:cNvSpPr txBox="1"/>
          <p:nvPr/>
        </p:nvSpPr>
        <p:spPr>
          <a:xfrm>
            <a:off x="786128" y="1395412"/>
            <a:ext cx="7291071" cy="4401205"/>
          </a:xfrm>
          <a:prstGeom prst="rect">
            <a:avLst/>
          </a:prstGeom>
          <a:noFill/>
        </p:spPr>
        <p:txBody>
          <a:bodyPr wrap="square" rtlCol="0">
            <a:spAutoFit/>
          </a:bodyPr>
          <a:lstStyle/>
          <a:p>
            <a:r>
              <a:rPr lang="en-US" sz="1600" b="1" dirty="0"/>
              <a:t>▪</a:t>
            </a:r>
            <a:r>
              <a:rPr lang="en-US" sz="1600" dirty="0"/>
              <a:t>  $25 each.  NO CASH.  Credit card (Visa and Master Card only).   Service fees apply</a:t>
            </a:r>
          </a:p>
          <a:p>
            <a:r>
              <a:rPr lang="en-US" sz="1600" dirty="0"/>
              <a:t>    for credit card purchases.</a:t>
            </a:r>
          </a:p>
          <a:p>
            <a:r>
              <a:rPr lang="en-US" sz="1400" b="1" dirty="0"/>
              <a:t>▪</a:t>
            </a:r>
            <a:r>
              <a:rPr lang="en-US" sz="1400" dirty="0"/>
              <a:t>  </a:t>
            </a:r>
            <a:r>
              <a:rPr lang="en-US" sz="1600" dirty="0"/>
              <a:t>Call 951-486-3200 and purchase the kit over the phone.  Processing of kit sales </a:t>
            </a:r>
          </a:p>
          <a:p>
            <a:r>
              <a:rPr lang="en-US" sz="1600" dirty="0"/>
              <a:t>    available Tuesdays and Thursdays 8:00 a.m. to noon.</a:t>
            </a:r>
          </a:p>
          <a:p>
            <a:endParaRPr lang="en-US" sz="800" dirty="0"/>
          </a:p>
          <a:p>
            <a:r>
              <a:rPr lang="en-US" sz="1600" b="1" dirty="0"/>
              <a:t>▪</a:t>
            </a:r>
            <a:r>
              <a:rPr lang="en-US" sz="1600" dirty="0"/>
              <a:t>  Worm bin kits are available for curbside pickup at Riverside County Department</a:t>
            </a:r>
          </a:p>
          <a:p>
            <a:r>
              <a:rPr lang="en-US" sz="1600" dirty="0"/>
              <a:t>    of Waste Resources Administration Office, Tuesdays and Thursdays 8:00 a.m. to</a:t>
            </a:r>
          </a:p>
          <a:p>
            <a:r>
              <a:rPr lang="en-US" sz="1600" dirty="0"/>
              <a:t>    noon.   Once you arrive at the Administration Office, call 951-486-3200 and your kit</a:t>
            </a:r>
          </a:p>
          <a:p>
            <a:r>
              <a:rPr lang="en-US" sz="1600" dirty="0"/>
              <a:t>    will be brought out to the parking area. </a:t>
            </a:r>
            <a:endParaRPr lang="en-US" sz="800" dirty="0"/>
          </a:p>
          <a:p>
            <a:endParaRPr lang="en-US" sz="800" dirty="0"/>
          </a:p>
          <a:p>
            <a:r>
              <a:rPr lang="en-US" sz="1600" b="1" dirty="0"/>
              <a:t>▪</a:t>
            </a:r>
            <a:r>
              <a:rPr lang="en-US" sz="1600" dirty="0"/>
              <a:t>  Purchaser must show proof of identification that matches the credit card used to</a:t>
            </a:r>
          </a:p>
          <a:p>
            <a:r>
              <a:rPr lang="en-US" sz="1600" dirty="0"/>
              <a:t>    purchase the kit at time of pickup.</a:t>
            </a:r>
          </a:p>
          <a:p>
            <a:endParaRPr lang="en-US" sz="800" dirty="0"/>
          </a:p>
          <a:p>
            <a:r>
              <a:rPr lang="en-US" sz="1600" b="1" dirty="0"/>
              <a:t>▪</a:t>
            </a:r>
            <a:r>
              <a:rPr lang="en-US" sz="1600" dirty="0"/>
              <a:t>  </a:t>
            </a:r>
            <a:r>
              <a:rPr lang="en-US" sz="1600" dirty="0">
                <a:solidFill>
                  <a:srgbClr val="00B050"/>
                </a:solidFill>
              </a:rPr>
              <a:t>Kits available to Riverside County residents only</a:t>
            </a:r>
            <a:r>
              <a:rPr lang="en-US" dirty="0">
                <a:solidFill>
                  <a:srgbClr val="00B050"/>
                </a:solidFill>
              </a:rPr>
              <a:t>.  </a:t>
            </a:r>
          </a:p>
          <a:p>
            <a:endParaRPr lang="en-US" sz="800" dirty="0"/>
          </a:p>
          <a:p>
            <a:r>
              <a:rPr lang="en-US" sz="1600" b="1" dirty="0"/>
              <a:t>▪</a:t>
            </a:r>
            <a:r>
              <a:rPr lang="en-US" sz="1600" dirty="0"/>
              <a:t>  Limit of one kit per household.</a:t>
            </a:r>
          </a:p>
          <a:p>
            <a:endParaRPr lang="en-US" sz="800" dirty="0"/>
          </a:p>
          <a:p>
            <a:r>
              <a:rPr lang="en-US" sz="1600" b="1" dirty="0"/>
              <a:t>▪</a:t>
            </a:r>
            <a:r>
              <a:rPr lang="en-US" sz="1600" dirty="0"/>
              <a:t>  Subject to availability.</a:t>
            </a:r>
          </a:p>
          <a:p>
            <a:endParaRPr lang="en-US" sz="800" dirty="0"/>
          </a:p>
          <a:p>
            <a:r>
              <a:rPr lang="en-US" sz="1600" b="1" dirty="0"/>
              <a:t>▪</a:t>
            </a:r>
            <a:r>
              <a:rPr lang="en-US" sz="1600" dirty="0"/>
              <a:t>   No refunds</a:t>
            </a:r>
          </a:p>
        </p:txBody>
      </p:sp>
      <p:pic>
        <p:nvPicPr>
          <p:cNvPr id="10" name="Picture 9" descr="A picture containing text, container&#10;&#10;Description automatically generated">
            <a:extLst>
              <a:ext uri="{FF2B5EF4-FFF2-40B4-BE49-F238E27FC236}">
                <a16:creationId xmlns:a16="http://schemas.microsoft.com/office/drawing/2014/main" id="{82C1C8DD-1087-4182-A34B-086C13BA724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15000" y="3955842"/>
            <a:ext cx="1908251" cy="20980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Vermicomposting Program</a:t>
            </a:r>
          </a:p>
        </p:txBody>
      </p:sp>
      <p:sp>
        <p:nvSpPr>
          <p:cNvPr id="3" name="Text Placeholder 2"/>
          <p:cNvSpPr>
            <a:spLocks noGrp="1"/>
          </p:cNvSpPr>
          <p:nvPr>
            <p:ph type="body" sz="half" idx="1"/>
          </p:nvPr>
        </p:nvSpPr>
        <p:spPr>
          <a:xfrm>
            <a:off x="571500" y="1435418"/>
            <a:ext cx="8001000" cy="4171950"/>
          </a:xfrm>
        </p:spPr>
        <p:txBody>
          <a:bodyPr rtlCol="0">
            <a:noAutofit/>
          </a:bodyPr>
          <a:lstStyle/>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Vermicomposting Materials</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Worm Species and Ecology </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Setting up Your Worm Bin</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Feeding The Worms</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Harvesting the Worm Bin</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Using Castings and Leachate</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Troubleshooting</a:t>
            </a:r>
          </a:p>
          <a:p>
            <a:pPr marL="342900" lvl="1" indent="-342900" eaLnBrk="1" fontAlgn="auto" hangingPunct="1">
              <a:spcBef>
                <a:spcPct val="0"/>
              </a:spcBef>
              <a:spcAft>
                <a:spcPts val="1800"/>
              </a:spcAft>
              <a:buClrTx/>
              <a:defRPr/>
            </a:pPr>
            <a:r>
              <a:rPr lang="en-US" altLang="en-US" sz="2400" dirty="0">
                <a:solidFill>
                  <a:schemeClr val="tx1">
                    <a:lumMod val="90000"/>
                    <a:lumOff val="10000"/>
                  </a:schemeClr>
                </a:solidFill>
              </a:rPr>
              <a:t>Make Your Own Worm Bin in  Resource Garden 2022</a:t>
            </a:r>
          </a:p>
          <a:p>
            <a:pPr marL="342900" lvl="1" indent="-342900" eaLnBrk="1" fontAlgn="auto" hangingPunct="1">
              <a:spcBef>
                <a:spcPct val="0"/>
              </a:spcBef>
              <a:spcAft>
                <a:spcPts val="1800"/>
              </a:spcAft>
              <a:buClrTx/>
              <a:defRPr/>
            </a:pPr>
            <a:r>
              <a:rPr lang="en-US" altLang="en-US" sz="2400" dirty="0"/>
              <a:t>Worm Bin Kit Sales</a:t>
            </a:r>
          </a:p>
          <a:p>
            <a:pPr marL="342900" lvl="1" indent="-342900" eaLnBrk="1" fontAlgn="auto" hangingPunct="1">
              <a:spcBef>
                <a:spcPct val="0"/>
              </a:spcBef>
              <a:spcAft>
                <a:spcPts val="1800"/>
              </a:spcAft>
              <a:buClrTx/>
              <a:defRPr/>
            </a:pPr>
            <a:endParaRPr lang="en-US" altLang="en-US" sz="2400" dirty="0">
              <a:solidFill>
                <a:schemeClr val="tx1">
                  <a:lumMod val="90000"/>
                  <a:lumOff val="10000"/>
                </a:schemeClr>
              </a:solidFill>
            </a:endParaRPr>
          </a:p>
        </p:txBody>
      </p:sp>
      <p:sp>
        <p:nvSpPr>
          <p:cNvPr id="20484"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FEC1974B-D2EC-4043-9A32-0351A8E114AA}" type="slidenum">
              <a:rPr lang="en-US" altLang="en-US" sz="1800" smtClean="0">
                <a:solidFill>
                  <a:srgbClr val="FFFFFF"/>
                </a:solidFill>
                <a:latin typeface="Times New Roman" panose="02020603050405020304" pitchFamily="18" charset="0"/>
              </a:rPr>
              <a:pPr>
                <a:spcBef>
                  <a:spcPct val="0"/>
                </a:spcBef>
                <a:buClrTx/>
                <a:buFontTx/>
                <a:buNone/>
              </a:pPr>
              <a:t>2</a:t>
            </a:fld>
            <a:endParaRPr lang="en-US" altLang="en-US" sz="1800">
              <a:solidFill>
                <a:srgbClr val="FFFFFF"/>
              </a:solidFill>
              <a:latin typeface="Times New Roman" panose="02020603050405020304" pitchFamily="18" charset="0"/>
            </a:endParaRPr>
          </a:p>
        </p:txBody>
      </p:sp>
      <p:pic>
        <p:nvPicPr>
          <p:cNvPr id="20485" name="Picture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724400" y="2319338"/>
            <a:ext cx="32956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EB40D438-6162-423D-ABBC-8FBD82A71061}" type="slidenum">
              <a:rPr lang="en-US" altLang="en-US" sz="1800" smtClean="0">
                <a:solidFill>
                  <a:srgbClr val="FFFFFF"/>
                </a:solidFill>
              </a:rPr>
              <a:pPr/>
              <a:t>20</a:t>
            </a:fld>
            <a:endParaRPr lang="en-US" altLang="en-US" sz="1800">
              <a:solidFill>
                <a:srgbClr val="FFFFFF"/>
              </a:solidFill>
            </a:endParaRPr>
          </a:p>
        </p:txBody>
      </p:sp>
      <p:sp>
        <p:nvSpPr>
          <p:cNvPr id="5" name="Title 1"/>
          <p:cNvSpPr txBox="1">
            <a:spLocks/>
          </p:cNvSpPr>
          <p:nvPr/>
        </p:nvSpPr>
        <p:spPr>
          <a:xfrm>
            <a:off x="457200" y="228600"/>
            <a:ext cx="7772400" cy="977900"/>
          </a:xfrm>
          <a:prstGeom prst="rect">
            <a:avLst/>
          </a:prstGeom>
        </p:spPr>
        <p:txBody>
          <a:bodyPr anchor="ctr"/>
          <a:lst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a:lstStyle>
          <a:p>
            <a:pPr eaLnBrk="1" fontAlgn="auto" hangingPunct="1">
              <a:spcAft>
                <a:spcPts val="0"/>
              </a:spcAft>
              <a:defRPr/>
            </a:pPr>
            <a:r>
              <a:rPr lang="en-US" altLang="en-US" sz="4800" b="1" dirty="0">
                <a:solidFill>
                  <a:schemeClr val="bg1">
                    <a:lumMod val="50000"/>
                  </a:schemeClr>
                </a:solidFill>
                <a:latin typeface="Corbel" panose="020B0503020204020204" pitchFamily="34" charset="0"/>
              </a:rPr>
              <a:t>Make Your Own Worm Bin</a:t>
            </a:r>
          </a:p>
        </p:txBody>
      </p:sp>
      <p:sp>
        <p:nvSpPr>
          <p:cNvPr id="60420" name="Content Placeholder 2"/>
          <p:cNvSpPr>
            <a:spLocks noGrp="1"/>
          </p:cNvSpPr>
          <p:nvPr>
            <p:ph idx="1"/>
          </p:nvPr>
        </p:nvSpPr>
        <p:spPr>
          <a:xfrm>
            <a:off x="457200" y="1206500"/>
            <a:ext cx="7924800" cy="5067300"/>
          </a:xfrm>
        </p:spPr>
        <p:txBody>
          <a:bodyPr/>
          <a:lstStyle/>
          <a:p>
            <a:pPr marL="0" lvl="1" indent="0" eaLnBrk="1" hangingPunct="1">
              <a:spcBef>
                <a:spcPct val="0"/>
              </a:spcBef>
              <a:spcAft>
                <a:spcPts val="1800"/>
              </a:spcAft>
              <a:buClrTx/>
              <a:buNone/>
              <a:tabLst>
                <a:tab pos="635000" algn="l"/>
              </a:tabLst>
            </a:pPr>
            <a:r>
              <a:rPr lang="en-US" altLang="en-US" sz="3200" b="1" dirty="0"/>
              <a:t>Classes</a:t>
            </a:r>
          </a:p>
          <a:p>
            <a:pPr marL="822325" lvl="2" indent="-457200" eaLnBrk="1" hangingPunct="1">
              <a:spcBef>
                <a:spcPct val="0"/>
              </a:spcBef>
              <a:spcAft>
                <a:spcPts val="1800"/>
              </a:spcAft>
              <a:buClrTx/>
              <a:tabLst>
                <a:tab pos="635000" algn="l"/>
              </a:tabLst>
            </a:pPr>
            <a:r>
              <a:rPr lang="en-US" altLang="en-US" sz="2800" dirty="0"/>
              <a:t>In-person Make Your Own Worm Bin classes will begin 2022 at Waste Resources HQ in Moreno Valley . Check website for updates. </a:t>
            </a:r>
          </a:p>
          <a:p>
            <a:pPr marL="0" lvl="1" indent="0" eaLnBrk="1" hangingPunct="1">
              <a:spcBef>
                <a:spcPct val="0"/>
              </a:spcBef>
              <a:spcAft>
                <a:spcPts val="1800"/>
              </a:spcAft>
              <a:buClrTx/>
              <a:buFont typeface="Arial" panose="020B0604020202020204" pitchFamily="34" charset="0"/>
              <a:buNone/>
              <a:tabLst>
                <a:tab pos="635000" algn="l"/>
              </a:tabLst>
            </a:pPr>
            <a:r>
              <a:rPr lang="en-US" altLang="en-US" sz="3200" b="1" dirty="0"/>
              <a:t>Worm Bins</a:t>
            </a:r>
          </a:p>
          <a:p>
            <a:pPr marL="822325" lvl="2" indent="-457200" eaLnBrk="1" hangingPunct="1">
              <a:spcBef>
                <a:spcPct val="0"/>
              </a:spcBef>
              <a:spcAft>
                <a:spcPts val="1800"/>
              </a:spcAft>
              <a:buClrTx/>
              <a:tabLst>
                <a:tab pos="635000" algn="l"/>
              </a:tabLst>
            </a:pPr>
            <a:r>
              <a:rPr lang="en-US" altLang="en-US" sz="2800" dirty="0"/>
              <a:t>On-Demand MYOWB classes are available in English and Spanish at </a:t>
            </a:r>
            <a:r>
              <a:rPr lang="en-US" altLang="en-US" sz="2800" b="1" dirty="0">
                <a:hlinkClick r:id="rId2"/>
              </a:rPr>
              <a:t>www.rcwaste.org/classes/vermicomposting</a:t>
            </a:r>
            <a:endParaRPr lang="en-US" altLang="en-US" sz="1100" dirty="0"/>
          </a:p>
          <a:p>
            <a:pPr marL="0" lvl="1" indent="0" eaLnBrk="1" hangingPunct="1">
              <a:spcBef>
                <a:spcPct val="0"/>
              </a:spcBef>
              <a:spcAft>
                <a:spcPts val="1800"/>
              </a:spcAft>
              <a:buClrTx/>
              <a:buFont typeface="Arial" panose="020B0604020202020204" pitchFamily="34" charset="0"/>
              <a:buNone/>
              <a:tabLst>
                <a:tab pos="635000" algn="l"/>
              </a:tabLst>
            </a:pPr>
            <a:endParaRPr lang="en-US" altLang="en-US" sz="3200" b="1" dirty="0"/>
          </a:p>
        </p:txBody>
      </p:sp>
    </p:spTree>
    <p:extLst>
      <p:ext uri="{BB962C8B-B14F-4D97-AF65-F5344CB8AC3E}">
        <p14:creationId xmlns:p14="http://schemas.microsoft.com/office/powerpoint/2010/main" val="1905926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28600"/>
            <a:ext cx="7772400" cy="977900"/>
          </a:xfrm>
        </p:spPr>
        <p:txBody>
          <a:bodyPr/>
          <a:lstStyle/>
          <a:p>
            <a:pPr eaLnBrk="1" fontAlgn="auto" hangingPunct="1">
              <a:spcAft>
                <a:spcPts val="0"/>
              </a:spcAft>
              <a:defRPr/>
            </a:pPr>
            <a:r>
              <a:rPr lang="en-US" altLang="en-US" sz="4800" b="1" dirty="0">
                <a:solidFill>
                  <a:schemeClr val="bg2">
                    <a:lumMod val="75000"/>
                  </a:schemeClr>
                </a:solidFill>
                <a:latin typeface="Corbel" panose="020B0503020204020204" pitchFamily="34" charset="0"/>
              </a:rPr>
              <a:t>Online Resources </a:t>
            </a:r>
          </a:p>
        </p:txBody>
      </p:sp>
      <p:sp>
        <p:nvSpPr>
          <p:cNvPr id="58371"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2CB6C"/>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95A39D"/>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C89F5D"/>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C89F5D"/>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BF99904F-9665-4690-AB08-60579569F42E}" type="slidenum">
              <a:rPr lang="en-US" altLang="en-US" sz="1800" smtClean="0">
                <a:solidFill>
                  <a:srgbClr val="FFFFFF"/>
                </a:solidFill>
                <a:latin typeface="Times New Roman" panose="02020603050405020304" pitchFamily="18" charset="0"/>
              </a:rPr>
              <a:pPr>
                <a:spcBef>
                  <a:spcPct val="0"/>
                </a:spcBef>
                <a:buClrTx/>
                <a:buFontTx/>
                <a:buNone/>
              </a:pPr>
              <a:t>21</a:t>
            </a:fld>
            <a:endParaRPr lang="en-US" altLang="en-US" sz="1800">
              <a:solidFill>
                <a:srgbClr val="FFFFFF"/>
              </a:solidFill>
              <a:latin typeface="Times New Roman" panose="02020603050405020304" pitchFamily="18" charset="0"/>
            </a:endParaRPr>
          </a:p>
        </p:txBody>
      </p:sp>
      <p:sp>
        <p:nvSpPr>
          <p:cNvPr id="8" name="TextBox 7"/>
          <p:cNvSpPr txBox="1"/>
          <p:nvPr/>
        </p:nvSpPr>
        <p:spPr>
          <a:xfrm>
            <a:off x="1196975" y="1676400"/>
            <a:ext cx="6292850" cy="769938"/>
          </a:xfrm>
          <a:prstGeom prst="rect">
            <a:avLst/>
          </a:prstGeom>
          <a:noFill/>
        </p:spPr>
        <p:txBody>
          <a:bodyPr>
            <a:spAutoFit/>
          </a:bodyPr>
          <a:lstStyle/>
          <a:p>
            <a:pPr>
              <a:defRPr/>
            </a:pPr>
            <a:r>
              <a:rPr lang="en-US" sz="4400" b="1" dirty="0">
                <a:solidFill>
                  <a:schemeClr val="accent5">
                    <a:lumMod val="75000"/>
                  </a:schemeClr>
                </a:solidFill>
                <a:latin typeface="Corbel" panose="020B0503020204020204" pitchFamily="34" charset="0"/>
                <a:hlinkClick r:id="rId3"/>
              </a:rPr>
              <a:t>www.rcwaste.org/classes</a:t>
            </a:r>
            <a:endParaRPr lang="en-US" sz="4400" b="1" dirty="0">
              <a:solidFill>
                <a:schemeClr val="accent5">
                  <a:lumMod val="75000"/>
                </a:schemeClr>
              </a:solidFill>
              <a:latin typeface="Corbel" panose="020B0503020204020204"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9278" y="2735519"/>
            <a:ext cx="2143125" cy="11430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88059" y="2735519"/>
            <a:ext cx="2143125" cy="1143000"/>
          </a:xfrm>
          <a:prstGeom prst="rect">
            <a:avLst/>
          </a:prstGeom>
        </p:spPr>
      </p:pic>
      <p:pic>
        <p:nvPicPr>
          <p:cNvPr id="5" name="Picture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89278" y="4044440"/>
            <a:ext cx="2143125" cy="1143000"/>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254215" y="4044440"/>
            <a:ext cx="2143125" cy="1143000"/>
          </a:xfrm>
          <a:prstGeom prst="rect">
            <a:avLst/>
          </a:prstGeom>
        </p:spPr>
      </p:pic>
      <p:pic>
        <p:nvPicPr>
          <p:cNvPr id="7" name="Picture 6"/>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3254215" y="2735519"/>
            <a:ext cx="2143125" cy="1143000"/>
          </a:xfrm>
          <a:prstGeom prst="rect">
            <a:avLst/>
          </a:prstGeom>
        </p:spPr>
      </p:pic>
      <p:pic>
        <p:nvPicPr>
          <p:cNvPr id="9" name="Picture 8" descr="Qr code&#10;&#10;Description automatically generated">
            <a:extLst>
              <a:ext uri="{FF2B5EF4-FFF2-40B4-BE49-F238E27FC236}">
                <a16:creationId xmlns:a16="http://schemas.microsoft.com/office/drawing/2014/main" id="{9B606B9F-140E-447C-9A6B-81926BBBA2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1599" y="4724400"/>
            <a:ext cx="1905000" cy="1905000"/>
          </a:xfrm>
          <a:prstGeom prst="rect">
            <a:avLst/>
          </a:prstGeom>
        </p:spPr>
      </p:pic>
      <p:sp>
        <p:nvSpPr>
          <p:cNvPr id="10" name="TextBox 9">
            <a:extLst>
              <a:ext uri="{FF2B5EF4-FFF2-40B4-BE49-F238E27FC236}">
                <a16:creationId xmlns:a16="http://schemas.microsoft.com/office/drawing/2014/main" id="{6BA55D1A-72E5-48A3-96DC-805C6D8639EB}"/>
              </a:ext>
            </a:extLst>
          </p:cNvPr>
          <p:cNvSpPr txBox="1"/>
          <p:nvPr/>
        </p:nvSpPr>
        <p:spPr>
          <a:xfrm>
            <a:off x="3810000" y="6186085"/>
            <a:ext cx="2565341" cy="461665"/>
          </a:xfrm>
          <a:prstGeom prst="rect">
            <a:avLst/>
          </a:prstGeom>
          <a:noFill/>
        </p:spPr>
        <p:txBody>
          <a:bodyPr wrap="square" rtlCol="0">
            <a:spAutoFit/>
          </a:bodyPr>
          <a:lstStyle/>
          <a:p>
            <a:r>
              <a:rPr lang="en-US" dirty="0"/>
              <a:t>Vermicomposting</a:t>
            </a:r>
          </a:p>
        </p:txBody>
      </p:sp>
    </p:spTree>
    <p:extLst>
      <p:ext uri="{BB962C8B-B14F-4D97-AF65-F5344CB8AC3E}">
        <p14:creationId xmlns:p14="http://schemas.microsoft.com/office/powerpoint/2010/main" val="2741468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Resources</a:t>
            </a:r>
          </a:p>
        </p:txBody>
      </p:sp>
      <p:sp>
        <p:nvSpPr>
          <p:cNvPr id="3" name="Text Placeholder 2"/>
          <p:cNvSpPr>
            <a:spLocks noGrp="1"/>
          </p:cNvSpPr>
          <p:nvPr>
            <p:ph type="body" sz="half" idx="1"/>
          </p:nvPr>
        </p:nvSpPr>
        <p:spPr>
          <a:xfrm>
            <a:off x="407988" y="2209800"/>
            <a:ext cx="7212012" cy="3790950"/>
          </a:xfrm>
        </p:spPr>
        <p:txBody>
          <a:bodyPr rtlCol="0">
            <a:normAutofit/>
          </a:bodyPr>
          <a:lstStyle/>
          <a:p>
            <a:pPr marL="114300" indent="0" eaLnBrk="1" fontAlgn="auto" hangingPunct="1">
              <a:spcBef>
                <a:spcPts val="0"/>
              </a:spcBef>
              <a:spcAft>
                <a:spcPts val="0"/>
              </a:spcAft>
              <a:buClr>
                <a:schemeClr val="bg1">
                  <a:lumMod val="10000"/>
                </a:schemeClr>
              </a:buClr>
              <a:buFont typeface="Arial" panose="020B0604020202020204" pitchFamily="34" charset="0"/>
              <a:buNone/>
              <a:defRPr/>
            </a:pPr>
            <a:r>
              <a:rPr lang="en-US" sz="2400" dirty="0">
                <a:solidFill>
                  <a:schemeClr val="tx1">
                    <a:lumMod val="90000"/>
                    <a:lumOff val="10000"/>
                  </a:schemeClr>
                </a:solidFill>
              </a:rPr>
              <a:t>The California Department of Resources Recycling and Recovery (Cal Recycle)</a:t>
            </a:r>
          </a:p>
          <a:p>
            <a:pPr marL="114300" indent="0" eaLnBrk="1" fontAlgn="auto" hangingPunct="1">
              <a:spcBef>
                <a:spcPts val="0"/>
              </a:spcBef>
              <a:spcAft>
                <a:spcPts val="0"/>
              </a:spcAft>
              <a:buClr>
                <a:schemeClr val="bg1">
                  <a:lumMod val="10000"/>
                </a:schemeClr>
              </a:buClr>
              <a:buNone/>
              <a:defRPr/>
            </a:pPr>
            <a:r>
              <a:rPr lang="en-US" sz="2000" dirty="0">
                <a:solidFill>
                  <a:schemeClr val="tx1">
                    <a:lumMod val="75000"/>
                    <a:lumOff val="25000"/>
                  </a:schemeClr>
                </a:solidFill>
                <a:hlinkClick r:id="rId3"/>
              </a:rPr>
              <a:t>https://www.calrecycle.ca.gov/organics/worms</a:t>
            </a:r>
            <a:endParaRPr lang="en-US" sz="2000" dirty="0">
              <a:solidFill>
                <a:schemeClr val="tx1">
                  <a:lumMod val="75000"/>
                  <a:lumOff val="25000"/>
                </a:schemeClr>
              </a:solidFill>
            </a:endParaRPr>
          </a:p>
          <a:p>
            <a:pPr marL="114300" indent="0" eaLnBrk="1" fontAlgn="auto" hangingPunct="1">
              <a:spcBef>
                <a:spcPts val="0"/>
              </a:spcBef>
              <a:spcAft>
                <a:spcPts val="0"/>
              </a:spcAft>
              <a:buClr>
                <a:schemeClr val="bg1">
                  <a:lumMod val="10000"/>
                </a:schemeClr>
              </a:buClr>
              <a:buFont typeface="Arial" panose="020B0604020202020204" pitchFamily="34" charset="0"/>
              <a:buNone/>
              <a:tabLst>
                <a:tab pos="690563" algn="l"/>
              </a:tabLst>
              <a:defRPr/>
            </a:pPr>
            <a:endParaRPr lang="en-US" sz="2000" dirty="0">
              <a:solidFill>
                <a:schemeClr val="tx1">
                  <a:lumMod val="75000"/>
                  <a:lumOff val="25000"/>
                </a:schemeClr>
              </a:solidFill>
            </a:endParaRPr>
          </a:p>
          <a:p>
            <a:pPr marL="114300" indent="0" eaLnBrk="1" fontAlgn="auto" hangingPunct="1">
              <a:spcBef>
                <a:spcPts val="0"/>
              </a:spcBef>
              <a:spcAft>
                <a:spcPts val="0"/>
              </a:spcAft>
              <a:buClr>
                <a:schemeClr val="bg1">
                  <a:lumMod val="10000"/>
                </a:schemeClr>
              </a:buClr>
              <a:buFont typeface="Arial" panose="020B0604020202020204" pitchFamily="34" charset="0"/>
              <a:buNone/>
              <a:tabLst>
                <a:tab pos="690563" algn="l"/>
              </a:tabLst>
              <a:defRPr/>
            </a:pPr>
            <a:r>
              <a:rPr lang="en-US" sz="2000" dirty="0">
                <a:solidFill>
                  <a:schemeClr val="tx1">
                    <a:lumMod val="75000"/>
                    <a:lumOff val="25000"/>
                  </a:schemeClr>
                </a:solidFill>
              </a:rPr>
              <a:t>Worm Suppliers:</a:t>
            </a:r>
          </a:p>
          <a:p>
            <a:pPr marL="114300" indent="0" eaLnBrk="1" fontAlgn="auto" hangingPunct="1">
              <a:spcBef>
                <a:spcPts val="0"/>
              </a:spcBef>
              <a:spcAft>
                <a:spcPts val="0"/>
              </a:spcAft>
              <a:buClr>
                <a:schemeClr val="bg1">
                  <a:lumMod val="10000"/>
                </a:schemeClr>
              </a:buClr>
              <a:buNone/>
              <a:tabLst>
                <a:tab pos="690563" algn="l"/>
              </a:tabLst>
              <a:defRPr/>
            </a:pPr>
            <a:r>
              <a:rPr lang="en-US" sz="2000" dirty="0">
                <a:solidFill>
                  <a:schemeClr val="tx1">
                    <a:lumMod val="75000"/>
                    <a:lumOff val="25000"/>
                  </a:schemeClr>
                </a:solidFill>
                <a:hlinkClick r:id="rId4"/>
              </a:rPr>
              <a:t>https://www.rcwaste.org/Portals/0/Files/Compost/Red_Wiggler_Worm_Suppliers.PDF</a:t>
            </a:r>
            <a:endParaRPr lang="en-US" sz="2000" dirty="0">
              <a:solidFill>
                <a:schemeClr val="tx1">
                  <a:lumMod val="75000"/>
                  <a:lumOff val="25000"/>
                </a:schemeClr>
              </a:solidFill>
            </a:endParaRPr>
          </a:p>
          <a:p>
            <a:pPr marL="114300" indent="0" eaLnBrk="1" fontAlgn="auto" hangingPunct="1">
              <a:spcBef>
                <a:spcPts val="0"/>
              </a:spcBef>
              <a:spcAft>
                <a:spcPts val="0"/>
              </a:spcAft>
              <a:buClr>
                <a:schemeClr val="bg1">
                  <a:lumMod val="10000"/>
                </a:schemeClr>
              </a:buClr>
              <a:buNone/>
              <a:tabLst>
                <a:tab pos="690563" algn="l"/>
              </a:tabLst>
              <a:defRPr/>
            </a:pPr>
            <a:endParaRPr lang="en-US" sz="2400" u="sng" dirty="0">
              <a:solidFill>
                <a:schemeClr val="tx1">
                  <a:lumMod val="90000"/>
                  <a:lumOff val="10000"/>
                </a:schemeClr>
              </a:solidFill>
            </a:endParaRPr>
          </a:p>
          <a:p>
            <a:pPr marL="114300" indent="0" eaLnBrk="1" fontAlgn="auto" hangingPunct="1">
              <a:spcBef>
                <a:spcPts val="0"/>
              </a:spcBef>
              <a:spcAft>
                <a:spcPts val="0"/>
              </a:spcAft>
              <a:buClrTx/>
              <a:buFont typeface="Arial" panose="020B0604020202020204" pitchFamily="34" charset="0"/>
              <a:buNone/>
              <a:defRPr/>
            </a:pPr>
            <a:r>
              <a:rPr lang="en-US" sz="2400" u="sng" dirty="0">
                <a:solidFill>
                  <a:schemeClr val="tx1">
                    <a:lumMod val="90000"/>
                    <a:lumOff val="10000"/>
                  </a:schemeClr>
                </a:solidFill>
              </a:rPr>
              <a:t>Worms Eat My Garbage </a:t>
            </a:r>
          </a:p>
          <a:p>
            <a:pPr marL="114300" indent="0" eaLnBrk="1" fontAlgn="auto" hangingPunct="1">
              <a:spcBef>
                <a:spcPts val="0"/>
              </a:spcBef>
              <a:spcAft>
                <a:spcPts val="1200"/>
              </a:spcAft>
              <a:buClrTx/>
              <a:buFont typeface="Arial" panose="020B0604020202020204" pitchFamily="34" charset="0"/>
              <a:buNone/>
              <a:defRPr/>
            </a:pPr>
            <a:r>
              <a:rPr lang="en-US" sz="2000" dirty="0">
                <a:solidFill>
                  <a:schemeClr val="tx1">
                    <a:lumMod val="75000"/>
                    <a:lumOff val="25000"/>
                  </a:schemeClr>
                </a:solidFill>
              </a:rPr>
              <a:t>By Mary Applehof (Flower Press, 1997)</a:t>
            </a:r>
          </a:p>
        </p:txBody>
      </p:sp>
      <p:sp>
        <p:nvSpPr>
          <p:cNvPr id="56324"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965C5410-E170-44E8-BD16-5A23E4A749FB}" type="slidenum">
              <a:rPr lang="en-US" altLang="en-US" sz="1800" smtClean="0">
                <a:solidFill>
                  <a:srgbClr val="FFFFFF"/>
                </a:solidFill>
                <a:latin typeface="Times New Roman" panose="02020603050405020304" pitchFamily="18" charset="0"/>
              </a:rPr>
              <a:pPr>
                <a:spcBef>
                  <a:spcPct val="0"/>
                </a:spcBef>
                <a:buClrTx/>
                <a:buFontTx/>
                <a:buNone/>
              </a:pPr>
              <a:t>22</a:t>
            </a:fld>
            <a:endParaRPr lang="en-US" altLang="en-US" sz="1800">
              <a:solidFill>
                <a:srgbClr val="FFFFFF"/>
              </a:solidFill>
              <a:latin typeface="Times New Roman" panose="02020603050405020304" pitchFamily="18" charset="0"/>
            </a:endParaRPr>
          </a:p>
        </p:txBody>
      </p:sp>
      <p:pic>
        <p:nvPicPr>
          <p:cNvPr id="56325" name="Picture 6" descr="C:\Users\gpodolsky\Pictures\Worms eat my garbage.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81600" y="4648200"/>
            <a:ext cx="1252538" cy="1981200"/>
          </a:xfrm>
          <a:prstGeom prst="rect">
            <a:avLst/>
          </a:prstGeom>
          <a:noFill/>
          <a:ln w="254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33" descr="worm composti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181600" y="712564"/>
            <a:ext cx="2013708" cy="12686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FC70343B-C67C-4189-8526-6C4BB2DC5911}" type="slidenum">
              <a:rPr lang="en-US" altLang="en-US" sz="1800" smtClean="0">
                <a:solidFill>
                  <a:srgbClr val="FFFFFF"/>
                </a:solidFill>
                <a:latin typeface="Times New Roman" panose="02020603050405020304" pitchFamily="18" charset="0"/>
              </a:rPr>
              <a:pPr>
                <a:spcBef>
                  <a:spcPct val="0"/>
                </a:spcBef>
                <a:buClrTx/>
                <a:buFontTx/>
                <a:buNone/>
              </a:pPr>
              <a:t>23</a:t>
            </a:fld>
            <a:endParaRPr lang="en-US" altLang="en-US" sz="1800">
              <a:solidFill>
                <a:srgbClr val="FFFFFF"/>
              </a:solidFill>
              <a:latin typeface="Times New Roman" panose="02020603050405020304" pitchFamily="18" charset="0"/>
            </a:endParaRPr>
          </a:p>
        </p:txBody>
      </p:sp>
      <p:sp>
        <p:nvSpPr>
          <p:cNvPr id="15" name="TextBox 14"/>
          <p:cNvSpPr txBox="1"/>
          <p:nvPr/>
        </p:nvSpPr>
        <p:spPr>
          <a:xfrm>
            <a:off x="2971800" y="4497388"/>
            <a:ext cx="2438400" cy="400050"/>
          </a:xfrm>
          <a:prstGeom prst="rect">
            <a:avLst/>
          </a:prstGeom>
          <a:noFill/>
        </p:spPr>
        <p:txBody>
          <a:bodyPr>
            <a:spAutoFit/>
          </a:bodyPr>
          <a:lstStyle/>
          <a:p>
            <a:pPr algn="ctr" eaLnBrk="1" hangingPunct="1">
              <a:defRPr/>
            </a:pPr>
            <a:r>
              <a:rPr lang="en-US" sz="2000" dirty="0">
                <a:solidFill>
                  <a:schemeClr val="tx1">
                    <a:lumMod val="75000"/>
                    <a:lumOff val="25000"/>
                  </a:schemeClr>
                </a:solidFill>
                <a:latin typeface="Corbel" panose="020B0503020204020204" pitchFamily="34" charset="0"/>
              </a:rPr>
              <a:t>Follow us on:</a:t>
            </a:r>
          </a:p>
        </p:txBody>
      </p:sp>
      <p:sp>
        <p:nvSpPr>
          <p:cNvPr id="16" name="Title 1"/>
          <p:cNvSpPr>
            <a:spLocks noGrp="1"/>
          </p:cNvSpPr>
          <p:nvPr>
            <p:ph type="title"/>
          </p:nvPr>
        </p:nvSpPr>
        <p:spPr>
          <a:xfrm>
            <a:off x="381000" y="990600"/>
            <a:ext cx="7620000" cy="1143000"/>
          </a:xfrm>
        </p:spPr>
        <p:txBody>
          <a:bodyPr/>
          <a:lstStyle/>
          <a:p>
            <a:pPr algn="ctr" eaLnBrk="1" fontAlgn="auto" hangingPunct="1">
              <a:spcAft>
                <a:spcPts val="0"/>
              </a:spcAft>
              <a:defRPr/>
            </a:pPr>
            <a:r>
              <a:rPr lang="en-US" sz="3600" b="1" dirty="0">
                <a:solidFill>
                  <a:schemeClr val="tx1">
                    <a:lumMod val="75000"/>
                    <a:lumOff val="25000"/>
                  </a:schemeClr>
                </a:solidFill>
                <a:latin typeface="Corbel" panose="020B0503020204020204" pitchFamily="34" charset="0"/>
              </a:rPr>
              <a:t>Thank you for being part of the solution</a:t>
            </a:r>
          </a:p>
        </p:txBody>
      </p:sp>
      <p:sp>
        <p:nvSpPr>
          <p:cNvPr id="17" name="TextBox 16"/>
          <p:cNvSpPr txBox="1"/>
          <p:nvPr/>
        </p:nvSpPr>
        <p:spPr>
          <a:xfrm>
            <a:off x="3163888" y="5638800"/>
            <a:ext cx="2054225" cy="708025"/>
          </a:xfrm>
          <a:prstGeom prst="rect">
            <a:avLst/>
          </a:prstGeom>
          <a:noFill/>
        </p:spPr>
        <p:txBody>
          <a:bodyPr wrap="none">
            <a:spAutoFit/>
          </a:bodyPr>
          <a:lstStyle/>
          <a:p>
            <a:pPr algn="ctr" eaLnBrk="1" hangingPunct="1">
              <a:defRPr/>
            </a:pPr>
            <a:r>
              <a:rPr lang="en-US" sz="2000" b="1" dirty="0">
                <a:solidFill>
                  <a:schemeClr val="tx1">
                    <a:lumMod val="75000"/>
                    <a:lumOff val="25000"/>
                  </a:schemeClr>
                </a:solidFill>
                <a:latin typeface="+mn-lt"/>
              </a:rPr>
              <a:t>(951) 486-3200</a:t>
            </a:r>
          </a:p>
          <a:p>
            <a:pPr algn="ctr" eaLnBrk="1" hangingPunct="1">
              <a:defRPr/>
            </a:pPr>
            <a:r>
              <a:rPr lang="en-US" sz="2000" b="1" dirty="0">
                <a:solidFill>
                  <a:schemeClr val="tx1">
                    <a:lumMod val="75000"/>
                    <a:lumOff val="25000"/>
                  </a:schemeClr>
                </a:solidFill>
                <a:latin typeface="+mn-lt"/>
              </a:rPr>
              <a:t>www.rcwaste.org</a:t>
            </a:r>
          </a:p>
        </p:txBody>
      </p:sp>
      <p:pic>
        <p:nvPicPr>
          <p:cNvPr id="61446" name="Picture 17"/>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97163" y="2403475"/>
            <a:ext cx="29876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8" descr="http://www.rcwaste.org/opencms/system/modules/com.wm.main/resources/images/Facebook30.p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49514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8" name="Picture 7" descr="http://www.rcwaste.org/opencms/system/modules/com.wm.main/resources/images/Twitter30.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95141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419600" y="4957763"/>
            <a:ext cx="4572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27263" y="3486150"/>
            <a:ext cx="3927475" cy="708025"/>
          </a:xfrm>
          <a:prstGeom prst="rect">
            <a:avLst/>
          </a:prstGeom>
          <a:noFill/>
        </p:spPr>
        <p:txBody>
          <a:bodyPr wrap="none">
            <a:spAutoFit/>
          </a:bodyPr>
          <a:lstStyle/>
          <a:p>
            <a:pPr algn="ctr">
              <a:defRPr/>
            </a:pPr>
            <a:r>
              <a:rPr lang="en-US" sz="2000" dirty="0">
                <a:latin typeface="+mn-lt"/>
              </a:rPr>
              <a:t>Give us your feedback at:</a:t>
            </a:r>
          </a:p>
          <a:p>
            <a:pPr algn="ctr">
              <a:defRPr/>
            </a:pPr>
            <a:r>
              <a:rPr lang="en-US" sz="2000" b="1" u="sng" dirty="0">
                <a:latin typeface="+mn-lt"/>
                <a:hlinkClick r:id="rId9"/>
              </a:rPr>
              <a:t>www.rcwaste.org/report/feedback</a:t>
            </a:r>
            <a:endParaRPr lang="en-US" sz="2000" b="1" dirty="0">
              <a:latin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Vermicomposting Material</a:t>
            </a:r>
          </a:p>
        </p:txBody>
      </p:sp>
      <p:sp>
        <p:nvSpPr>
          <p:cNvPr id="22531"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1010E5A-D68B-4944-82D2-759F2EFCE849}" type="slidenum">
              <a:rPr lang="en-US" altLang="en-US" sz="1800" smtClean="0">
                <a:solidFill>
                  <a:srgbClr val="FFFFFF"/>
                </a:solidFill>
                <a:latin typeface="Times New Roman" panose="02020603050405020304" pitchFamily="18" charset="0"/>
              </a:rPr>
              <a:pPr>
                <a:spcBef>
                  <a:spcPct val="0"/>
                </a:spcBef>
                <a:buClrTx/>
                <a:buFontTx/>
                <a:buNone/>
              </a:pPr>
              <a:t>3</a:t>
            </a:fld>
            <a:endParaRPr lang="en-US" altLang="en-US" sz="1800">
              <a:solidFill>
                <a:srgbClr val="FFFFFF"/>
              </a:solidFill>
              <a:latin typeface="Times New Roman" panose="02020603050405020304" pitchFamily="18" charset="0"/>
            </a:endParaRPr>
          </a:p>
        </p:txBody>
      </p:sp>
      <p:pic>
        <p:nvPicPr>
          <p:cNvPr id="9" name="Picture 5" descr="Z:\Recycling\PICTURES-clipart-graphics\Photos\Photos - Vermicomposting-Make Your own Bins\Worms\Plastic worm bin 3.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2200" y="1981201"/>
            <a:ext cx="1686963" cy="12990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Image result for images of red worm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22823" y="1656348"/>
            <a:ext cx="1602687" cy="11697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ttp://images.hayneedle.com/mgen/master:CAD014.jpg?is=300,300,0xffffff&amp;cvt=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32622" y="3713748"/>
            <a:ext cx="1459019" cy="18445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http://s.hswstatic.com/gif/vermicomposting-4.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122823" y="3186059"/>
            <a:ext cx="1602687" cy="1061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tse1.mm.bing.net/th?&amp;id=OIP.Md1b87f405bb0f32173b1d0884e78bd31o0&amp;w=299&amp;h=224&amp;c=0&amp;pid=1.9&amp;rs=0&amp;p=0&amp;r=0">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171074" y="4726583"/>
            <a:ext cx="1551947" cy="1120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781050" y="2336800"/>
            <a:ext cx="2895600" cy="2754313"/>
          </a:xfrm>
          <a:prstGeom prst="rect">
            <a:avLst/>
          </a:prstGeom>
          <a:noFill/>
        </p:spPr>
        <p:txBody>
          <a:bodyPr>
            <a:spAutoFit/>
          </a:bodyPr>
          <a:lstStyle/>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Worms </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Worm bin</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Bedding</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Food waste</a:t>
            </a:r>
            <a:endParaRPr lang="en-US" sz="3200" dirty="0">
              <a:solidFill>
                <a:schemeClr val="tx1">
                  <a:lumMod val="90000"/>
                  <a:lumOff val="10000"/>
                </a:schemeClr>
              </a:solidFill>
              <a:latin typeface="+mn-lt"/>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82D8AB-70E0-402E-9FAB-84887C0A9B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62587" y="-76200"/>
            <a:ext cx="3071813" cy="2424113"/>
          </a:xfrm>
          <a:prstGeom prst="rect">
            <a:avLst/>
          </a:prstGeom>
          <a:ln>
            <a:noFill/>
          </a:ln>
          <a:effectLst>
            <a:softEdge rad="112500"/>
          </a:effectLst>
        </p:spPr>
      </p:pic>
      <p:sp>
        <p:nvSpPr>
          <p:cNvPr id="8194"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Worm Species</a:t>
            </a:r>
            <a:endParaRPr lang="en-US" altLang="en-US" dirty="0"/>
          </a:p>
        </p:txBody>
      </p:sp>
      <p:sp>
        <p:nvSpPr>
          <p:cNvPr id="24579"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E1E291A-1A5E-43A9-95DF-D50C229DF1F8}" type="slidenum">
              <a:rPr lang="en-US" altLang="en-US" sz="1800" smtClean="0">
                <a:solidFill>
                  <a:srgbClr val="FFFFFF"/>
                </a:solidFill>
                <a:latin typeface="Times New Roman" panose="02020603050405020304" pitchFamily="18" charset="0"/>
              </a:rPr>
              <a:pPr>
                <a:spcBef>
                  <a:spcPct val="0"/>
                </a:spcBef>
                <a:buClrTx/>
                <a:buFontTx/>
                <a:buNone/>
              </a:pPr>
              <a:t>4</a:t>
            </a:fld>
            <a:endParaRPr lang="en-US" altLang="en-US" sz="1800">
              <a:solidFill>
                <a:srgbClr val="FFFFFF"/>
              </a:solidFill>
              <a:latin typeface="Times New Roman" panose="02020603050405020304" pitchFamily="18" charset="0"/>
            </a:endParaRPr>
          </a:p>
        </p:txBody>
      </p:sp>
      <p:pic>
        <p:nvPicPr>
          <p:cNvPr id="8195" name="Picture 9" descr="euro-redw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481263"/>
            <a:ext cx="5430838" cy="41481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1824037"/>
            <a:ext cx="6573838" cy="461963"/>
          </a:xfrm>
          <a:prstGeom prst="rect">
            <a:avLst/>
          </a:prstGeom>
          <a:noFill/>
        </p:spPr>
        <p:txBody>
          <a:bodyPr>
            <a:spAutoFit/>
          </a:bodyPr>
          <a:lstStyle/>
          <a:p>
            <a:pPr eaLnBrk="1" hangingPunct="1">
              <a:defRPr/>
            </a:pPr>
            <a:r>
              <a:rPr lang="en-US" altLang="en-US" b="1" dirty="0">
                <a:solidFill>
                  <a:schemeClr val="bg1">
                    <a:lumMod val="50000"/>
                  </a:schemeClr>
                </a:solidFill>
                <a:latin typeface="+mn-lt"/>
              </a:rPr>
              <a:t>Eisenia foetida</a:t>
            </a:r>
            <a:r>
              <a:rPr lang="en-US" altLang="en-US" sz="2000" b="1" dirty="0">
                <a:solidFill>
                  <a:schemeClr val="bg1">
                    <a:lumMod val="50000"/>
                  </a:schemeClr>
                </a:solidFill>
                <a:latin typeface="+mn-lt"/>
              </a:rPr>
              <a:t>  (Red Worm/Red Wiggler/Manure Worm)</a:t>
            </a:r>
            <a:endParaRPr lang="en-US" sz="2000" b="1" dirty="0">
              <a:solidFill>
                <a:schemeClr val="bg1">
                  <a:lumMod val="50000"/>
                </a:schemeClr>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Red Wiggler Worm Facts</a:t>
            </a:r>
          </a:p>
        </p:txBody>
      </p:sp>
      <p:sp>
        <p:nvSpPr>
          <p:cNvPr id="26627"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2DFFB08B-21E4-45E4-8ABA-571F20C42046}" type="slidenum">
              <a:rPr lang="en-US" altLang="en-US" sz="1800" smtClean="0">
                <a:solidFill>
                  <a:srgbClr val="FFFFFF"/>
                </a:solidFill>
                <a:latin typeface="Times New Roman" panose="02020603050405020304" pitchFamily="18" charset="0"/>
              </a:rPr>
              <a:pPr>
                <a:spcBef>
                  <a:spcPct val="0"/>
                </a:spcBef>
                <a:buClrTx/>
                <a:buFontTx/>
                <a:buNone/>
              </a:pPr>
              <a:t>5</a:t>
            </a:fld>
            <a:endParaRPr lang="en-US" altLang="en-US" sz="1800">
              <a:solidFill>
                <a:srgbClr val="FFFFFF"/>
              </a:solidFill>
              <a:latin typeface="Times New Roman" panose="02020603050405020304" pitchFamily="18" charset="0"/>
            </a:endParaRPr>
          </a:p>
        </p:txBody>
      </p:sp>
      <p:pic>
        <p:nvPicPr>
          <p:cNvPr id="5" name="Picture 2" descr="http://tse1.mm.bing.net/th?&amp;id=OIP.M9d59ea915ff71f528a657f97b6d0244do0&amp;w=229&amp;h=236&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2108946"/>
            <a:ext cx="3276600" cy="3377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57200" y="1600200"/>
            <a:ext cx="3352800" cy="5170488"/>
          </a:xfrm>
          <a:prstGeom prst="rect">
            <a:avLst/>
          </a:prstGeom>
          <a:noFill/>
        </p:spPr>
        <p:txBody>
          <a:bodyPr>
            <a:spAutoFit/>
          </a:bodyPr>
          <a:lstStyle/>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No eyes</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No teeth</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No bones</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Hermaphrodites</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Produce up to two cocoons/week</a:t>
            </a:r>
          </a:p>
          <a:p>
            <a:pPr marL="342900" lvl="1" indent="-342900" eaLnBrk="1" fontAlgn="auto" hangingPunct="1">
              <a:spcAft>
                <a:spcPts val="1800"/>
              </a:spcAft>
              <a:buFont typeface="Arial" pitchFamily="34" charset="0"/>
              <a:buChar char="•"/>
              <a:defRPr/>
            </a:pPr>
            <a:r>
              <a:rPr lang="en-US" altLang="en-US" dirty="0">
                <a:solidFill>
                  <a:schemeClr val="tx1">
                    <a:lumMod val="90000"/>
                    <a:lumOff val="10000"/>
                  </a:schemeClr>
                </a:solidFill>
                <a:latin typeface="+mn-lt"/>
                <a:cs typeface="+mn-cs"/>
              </a:rPr>
              <a:t>Five heart-like organs called aortic arches</a:t>
            </a:r>
          </a:p>
          <a:p>
            <a:pPr marL="342900" indent="-342900" eaLnBrk="1" hangingPunct="1">
              <a:buFont typeface="Arial" panose="020B0604020202020204" pitchFamily="34" charset="0"/>
              <a:buChar char="•"/>
              <a:defRPr/>
            </a:pPr>
            <a:endParaRPr lang="en-US" altLang="en-US" dirty="0">
              <a:latin typeface="Corbel" pitchFamily="34" charset="0"/>
              <a:ea typeface="Verdana" pitchFamily="34" charset="0"/>
              <a:cs typeface="Verdana" pitchFamily="34" charset="0"/>
            </a:endParaRPr>
          </a:p>
          <a:p>
            <a:pPr eaLnBrk="1" hangingPunct="1">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Selecting a Container</a:t>
            </a:r>
          </a:p>
        </p:txBody>
      </p:sp>
      <p:sp>
        <p:nvSpPr>
          <p:cNvPr id="30723"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1E46030-A03E-4AF0-A7EF-C7E1BD5528A8}" type="slidenum">
              <a:rPr lang="en-US" altLang="en-US" sz="1800" smtClean="0">
                <a:solidFill>
                  <a:srgbClr val="FFFFFF"/>
                </a:solidFill>
                <a:latin typeface="Times New Roman" panose="02020603050405020304" pitchFamily="18" charset="0"/>
              </a:rPr>
              <a:pPr>
                <a:spcBef>
                  <a:spcPct val="0"/>
                </a:spcBef>
                <a:buClrTx/>
                <a:buFontTx/>
                <a:buNone/>
              </a:pPr>
              <a:t>6</a:t>
            </a:fld>
            <a:endParaRPr lang="en-US" altLang="en-US" sz="1800">
              <a:solidFill>
                <a:srgbClr val="FFFFFF"/>
              </a:solidFill>
              <a:latin typeface="Times New Roman" panose="02020603050405020304" pitchFamily="18" charset="0"/>
            </a:endParaRPr>
          </a:p>
        </p:txBody>
      </p:sp>
      <p:pic>
        <p:nvPicPr>
          <p:cNvPr id="11267" name="Picture 3" descr="S_15611_L[1]"/>
          <p:cNvPicPr>
            <a:picLocks noChangeAspect="1" noChangeArrowheads="1"/>
          </p:cNvPicPr>
          <p:nvPr/>
        </p:nvPicPr>
        <p:blipFill>
          <a:blip r:embed="rId3" cstate="email">
            <a:grayscl/>
            <a:extLst>
              <a:ext uri="{28A0092B-C50C-407E-A947-70E740481C1C}">
                <a14:useLocalDpi xmlns:a14="http://schemas.microsoft.com/office/drawing/2010/main" val="0"/>
              </a:ext>
            </a:extLst>
          </a:blip>
          <a:srcRect/>
          <a:stretch>
            <a:fillRect/>
          </a:stretch>
        </p:blipFill>
        <p:spPr bwMode="auto">
          <a:xfrm>
            <a:off x="369888" y="2895600"/>
            <a:ext cx="3109913" cy="24438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268" name="Rectangle 3"/>
          <p:cNvSpPr>
            <a:spLocks noChangeArrowheads="1"/>
          </p:cNvSpPr>
          <p:nvPr/>
        </p:nvSpPr>
        <p:spPr bwMode="auto">
          <a:xfrm>
            <a:off x="3798888" y="5494338"/>
            <a:ext cx="2232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Monotype Sorts"/>
              <a:buChar char="z"/>
              <a:defRPr kumimoji="1" sz="3200">
                <a:solidFill>
                  <a:schemeClr val="tx1"/>
                </a:solidFill>
                <a:latin typeface="Tahoma" pitchFamily="34" charset="0"/>
              </a:defRPr>
            </a:lvl1pPr>
            <a:lvl2pPr marL="742950" indent="-285750" eaLnBrk="0" hangingPunct="0">
              <a:spcBef>
                <a:spcPct val="20000"/>
              </a:spcBef>
              <a:buClr>
                <a:schemeClr val="accent2"/>
              </a:buClr>
              <a:buFont typeface="Monotype Sorts"/>
              <a:buChar char="y"/>
              <a:defRPr kumimoji="1" sz="2800">
                <a:solidFill>
                  <a:schemeClr val="tx1"/>
                </a:solidFill>
                <a:latin typeface="Tahoma" pitchFamily="34" charset="0"/>
              </a:defRPr>
            </a:lvl2pPr>
            <a:lvl3pPr marL="1143000" indent="-228600" eaLnBrk="0" hangingPunct="0">
              <a:spcBef>
                <a:spcPct val="20000"/>
              </a:spcBef>
              <a:buClr>
                <a:schemeClr val="accent2"/>
              </a:buClr>
              <a:buFont typeface="Monotype Sorts"/>
              <a:buChar char="x"/>
              <a:defRPr kumimoji="1" sz="2400">
                <a:solidFill>
                  <a:schemeClr val="tx1"/>
                </a:solidFill>
                <a:latin typeface="Tahoma" pitchFamily="34" charset="0"/>
              </a:defRPr>
            </a:lvl3pPr>
            <a:lvl4pPr marL="1600200" indent="-228600" eaLnBrk="0" hangingPunct="0">
              <a:spcBef>
                <a:spcPct val="20000"/>
              </a:spcBef>
              <a:buClr>
                <a:schemeClr val="accent2"/>
              </a:buClr>
              <a:buChar char="•"/>
              <a:defRPr kumimoji="1" sz="2000">
                <a:solidFill>
                  <a:schemeClr val="tx1"/>
                </a:solidFill>
                <a:latin typeface="Tahoma" pitchFamily="34" charset="0"/>
              </a:defRPr>
            </a:lvl4pPr>
            <a:lvl5pPr marL="2057400" indent="-228600" eaLnBrk="0" hangingPunct="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algn="ctr" eaLnBrk="1" hangingPunct="1">
              <a:spcBef>
                <a:spcPct val="0"/>
              </a:spcBef>
              <a:buClrTx/>
              <a:buFontTx/>
              <a:buNone/>
              <a:defRPr/>
            </a:pPr>
            <a:r>
              <a:rPr kumimoji="0" lang="en-US" altLang="en-US" sz="2400" dirty="0">
                <a:solidFill>
                  <a:schemeClr val="tx1">
                    <a:lumMod val="90000"/>
                    <a:lumOff val="10000"/>
                  </a:schemeClr>
                </a:solidFill>
                <a:latin typeface="+mn-lt"/>
              </a:rPr>
              <a:t>4 or 5 gallon kitty litter pail</a:t>
            </a:r>
          </a:p>
        </p:txBody>
      </p:sp>
      <p:sp>
        <p:nvSpPr>
          <p:cNvPr id="11269" name="Rectangle 5"/>
          <p:cNvSpPr>
            <a:spLocks noChangeArrowheads="1"/>
          </p:cNvSpPr>
          <p:nvPr/>
        </p:nvSpPr>
        <p:spPr bwMode="auto">
          <a:xfrm>
            <a:off x="6313488" y="5486400"/>
            <a:ext cx="20685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Monotype Sorts"/>
              <a:buChar char="z"/>
              <a:defRPr kumimoji="1" sz="3200">
                <a:solidFill>
                  <a:schemeClr val="tx1"/>
                </a:solidFill>
                <a:latin typeface="Tahoma" pitchFamily="34" charset="0"/>
              </a:defRPr>
            </a:lvl1pPr>
            <a:lvl2pPr marL="742950" indent="-285750" eaLnBrk="0" hangingPunct="0">
              <a:spcBef>
                <a:spcPct val="20000"/>
              </a:spcBef>
              <a:buClr>
                <a:schemeClr val="accent2"/>
              </a:buClr>
              <a:buFont typeface="Monotype Sorts"/>
              <a:buChar char="y"/>
              <a:defRPr kumimoji="1" sz="2800">
                <a:solidFill>
                  <a:schemeClr val="tx1"/>
                </a:solidFill>
                <a:latin typeface="Tahoma" pitchFamily="34" charset="0"/>
              </a:defRPr>
            </a:lvl2pPr>
            <a:lvl3pPr marL="1143000" indent="-228600" eaLnBrk="0" hangingPunct="0">
              <a:spcBef>
                <a:spcPct val="20000"/>
              </a:spcBef>
              <a:buClr>
                <a:schemeClr val="accent2"/>
              </a:buClr>
              <a:buFont typeface="Monotype Sorts"/>
              <a:buChar char="x"/>
              <a:defRPr kumimoji="1" sz="2400">
                <a:solidFill>
                  <a:schemeClr val="tx1"/>
                </a:solidFill>
                <a:latin typeface="Tahoma" pitchFamily="34" charset="0"/>
              </a:defRPr>
            </a:lvl3pPr>
            <a:lvl4pPr marL="1600200" indent="-228600" eaLnBrk="0" hangingPunct="0">
              <a:spcBef>
                <a:spcPct val="20000"/>
              </a:spcBef>
              <a:buClr>
                <a:schemeClr val="accent2"/>
              </a:buClr>
              <a:buChar char="•"/>
              <a:defRPr kumimoji="1" sz="2000">
                <a:solidFill>
                  <a:schemeClr val="tx1"/>
                </a:solidFill>
                <a:latin typeface="Tahoma" pitchFamily="34" charset="0"/>
              </a:defRPr>
            </a:lvl4pPr>
            <a:lvl5pPr marL="2057400" indent="-228600" eaLnBrk="0" hangingPunct="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algn="ctr" eaLnBrk="1" hangingPunct="1">
              <a:spcBef>
                <a:spcPct val="0"/>
              </a:spcBef>
              <a:buClrTx/>
              <a:buFontTx/>
              <a:buNone/>
              <a:defRPr/>
            </a:pPr>
            <a:r>
              <a:rPr kumimoji="0" lang="en-US" altLang="en-US" sz="2400" dirty="0">
                <a:solidFill>
                  <a:schemeClr val="tx1">
                    <a:lumMod val="90000"/>
                    <a:lumOff val="10000"/>
                  </a:schemeClr>
                </a:solidFill>
                <a:latin typeface="+mn-lt"/>
              </a:rPr>
              <a:t>4 or 5 gallon white bucket</a:t>
            </a:r>
          </a:p>
        </p:txBody>
      </p:sp>
      <p:sp>
        <p:nvSpPr>
          <p:cNvPr id="11270" name="Rectangle 6"/>
          <p:cNvSpPr>
            <a:spLocks noChangeArrowheads="1"/>
          </p:cNvSpPr>
          <p:nvPr/>
        </p:nvSpPr>
        <p:spPr bwMode="auto">
          <a:xfrm>
            <a:off x="217488" y="5486400"/>
            <a:ext cx="34909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2"/>
              </a:buClr>
              <a:buFont typeface="Monotype Sorts"/>
              <a:buChar char="z"/>
              <a:defRPr kumimoji="1" sz="3200">
                <a:solidFill>
                  <a:schemeClr val="tx1"/>
                </a:solidFill>
                <a:latin typeface="Tahoma" pitchFamily="34" charset="0"/>
              </a:defRPr>
            </a:lvl1pPr>
            <a:lvl2pPr marL="742950" indent="-285750" eaLnBrk="0" hangingPunct="0">
              <a:spcBef>
                <a:spcPct val="20000"/>
              </a:spcBef>
              <a:buClr>
                <a:schemeClr val="accent2"/>
              </a:buClr>
              <a:buFont typeface="Monotype Sorts"/>
              <a:buChar char="y"/>
              <a:defRPr kumimoji="1" sz="2800">
                <a:solidFill>
                  <a:schemeClr val="tx1"/>
                </a:solidFill>
                <a:latin typeface="Tahoma" pitchFamily="34" charset="0"/>
              </a:defRPr>
            </a:lvl2pPr>
            <a:lvl3pPr marL="1143000" indent="-228600" eaLnBrk="0" hangingPunct="0">
              <a:spcBef>
                <a:spcPct val="20000"/>
              </a:spcBef>
              <a:buClr>
                <a:schemeClr val="accent2"/>
              </a:buClr>
              <a:buFont typeface="Monotype Sorts"/>
              <a:buChar char="x"/>
              <a:defRPr kumimoji="1" sz="2400">
                <a:solidFill>
                  <a:schemeClr val="tx1"/>
                </a:solidFill>
                <a:latin typeface="Tahoma" pitchFamily="34" charset="0"/>
              </a:defRPr>
            </a:lvl3pPr>
            <a:lvl4pPr marL="1600200" indent="-228600" eaLnBrk="0" hangingPunct="0">
              <a:spcBef>
                <a:spcPct val="20000"/>
              </a:spcBef>
              <a:buClr>
                <a:schemeClr val="accent2"/>
              </a:buClr>
              <a:buChar char="•"/>
              <a:defRPr kumimoji="1" sz="2000">
                <a:solidFill>
                  <a:schemeClr val="tx1"/>
                </a:solidFill>
                <a:latin typeface="Tahoma" pitchFamily="34" charset="0"/>
              </a:defRPr>
            </a:lvl4pPr>
            <a:lvl5pPr marL="2057400" indent="-228600" eaLnBrk="0" hangingPunct="0">
              <a:spcBef>
                <a:spcPct val="20000"/>
              </a:spcBef>
              <a:buClr>
                <a:schemeClr val="accent2"/>
              </a:buClr>
              <a:buChar char="–"/>
              <a:defRPr kumimoji="1" sz="2000">
                <a:solidFill>
                  <a:schemeClr val="tx1"/>
                </a:solidFill>
                <a:latin typeface="Tahoma" pitchFamily="34" charset="0"/>
              </a:defRPr>
            </a:lvl5pPr>
            <a:lvl6pPr marL="25146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6pPr>
            <a:lvl7pPr marL="29718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7pPr>
            <a:lvl8pPr marL="34290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8pPr>
            <a:lvl9pPr marL="3886200" indent="-228600" eaLnBrk="0" fontAlgn="base" hangingPunct="0">
              <a:spcBef>
                <a:spcPct val="20000"/>
              </a:spcBef>
              <a:spcAft>
                <a:spcPct val="0"/>
              </a:spcAft>
              <a:buClr>
                <a:schemeClr val="accent2"/>
              </a:buClr>
              <a:buChar char="–"/>
              <a:defRPr kumimoji="1" sz="2000">
                <a:solidFill>
                  <a:schemeClr val="tx1"/>
                </a:solidFill>
                <a:latin typeface="Tahoma" pitchFamily="34" charset="0"/>
              </a:defRPr>
            </a:lvl9pPr>
          </a:lstStyle>
          <a:p>
            <a:pPr algn="ctr" eaLnBrk="1" hangingPunct="1">
              <a:spcBef>
                <a:spcPct val="0"/>
              </a:spcBef>
              <a:buClrTx/>
              <a:buFontTx/>
              <a:buNone/>
              <a:defRPr/>
            </a:pPr>
            <a:r>
              <a:rPr kumimoji="0" lang="en-US" altLang="en-US" sz="2400" dirty="0">
                <a:solidFill>
                  <a:schemeClr val="tx1">
                    <a:lumMod val="90000"/>
                    <a:lumOff val="10000"/>
                  </a:schemeClr>
                </a:solidFill>
                <a:latin typeface="+mn-lt"/>
              </a:rPr>
              <a:t>10 to 18 gallon plastic storage tote containers</a:t>
            </a:r>
          </a:p>
        </p:txBody>
      </p:sp>
      <p:pic>
        <p:nvPicPr>
          <p:cNvPr id="11271" name="Picture 16" descr="http://tse1.mm.bing.net/th?&amp;id=OIP.Maba72a3fabe48b2d701c126f8f4f9b27o0&amp;w=234&amp;h=300&amp;c=0&amp;pid=1.9&amp;rs=0&amp;p=0&amp;r=0">
            <a:hlinkClick r:id="rId4"/>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389687" y="2895601"/>
            <a:ext cx="1752600" cy="2309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descr="Z:\Recycling\Photos\Photos - Vermicomposting-Make Your own Bins\Vermicompost Book Pictures\Kitty Litter Pail.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51289" y="2957492"/>
            <a:ext cx="1871663" cy="23003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791200" y="1211263"/>
            <a:ext cx="2316163"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Bedding</a:t>
            </a:r>
          </a:p>
        </p:txBody>
      </p:sp>
      <p:sp>
        <p:nvSpPr>
          <p:cNvPr id="32771"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86D1D990-ED65-48ED-A335-C01EA4B23ECA}" type="slidenum">
              <a:rPr lang="en-US" altLang="en-US" sz="1800" smtClean="0">
                <a:solidFill>
                  <a:srgbClr val="FFFFFF"/>
                </a:solidFill>
                <a:latin typeface="Times New Roman" panose="02020603050405020304" pitchFamily="18" charset="0"/>
              </a:rPr>
              <a:pPr>
                <a:spcBef>
                  <a:spcPct val="0"/>
                </a:spcBef>
                <a:buClrTx/>
                <a:buFontTx/>
                <a:buNone/>
              </a:pPr>
              <a:t>7</a:t>
            </a:fld>
            <a:endParaRPr lang="en-US" altLang="en-US" sz="1800">
              <a:solidFill>
                <a:srgbClr val="FFFFFF"/>
              </a:solidFill>
              <a:latin typeface="Times New Roman" panose="02020603050405020304" pitchFamily="18" charset="0"/>
            </a:endParaRPr>
          </a:p>
        </p:txBody>
      </p:sp>
      <p:sp>
        <p:nvSpPr>
          <p:cNvPr id="32772" name="TextBox 5"/>
          <p:cNvSpPr txBox="1">
            <a:spLocks noChangeArrowheads="1"/>
          </p:cNvSpPr>
          <p:nvPr/>
        </p:nvSpPr>
        <p:spPr bwMode="auto">
          <a:xfrm>
            <a:off x="609600" y="2233613"/>
            <a:ext cx="3352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eaLnBrk="1" hangingPunct="1">
              <a:spcBef>
                <a:spcPct val="0"/>
              </a:spcBef>
              <a:buClrTx/>
              <a:buFontTx/>
              <a:buNone/>
            </a:pPr>
            <a:endParaRPr lang="en-US" altLang="en-US" sz="2400">
              <a:latin typeface="Corbel" panose="020B0503020204020204" pitchFamily="34" charset="0"/>
            </a:endParaRPr>
          </a:p>
          <a:p>
            <a:pPr eaLnBrk="1" hangingPunct="1">
              <a:spcBef>
                <a:spcPct val="0"/>
              </a:spcBef>
              <a:buClrTx/>
              <a:buFontTx/>
              <a:buNone/>
            </a:pPr>
            <a:endParaRPr lang="en-US" altLang="en-US" sz="2400">
              <a:latin typeface="Times New Roman" panose="02020603050405020304" pitchFamily="18" charset="0"/>
            </a:endParaRPr>
          </a:p>
        </p:txBody>
      </p:sp>
      <p:pic>
        <p:nvPicPr>
          <p:cNvPr id="8" name="Picture 2" descr="http://tse1.mm.bing.net/th?&amp;id=OIP.M9a959001e7dc2b94af05908efec8b1bfo0&amp;w=239&amp;h=300&amp;c=0&amp;pid=1.9&amp;rs=0&amp;p=0&amp;r=0">
            <a:hlinkClick r:id="rId3"/>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a:stretch>
            <a:fillRect/>
          </a:stretch>
        </p:blipFill>
        <p:spPr>
          <a:xfrm>
            <a:off x="1442936" y="3920026"/>
            <a:ext cx="2514600" cy="2446638"/>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6" descr="Z:\Recycling\Photos\Photos - Vermicomposting-Make Your own Bins\Worms\IMG_0226.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800601" y="1377462"/>
            <a:ext cx="2552700" cy="23563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03250" y="2233613"/>
            <a:ext cx="4413250" cy="1308100"/>
          </a:xfrm>
          <a:prstGeom prst="rect">
            <a:avLst/>
          </a:prstGeom>
          <a:noFill/>
        </p:spPr>
        <p:txBody>
          <a:bodyPr>
            <a:spAutoFit/>
          </a:bodyPr>
          <a:lstStyle/>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Cool, moist, dark </a:t>
            </a:r>
          </a:p>
          <a:p>
            <a:pPr marL="342900" lvl="1" indent="-342900" eaLnBrk="1" fontAlgn="auto" hangingPunct="1">
              <a:spcAft>
                <a:spcPts val="1800"/>
              </a:spcAft>
              <a:buFont typeface="Arial" pitchFamily="34" charset="0"/>
              <a:buChar char="•"/>
              <a:defRPr/>
            </a:pPr>
            <a:r>
              <a:rPr lang="en-US" altLang="en-US" sz="3200" dirty="0">
                <a:solidFill>
                  <a:schemeClr val="tx1">
                    <a:lumMod val="90000"/>
                    <a:lumOff val="10000"/>
                  </a:schemeClr>
                </a:solidFill>
                <a:latin typeface="+mn-lt"/>
                <a:cs typeface="+mn-cs"/>
              </a:rPr>
              <a:t>Backup food source</a:t>
            </a:r>
          </a:p>
        </p:txBody>
      </p:sp>
      <p:pic>
        <p:nvPicPr>
          <p:cNvPr id="32776" name="Picture 1"/>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00" y="4360863"/>
            <a:ext cx="3370263"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DE6E1AD-8282-44A1-A6DC-7B932677BE9D}" type="slidenum">
              <a:rPr lang="en-US" altLang="en-US" sz="1800" smtClean="0">
                <a:solidFill>
                  <a:srgbClr val="FFFFFF"/>
                </a:solidFill>
                <a:latin typeface="Times New Roman" panose="02020603050405020304" pitchFamily="18" charset="0"/>
              </a:rPr>
              <a:pPr>
                <a:spcBef>
                  <a:spcPct val="0"/>
                </a:spcBef>
                <a:buClrTx/>
                <a:buFontTx/>
                <a:buNone/>
              </a:pPr>
              <a:t>8</a:t>
            </a:fld>
            <a:endParaRPr lang="en-US" altLang="en-US" sz="1800">
              <a:solidFill>
                <a:srgbClr val="FFFFFF"/>
              </a:solidFill>
              <a:latin typeface="Times New Roman" panose="02020603050405020304" pitchFamily="18" charset="0"/>
            </a:endParaRPr>
          </a:p>
        </p:txBody>
      </p:sp>
      <p:sp>
        <p:nvSpPr>
          <p:cNvPr id="6"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Placing the Worms</a:t>
            </a:r>
            <a:endParaRPr lang="en-US" altLang="en-US" sz="4800" dirty="0">
              <a:latin typeface="Corbel" panose="020B0503020204020204" pitchFamily="34" charset="0"/>
            </a:endParaRPr>
          </a:p>
        </p:txBody>
      </p:sp>
      <p:pic>
        <p:nvPicPr>
          <p:cNvPr id="7" name="Picture 12" descr="Z:\Recycling\Photos\Photos - Vermicomposting-Make Your own Bins\Worms\IMG_022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52600" y="2038350"/>
            <a:ext cx="4800600" cy="3600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228600"/>
            <a:ext cx="7772400" cy="977900"/>
          </a:xfrm>
        </p:spPr>
        <p:txBody>
          <a:bodyPr/>
          <a:lstStyle/>
          <a:p>
            <a:pPr eaLnBrk="1" fontAlgn="auto" hangingPunct="1">
              <a:spcAft>
                <a:spcPts val="0"/>
              </a:spcAft>
              <a:defRPr/>
            </a:pPr>
            <a:r>
              <a:rPr lang="en-US" altLang="en-US" sz="4800" b="1" dirty="0">
                <a:latin typeface="Corbel" panose="020B0503020204020204" pitchFamily="34" charset="0"/>
              </a:rPr>
              <a:t>Worm Bin Design</a:t>
            </a:r>
          </a:p>
        </p:txBody>
      </p:sp>
      <p:sp>
        <p:nvSpPr>
          <p:cNvPr id="28675" name="Slide Number Placeholder 1"/>
          <p:cNvSpPr>
            <a:spLocks noGrp="1"/>
          </p:cNvSpPr>
          <p:nvPr>
            <p:ph type="sldNum" sz="quarter" idx="10"/>
          </p:nvPr>
        </p:nvSpPr>
        <p:spPr bwMode="auto">
          <a:noFill/>
          <a:ln>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Font typeface="Arial" panose="020B0604020202020204" pitchFamily="34" charset="0"/>
              <a:buChar char="•"/>
              <a:defRPr sz="2200">
                <a:solidFill>
                  <a:schemeClr val="tx1"/>
                </a:solidFill>
                <a:latin typeface="Calibri" panose="020F0502020204030204" pitchFamily="34" charset="0"/>
              </a:defRPr>
            </a:lvl1pPr>
            <a:lvl2pPr marL="742950" indent="-285750">
              <a:spcBef>
                <a:spcPct val="20000"/>
              </a:spcBef>
              <a:buClr>
                <a:schemeClr val="accent2"/>
              </a:buClr>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Clr>
                <a:srgbClr val="D0BE40"/>
              </a:buClr>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Clr>
                <a:srgbClr val="877F6C"/>
              </a:buClr>
              <a:buFont typeface="Arial" panose="020B0604020202020204" pitchFamily="34" charset="0"/>
              <a:buChar char="•"/>
              <a:defRPr sz="1600">
                <a:solidFill>
                  <a:schemeClr val="tx1"/>
                </a:solidFill>
                <a:latin typeface="Calibri" panose="020F0502020204030204" pitchFamily="34" charset="0"/>
              </a:defRPr>
            </a:lvl4pPr>
            <a:lvl5pPr marL="2057400" indent="-228600">
              <a:spcBef>
                <a:spcPct val="20000"/>
              </a:spcBef>
              <a:buClr>
                <a:srgbClr val="972109"/>
              </a:buClr>
              <a:buFont typeface="Arial" panose="020B0604020202020204" pitchFamily="34" charset="0"/>
              <a:buChar char="•"/>
              <a:defRPr sz="1400">
                <a:solidFill>
                  <a:schemeClr val="tx1"/>
                </a:solidFill>
                <a:latin typeface="Calibri" panose="020F0502020204030204" pitchFamily="34" charset="0"/>
              </a:defRPr>
            </a:lvl5pPr>
            <a:lvl6pPr marL="25146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6pPr>
            <a:lvl7pPr marL="29718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7pPr>
            <a:lvl8pPr marL="34290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8pPr>
            <a:lvl9pPr marL="3886200" indent="-228600" eaLnBrk="0" fontAlgn="base" hangingPunct="0">
              <a:spcBef>
                <a:spcPct val="20000"/>
              </a:spcBef>
              <a:spcAft>
                <a:spcPct val="0"/>
              </a:spcAft>
              <a:buClr>
                <a:srgbClr val="972109"/>
              </a:buClr>
              <a:buFont typeface="Arial" panose="020B0604020202020204" pitchFamily="34" charset="0"/>
              <a:buChar char="•"/>
              <a:defRPr sz="1400">
                <a:solidFill>
                  <a:schemeClr val="tx1"/>
                </a:solidFill>
                <a:latin typeface="Calibri" panose="020F0502020204030204" pitchFamily="34" charset="0"/>
              </a:defRPr>
            </a:lvl9pPr>
          </a:lstStyle>
          <a:p>
            <a:pPr>
              <a:spcBef>
                <a:spcPct val="0"/>
              </a:spcBef>
              <a:buClrTx/>
              <a:buFontTx/>
              <a:buNone/>
            </a:pPr>
            <a:fld id="{61A597A5-8285-4DD3-853A-1350310FA955}" type="slidenum">
              <a:rPr lang="en-US" altLang="en-US" sz="1800" smtClean="0">
                <a:solidFill>
                  <a:srgbClr val="FFFFFF"/>
                </a:solidFill>
                <a:latin typeface="Times New Roman" panose="02020603050405020304" pitchFamily="18" charset="0"/>
              </a:rPr>
              <a:pPr>
                <a:spcBef>
                  <a:spcPct val="0"/>
                </a:spcBef>
                <a:buClrTx/>
                <a:buFontTx/>
                <a:buNone/>
              </a:pPr>
              <a:t>9</a:t>
            </a:fld>
            <a:endParaRPr lang="en-US" altLang="en-US" sz="1800">
              <a:solidFill>
                <a:srgbClr val="FFFFFF"/>
              </a:solidFill>
              <a:latin typeface="Times New Roman" panose="02020603050405020304" pitchFamily="18" charset="0"/>
            </a:endParaRPr>
          </a:p>
        </p:txBody>
      </p:sp>
      <p:sp>
        <p:nvSpPr>
          <p:cNvPr id="28676" name="Picture 5" descr="C:\Users\gpodolsky\AppData\Local\Microsoft\Windows\Temporary Internet Files\Content.Outlook\S4YCCVPQ\Worm Bin Diagram Arrows.png"/>
          <p:cNvSpPr>
            <a:spLocks noChangeAspect="1" noChangeArrowheads="1"/>
          </p:cNvSpPr>
          <p:nvPr/>
        </p:nvSpPr>
        <p:spPr bwMode="auto">
          <a:xfrm>
            <a:off x="1371600" y="1447800"/>
            <a:ext cx="68341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a:p>
        </p:txBody>
      </p:sp>
      <p:pic>
        <p:nvPicPr>
          <p:cNvPr id="28677" name="Picture 5" descr="C:\Users\gpodolsky\AppData\Local\Microsoft\Windows\Temporary Internet Files\Content.Outlook\S4YCCVPQ\Worm Bin Diagram Arrow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4000" y="1600200"/>
            <a:ext cx="683418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Z:\Recycling\Photos\Photos - Vermicomposting-Make Your own Bins\Worms\IMG_0227.JPG">
            <a:extLst>
              <a:ext uri="{FF2B5EF4-FFF2-40B4-BE49-F238E27FC236}">
                <a16:creationId xmlns:a16="http://schemas.microsoft.com/office/drawing/2014/main" id="{00F0172C-231D-402A-A24F-442306CD363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657600" y="2819400"/>
            <a:ext cx="205740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http://s.hswstatic.com/gif/vermicomposting-4.jpg">
            <a:extLst>
              <a:ext uri="{FF2B5EF4-FFF2-40B4-BE49-F238E27FC236}">
                <a16:creationId xmlns:a16="http://schemas.microsoft.com/office/drawing/2014/main" id="{BA8AC873-1ECF-4C49-8E80-7903115143C2}"/>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083488" y="2974655"/>
            <a:ext cx="1602687" cy="10610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https://sp1.yimg.com/ib/th?id=H.4562918679054377&amp;pid=15.1">
            <a:extLst>
              <a:ext uri="{FF2B5EF4-FFF2-40B4-BE49-F238E27FC236}">
                <a16:creationId xmlns:a16="http://schemas.microsoft.com/office/drawing/2014/main" id="{241CE83A-6A02-43E4-BF0F-64050EC0275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4842" y="4487993"/>
            <a:ext cx="1477584" cy="12136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holding a pile of dirt&#10;&#10;Description automatically generated with low confidence">
            <a:extLst>
              <a:ext uri="{FF2B5EF4-FFF2-40B4-BE49-F238E27FC236}">
                <a16:creationId xmlns:a16="http://schemas.microsoft.com/office/drawing/2014/main" id="{BD23E37F-A2D8-4648-A2FD-94BC565654E2}"/>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0968" y="3185336"/>
            <a:ext cx="1309688" cy="876300"/>
          </a:xfrm>
          <a:prstGeom prst="rect">
            <a:avLst/>
          </a:prstGeom>
        </p:spPr>
      </p:pic>
    </p:spTree>
    <p:extLst>
      <p:ext uri="{BB962C8B-B14F-4D97-AF65-F5344CB8AC3E}">
        <p14:creationId xmlns:p14="http://schemas.microsoft.com/office/powerpoint/2010/main" val="18683629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Vermicomposting">
      <a:dk1>
        <a:srgbClr val="342D30"/>
      </a:dk1>
      <a:lt1>
        <a:srgbClr val="FFFFFF"/>
      </a:lt1>
      <a:dk2>
        <a:srgbClr val="75872C"/>
      </a:dk2>
      <a:lt2>
        <a:srgbClr val="9CB53C"/>
      </a:lt2>
      <a:accent1>
        <a:srgbClr val="9AC1D5"/>
      </a:accent1>
      <a:accent2>
        <a:srgbClr val="6894AD"/>
      </a:accent2>
      <a:accent3>
        <a:srgbClr val="9AC1D5"/>
      </a:accent3>
      <a:accent4>
        <a:srgbClr val="342D30"/>
      </a:accent4>
      <a:accent5>
        <a:srgbClr val="20409A"/>
      </a:accent5>
      <a:accent6>
        <a:srgbClr val="9CB53C"/>
      </a:accent6>
      <a:hlink>
        <a:srgbClr val="6894AD"/>
      </a:hlink>
      <a:folHlink>
        <a:srgbClr val="9AC1D5"/>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ae8e40b0-13b5-4012-a684-02532b1b31b5" xsi:nil="true"/>
    <_x0074_oj7 xmlns="ae8e40b0-13b5-4012-a684-02532b1b31b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4B0282BBD49D04A86B8B80D7621DEC1" ma:contentTypeVersion="13" ma:contentTypeDescription="Create a new document." ma:contentTypeScope="" ma:versionID="b4dea93d8a497e37332a0285afc23f21">
  <xsd:schema xmlns:xsd="http://www.w3.org/2001/XMLSchema" xmlns:xs="http://www.w3.org/2001/XMLSchema" xmlns:p="http://schemas.microsoft.com/office/2006/metadata/properties" xmlns:ns2="ae8e40b0-13b5-4012-a684-02532b1b31b5" xmlns:ns3="9767287d-da59-4018-b755-2cb374ce5096" targetNamespace="http://schemas.microsoft.com/office/2006/metadata/properties" ma:root="true" ma:fieldsID="fa4aff9f3eb13bf3c798f25d6093c7ae" ns2:_="" ns3:_="">
    <xsd:import namespace="ae8e40b0-13b5-4012-a684-02532b1b31b5"/>
    <xsd:import namespace="9767287d-da59-4018-b755-2cb374ce509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_x0074_oj7" minOccurs="0"/>
                <xsd:element ref="ns3:SharedWithUsers" minOccurs="0"/>
                <xsd:element ref="ns3:SharedWithDetails" minOccurs="0"/>
                <xsd:element ref="ns2:MediaServiceDateTaken" minOccurs="0"/>
                <xsd:element ref="ns2:MediaServiceLocation" minOccurs="0"/>
                <xsd:element ref="ns2:MediaLengthInSecond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8e40b0-13b5-4012-a684-02532b1b31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x0074_oj7" ma:index="14" nillable="true" ma:displayName="Staff In Charge" ma:internalName="_x0074_oj7">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Date" ma:index="20" nillable="true" ma:displayName="Date" ma:format="Dropdown" ma:internalName="Da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767287d-da59-4018-b755-2cb374ce509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531279-C891-476C-885A-3F6D5CA47C62}">
  <ds:schemaRefs>
    <ds:schemaRef ds:uri="http://schemas.microsoft.com/office/2006/metadata/properties"/>
    <ds:schemaRef ds:uri="http://schemas.microsoft.com/office/infopath/2007/PartnerControls"/>
    <ds:schemaRef ds:uri="ae8e40b0-13b5-4012-a684-02532b1b31b5"/>
  </ds:schemaRefs>
</ds:datastoreItem>
</file>

<file path=customXml/itemProps2.xml><?xml version="1.0" encoding="utf-8"?>
<ds:datastoreItem xmlns:ds="http://schemas.openxmlformats.org/officeDocument/2006/customXml" ds:itemID="{B9BE6EC9-53E1-4EF2-87E4-B9BEE4CD68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8e40b0-13b5-4012-a684-02532b1b31b5"/>
    <ds:schemaRef ds:uri="9767287d-da59-4018-b755-2cb374ce5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6BBCCB-CA8E-449C-9DE7-A393C34052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Adjacency</Template>
  <TotalTime>11196</TotalTime>
  <Words>3401</Words>
  <Application>Microsoft Office PowerPoint</Application>
  <PresentationFormat>On-screen Show (4:3)</PresentationFormat>
  <Paragraphs>343</Paragraphs>
  <Slides>23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vt:lpstr>
      <vt:lpstr>Corbel</vt:lpstr>
      <vt:lpstr>Times New Roman</vt:lpstr>
      <vt:lpstr>Verdana</vt:lpstr>
      <vt:lpstr>Adjacency</vt:lpstr>
      <vt:lpstr>PowerPoint Presentation</vt:lpstr>
      <vt:lpstr>Vermicomposting Program</vt:lpstr>
      <vt:lpstr>Vermicomposting Material</vt:lpstr>
      <vt:lpstr>Worm Species</vt:lpstr>
      <vt:lpstr>Red Wiggler Worm Facts</vt:lpstr>
      <vt:lpstr>Selecting a Container</vt:lpstr>
      <vt:lpstr>Bedding</vt:lpstr>
      <vt:lpstr>Placing the Worms</vt:lpstr>
      <vt:lpstr>Worm Bin Design</vt:lpstr>
      <vt:lpstr>Newspaper Blanket</vt:lpstr>
      <vt:lpstr>Feeding the Worms</vt:lpstr>
      <vt:lpstr>Feeding the Worms</vt:lpstr>
      <vt:lpstr>Harvesting the Worm Bin</vt:lpstr>
      <vt:lpstr>Using Castings</vt:lpstr>
      <vt:lpstr>Using Leachate</vt:lpstr>
      <vt:lpstr>Troubleshooting: Worms Dying</vt:lpstr>
      <vt:lpstr>Pest Infestation</vt:lpstr>
      <vt:lpstr>Bin Smells Bad</vt:lpstr>
      <vt:lpstr>PowerPoint Presentation</vt:lpstr>
      <vt:lpstr>PowerPoint Presentation</vt:lpstr>
      <vt:lpstr>Online Resources </vt:lpstr>
      <vt:lpstr>Resources</vt:lpstr>
      <vt:lpstr>Thank you for being part of the solution</vt:lpstr>
    </vt:vector>
  </TitlesOfParts>
  <Company>Riverside County Waste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Backyard Composting</dc:title>
  <dc:creator>jmorelan</dc:creator>
  <cp:lastModifiedBy>Van Gordon, Tiffany</cp:lastModifiedBy>
  <cp:revision>750</cp:revision>
  <cp:lastPrinted>2016-09-12T16:02:39Z</cp:lastPrinted>
  <dcterms:created xsi:type="dcterms:W3CDTF">2000-10-17T21:22:33Z</dcterms:created>
  <dcterms:modified xsi:type="dcterms:W3CDTF">2021-11-17T21:23:54Z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0x010100C4B0282BBD49D04A86B8B80D7621DEC1</vt:lpwstr>
  </property>
</Properties>
</file>