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40" r:id="rId4"/>
  </p:sldMasterIdLst>
  <p:notesMasterIdLst>
    <p:notesMasterId r:id="rId32"/>
  </p:notesMasterIdLst>
  <p:handoutMasterIdLst>
    <p:handoutMasterId r:id="rId33"/>
  </p:handoutMasterIdLst>
  <p:sldIdLst>
    <p:sldId id="275" r:id="rId5"/>
    <p:sldId id="346" r:id="rId6"/>
    <p:sldId id="334" r:id="rId7"/>
    <p:sldId id="318" r:id="rId8"/>
    <p:sldId id="277" r:id="rId9"/>
    <p:sldId id="320" r:id="rId10"/>
    <p:sldId id="259" r:id="rId11"/>
    <p:sldId id="317" r:id="rId12"/>
    <p:sldId id="280" r:id="rId13"/>
    <p:sldId id="314" r:id="rId14"/>
    <p:sldId id="270" r:id="rId15"/>
    <p:sldId id="281" r:id="rId16"/>
    <p:sldId id="263" r:id="rId17"/>
    <p:sldId id="282" r:id="rId18"/>
    <p:sldId id="322" r:id="rId19"/>
    <p:sldId id="284" r:id="rId20"/>
    <p:sldId id="283" r:id="rId21"/>
    <p:sldId id="285" r:id="rId22"/>
    <p:sldId id="329" r:id="rId23"/>
    <p:sldId id="262" r:id="rId24"/>
    <p:sldId id="328" r:id="rId25"/>
    <p:sldId id="330" r:id="rId26"/>
    <p:sldId id="345" r:id="rId27"/>
    <p:sldId id="325" r:id="rId28"/>
    <p:sldId id="344" r:id="rId29"/>
    <p:sldId id="315" r:id="rId30"/>
    <p:sldId id="316"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C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1790" autoAdjust="0"/>
  </p:normalViewPr>
  <p:slideViewPr>
    <p:cSldViewPr snapToGrid="0">
      <p:cViewPr varScale="1">
        <p:scale>
          <a:sx n="93" d="100"/>
          <a:sy n="93" d="100"/>
        </p:scale>
        <p:origin x="2154" y="90"/>
      </p:cViewPr>
      <p:guideLst>
        <p:guide orient="horz" pos="2160"/>
        <p:guide pos="2885"/>
      </p:guideLst>
    </p:cSldViewPr>
  </p:slideViewPr>
  <p:outlineViewPr>
    <p:cViewPr>
      <p:scale>
        <a:sx n="33" d="100"/>
        <a:sy n="33" d="100"/>
      </p:scale>
      <p:origin x="0" y="12960"/>
    </p:cViewPr>
  </p:outlineViewPr>
  <p:notesTextViewPr>
    <p:cViewPr>
      <p:scale>
        <a:sx n="400" d="100"/>
        <a:sy n="400" d="100"/>
      </p:scale>
      <p:origin x="0" y="0"/>
    </p:cViewPr>
  </p:notesTextViewPr>
  <p:sorterViewPr>
    <p:cViewPr>
      <p:scale>
        <a:sx n="66" d="100"/>
        <a:sy n="66" d="100"/>
      </p:scale>
      <p:origin x="0" y="0"/>
    </p:cViewPr>
  </p:sorterViewPr>
  <p:notesViewPr>
    <p:cSldViewPr snapToGrid="0">
      <p:cViewPr varScale="1">
        <p:scale>
          <a:sx n="96" d="100"/>
          <a:sy n="96" d="100"/>
        </p:scale>
        <p:origin x="-351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456FA-BB7B-44B0-8E08-AA7FE2A0B67E}" type="doc">
      <dgm:prSet loTypeId="urn:microsoft.com/office/officeart/2005/8/layout/radial3" loCatId="cycle" qsTypeId="urn:microsoft.com/office/officeart/2005/8/quickstyle/simple4" qsCatId="simple" csTypeId="urn:microsoft.com/office/officeart/2005/8/colors/accent3_2" csCatId="accent3" phldr="1"/>
      <dgm:spPr/>
      <dgm:t>
        <a:bodyPr/>
        <a:lstStyle/>
        <a:p>
          <a:endParaRPr lang="en-US"/>
        </a:p>
      </dgm:t>
    </dgm:pt>
    <dgm:pt modelId="{22FEBFA1-CAC7-4053-AE94-EA7C46D1DDD3}">
      <dgm:prSet phldrT="[Text]" custT="1"/>
      <dgm:spPr/>
      <dgm:t>
        <a:bodyPr/>
        <a:lstStyle/>
        <a:p>
          <a:pPr algn="ctr"/>
          <a:endParaRPr lang="en-US" sz="1600" dirty="0"/>
        </a:p>
        <a:p>
          <a:pPr algn="ctr"/>
          <a:r>
            <a:rPr lang="en-US" sz="1600" dirty="0"/>
            <a:t>Landfill</a:t>
          </a:r>
        </a:p>
      </dgm:t>
    </dgm:pt>
    <dgm:pt modelId="{1C5F1AA6-D2DD-4EC8-B2F8-3B20364F6C85}" type="parTrans" cxnId="{E391991A-A067-40FD-AC53-2B3DB37BB288}">
      <dgm:prSet/>
      <dgm:spPr/>
      <dgm:t>
        <a:bodyPr/>
        <a:lstStyle/>
        <a:p>
          <a:pPr algn="ctr"/>
          <a:endParaRPr lang="en-US"/>
        </a:p>
      </dgm:t>
    </dgm:pt>
    <dgm:pt modelId="{17927F0E-D67B-4943-82AF-5634E77C8695}" type="sibTrans" cxnId="{E391991A-A067-40FD-AC53-2B3DB37BB288}">
      <dgm:prSet/>
      <dgm:spPr/>
      <dgm:t>
        <a:bodyPr/>
        <a:lstStyle/>
        <a:p>
          <a:pPr algn="ctr"/>
          <a:endParaRPr lang="en-US"/>
        </a:p>
      </dgm:t>
    </dgm:pt>
    <dgm:pt modelId="{214ABE78-8BAB-40B2-BF44-BD80369AE927}">
      <dgm:prSet phldrT="[Text]"/>
      <dgm:spPr/>
      <dgm:t>
        <a:bodyPr/>
        <a:lstStyle/>
        <a:p>
          <a:pPr algn="ctr"/>
          <a:endParaRPr lang="en-US" dirty="0"/>
        </a:p>
      </dgm:t>
    </dgm:pt>
    <dgm:pt modelId="{637015CA-B890-4254-A269-998E29F4D69A}" type="parTrans" cxnId="{FE2F427F-4A79-46F9-A4B5-CE1DE226EDC8}">
      <dgm:prSet/>
      <dgm:spPr/>
      <dgm:t>
        <a:bodyPr/>
        <a:lstStyle/>
        <a:p>
          <a:pPr algn="ctr"/>
          <a:endParaRPr lang="en-US"/>
        </a:p>
      </dgm:t>
    </dgm:pt>
    <dgm:pt modelId="{5FF10B93-A7BD-4D86-B1AF-EDF4345ABA95}" type="sibTrans" cxnId="{FE2F427F-4A79-46F9-A4B5-CE1DE226EDC8}">
      <dgm:prSet/>
      <dgm:spPr/>
      <dgm:t>
        <a:bodyPr/>
        <a:lstStyle/>
        <a:p>
          <a:pPr algn="ctr"/>
          <a:endParaRPr lang="en-US"/>
        </a:p>
      </dgm:t>
    </dgm:pt>
    <dgm:pt modelId="{82D757C8-A606-4FC2-968C-0FDF8CBED82A}">
      <dgm:prSet phldrT="[Text]"/>
      <dgm:spPr/>
      <dgm:t>
        <a:bodyPr/>
        <a:lstStyle/>
        <a:p>
          <a:pPr algn="ctr"/>
          <a:endParaRPr lang="en-US" dirty="0"/>
        </a:p>
      </dgm:t>
    </dgm:pt>
    <dgm:pt modelId="{60C801DB-51AA-4A72-8D55-CBDF5D95A3BC}" type="parTrans" cxnId="{3E56731E-0D25-4E02-B4AE-7F2AE03CAC2F}">
      <dgm:prSet/>
      <dgm:spPr/>
      <dgm:t>
        <a:bodyPr/>
        <a:lstStyle/>
        <a:p>
          <a:pPr algn="ctr"/>
          <a:endParaRPr lang="en-US"/>
        </a:p>
      </dgm:t>
    </dgm:pt>
    <dgm:pt modelId="{ECE889F2-2ED9-4D74-A125-EAAFDDC9FF51}" type="sibTrans" cxnId="{3E56731E-0D25-4E02-B4AE-7F2AE03CAC2F}">
      <dgm:prSet/>
      <dgm:spPr/>
      <dgm:t>
        <a:bodyPr/>
        <a:lstStyle/>
        <a:p>
          <a:pPr algn="ctr"/>
          <a:endParaRPr lang="en-US"/>
        </a:p>
      </dgm:t>
    </dgm:pt>
    <dgm:pt modelId="{0B58C4CD-A912-4484-BC04-7F63D13AD950}">
      <dgm:prSet phldrT="[Text]"/>
      <dgm:spPr/>
      <dgm:t>
        <a:bodyPr/>
        <a:lstStyle/>
        <a:p>
          <a:pPr algn="ctr"/>
          <a:endParaRPr lang="en-US" dirty="0"/>
        </a:p>
      </dgm:t>
    </dgm:pt>
    <dgm:pt modelId="{83A441D0-0193-42C1-8A70-4C01550C427C}" type="parTrans" cxnId="{C91235DB-FEEC-4A07-969E-BF1A496C945A}">
      <dgm:prSet/>
      <dgm:spPr/>
      <dgm:t>
        <a:bodyPr/>
        <a:lstStyle/>
        <a:p>
          <a:pPr algn="ctr"/>
          <a:endParaRPr lang="en-US"/>
        </a:p>
      </dgm:t>
    </dgm:pt>
    <dgm:pt modelId="{C403D71B-C409-4154-8A61-7E9FCA63647E}" type="sibTrans" cxnId="{C91235DB-FEEC-4A07-969E-BF1A496C945A}">
      <dgm:prSet/>
      <dgm:spPr/>
      <dgm:t>
        <a:bodyPr/>
        <a:lstStyle/>
        <a:p>
          <a:pPr algn="ctr"/>
          <a:endParaRPr lang="en-US"/>
        </a:p>
      </dgm:t>
    </dgm:pt>
    <dgm:pt modelId="{7142CF7D-3D9F-4741-A996-A6A5C0CFF3F4}">
      <dgm:prSet phldrT="[Text]"/>
      <dgm:spPr/>
      <dgm:t>
        <a:bodyPr/>
        <a:lstStyle/>
        <a:p>
          <a:pPr algn="ctr"/>
          <a:endParaRPr lang="en-US" dirty="0"/>
        </a:p>
      </dgm:t>
    </dgm:pt>
    <dgm:pt modelId="{090618EA-466F-4459-B6E0-D4B05C89B109}" type="parTrans" cxnId="{F863EDD8-37FE-4CE1-BFF0-EF0C1C748136}">
      <dgm:prSet/>
      <dgm:spPr/>
      <dgm:t>
        <a:bodyPr/>
        <a:lstStyle/>
        <a:p>
          <a:pPr algn="ctr"/>
          <a:endParaRPr lang="en-US"/>
        </a:p>
      </dgm:t>
    </dgm:pt>
    <dgm:pt modelId="{E877A63F-E887-460B-8603-66DD3ACA7C47}" type="sibTrans" cxnId="{F863EDD8-37FE-4CE1-BFF0-EF0C1C748136}">
      <dgm:prSet/>
      <dgm:spPr/>
      <dgm:t>
        <a:bodyPr/>
        <a:lstStyle/>
        <a:p>
          <a:pPr algn="ctr"/>
          <a:endParaRPr lang="en-US"/>
        </a:p>
      </dgm:t>
    </dgm:pt>
    <dgm:pt modelId="{EB20589F-6CF7-40A0-AE2F-7CB6A5B5870F}">
      <dgm:prSet phldrT="[Text]"/>
      <dgm:spPr/>
      <dgm:t>
        <a:bodyPr/>
        <a:lstStyle/>
        <a:p>
          <a:pPr algn="ctr"/>
          <a:endParaRPr lang="en-US" dirty="0"/>
        </a:p>
      </dgm:t>
    </dgm:pt>
    <dgm:pt modelId="{C82ED044-2A74-47D7-A2F6-28F103A3555C}" type="parTrans" cxnId="{D96ECFC4-EE91-4A23-BE0D-163A3E701B6E}">
      <dgm:prSet/>
      <dgm:spPr/>
      <dgm:t>
        <a:bodyPr/>
        <a:lstStyle/>
        <a:p>
          <a:pPr algn="ctr"/>
          <a:endParaRPr lang="en-US"/>
        </a:p>
      </dgm:t>
    </dgm:pt>
    <dgm:pt modelId="{543968EF-44E1-4A05-8239-301B08725B07}" type="sibTrans" cxnId="{D96ECFC4-EE91-4A23-BE0D-163A3E701B6E}">
      <dgm:prSet/>
      <dgm:spPr/>
      <dgm:t>
        <a:bodyPr/>
        <a:lstStyle/>
        <a:p>
          <a:pPr algn="ctr"/>
          <a:endParaRPr lang="en-US"/>
        </a:p>
      </dgm:t>
    </dgm:pt>
    <dgm:pt modelId="{86879D35-02C5-4D85-AA58-1515A5763A11}">
      <dgm:prSet phldrT="[Text]"/>
      <dgm:spPr/>
      <dgm:t>
        <a:bodyPr/>
        <a:lstStyle/>
        <a:p>
          <a:pPr algn="ctr"/>
          <a:endParaRPr lang="en-US" dirty="0"/>
        </a:p>
      </dgm:t>
    </dgm:pt>
    <dgm:pt modelId="{C4D82F14-B976-448D-82CF-7DCB43EEFCEA}" type="parTrans" cxnId="{584F8449-0F2A-47CC-A112-FD83D70C958F}">
      <dgm:prSet/>
      <dgm:spPr/>
      <dgm:t>
        <a:bodyPr/>
        <a:lstStyle/>
        <a:p>
          <a:pPr algn="ctr"/>
          <a:endParaRPr lang="en-US"/>
        </a:p>
      </dgm:t>
    </dgm:pt>
    <dgm:pt modelId="{F51F8E92-EC5B-4215-94A0-8D3D805211AF}" type="sibTrans" cxnId="{584F8449-0F2A-47CC-A112-FD83D70C958F}">
      <dgm:prSet/>
      <dgm:spPr/>
      <dgm:t>
        <a:bodyPr/>
        <a:lstStyle/>
        <a:p>
          <a:pPr algn="ctr"/>
          <a:endParaRPr lang="en-US"/>
        </a:p>
      </dgm:t>
    </dgm:pt>
    <dgm:pt modelId="{00A17C35-AACF-40FD-9B34-AEA22EF439AF}">
      <dgm:prSet phldrT="[Text]"/>
      <dgm:spPr/>
      <dgm:t>
        <a:bodyPr/>
        <a:lstStyle/>
        <a:p>
          <a:pPr algn="ctr"/>
          <a:endParaRPr lang="en-US" dirty="0"/>
        </a:p>
      </dgm:t>
    </dgm:pt>
    <dgm:pt modelId="{8620EF18-3E4F-40B0-BBB9-1C9EAE8BF86F}" type="parTrans" cxnId="{88540B7B-11BF-4FF5-8EF9-A970BCA949B9}">
      <dgm:prSet/>
      <dgm:spPr/>
      <dgm:t>
        <a:bodyPr/>
        <a:lstStyle/>
        <a:p>
          <a:pPr algn="ctr"/>
          <a:endParaRPr lang="en-US"/>
        </a:p>
      </dgm:t>
    </dgm:pt>
    <dgm:pt modelId="{6FD13D04-E425-47AA-848A-88820F3DC77F}" type="sibTrans" cxnId="{88540B7B-11BF-4FF5-8EF9-A970BCA949B9}">
      <dgm:prSet/>
      <dgm:spPr/>
      <dgm:t>
        <a:bodyPr/>
        <a:lstStyle/>
        <a:p>
          <a:pPr algn="ctr"/>
          <a:endParaRPr lang="en-US"/>
        </a:p>
      </dgm:t>
    </dgm:pt>
    <dgm:pt modelId="{E6CA9598-F985-482A-A27B-8BED6A7A8A52}">
      <dgm:prSet phldrT="[Text]"/>
      <dgm:spPr/>
      <dgm:t>
        <a:bodyPr/>
        <a:lstStyle/>
        <a:p>
          <a:pPr algn="ctr"/>
          <a:endParaRPr lang="en-US" dirty="0"/>
        </a:p>
      </dgm:t>
    </dgm:pt>
    <dgm:pt modelId="{FAF7EA71-02A2-49C9-AE45-8C699332E138}" type="parTrans" cxnId="{DE54BE38-239F-48AF-B7D9-9FF748D87B7B}">
      <dgm:prSet/>
      <dgm:spPr/>
      <dgm:t>
        <a:bodyPr/>
        <a:lstStyle/>
        <a:p>
          <a:pPr algn="ctr"/>
          <a:endParaRPr lang="en-US"/>
        </a:p>
      </dgm:t>
    </dgm:pt>
    <dgm:pt modelId="{650C8490-A8A4-4755-A96C-675E4CCF0C7B}" type="sibTrans" cxnId="{DE54BE38-239F-48AF-B7D9-9FF748D87B7B}">
      <dgm:prSet/>
      <dgm:spPr/>
      <dgm:t>
        <a:bodyPr/>
        <a:lstStyle/>
        <a:p>
          <a:pPr algn="ctr"/>
          <a:endParaRPr lang="en-US"/>
        </a:p>
      </dgm:t>
    </dgm:pt>
    <dgm:pt modelId="{F785B0A5-CDA4-424A-972C-F6EA50CA8BAC}">
      <dgm:prSet phldrT="[Text]"/>
      <dgm:spPr/>
      <dgm:t>
        <a:bodyPr/>
        <a:lstStyle/>
        <a:p>
          <a:endParaRPr lang="en-US" dirty="0"/>
        </a:p>
      </dgm:t>
    </dgm:pt>
    <dgm:pt modelId="{BFDC4C49-80F4-4FB3-A056-A246E89F8C59}" type="parTrans" cxnId="{4CCCB7AF-ECEC-427E-B259-205F48B465EC}">
      <dgm:prSet/>
      <dgm:spPr/>
      <dgm:t>
        <a:bodyPr/>
        <a:lstStyle/>
        <a:p>
          <a:endParaRPr lang="en-US"/>
        </a:p>
      </dgm:t>
    </dgm:pt>
    <dgm:pt modelId="{6B4E4391-598D-4BBE-A8B5-74877BC1045F}" type="sibTrans" cxnId="{4CCCB7AF-ECEC-427E-B259-205F48B465EC}">
      <dgm:prSet/>
      <dgm:spPr/>
      <dgm:t>
        <a:bodyPr/>
        <a:lstStyle/>
        <a:p>
          <a:endParaRPr lang="en-US"/>
        </a:p>
      </dgm:t>
    </dgm:pt>
    <dgm:pt modelId="{004C4878-BE21-4D98-AF65-F0A86D51EB34}">
      <dgm:prSet phldrT="[Text]"/>
      <dgm:spPr/>
      <dgm:t>
        <a:bodyPr/>
        <a:lstStyle/>
        <a:p>
          <a:endParaRPr lang="en-US" dirty="0"/>
        </a:p>
      </dgm:t>
    </dgm:pt>
    <dgm:pt modelId="{E1141532-1ADD-4B23-BF0D-336887E36D93}" type="parTrans" cxnId="{08A87211-6279-4896-A442-81C28CE17D18}">
      <dgm:prSet/>
      <dgm:spPr/>
      <dgm:t>
        <a:bodyPr/>
        <a:lstStyle/>
        <a:p>
          <a:endParaRPr lang="en-US"/>
        </a:p>
      </dgm:t>
    </dgm:pt>
    <dgm:pt modelId="{9DC913FB-00A2-44D9-9E1E-5039CD33CB11}" type="sibTrans" cxnId="{08A87211-6279-4896-A442-81C28CE17D18}">
      <dgm:prSet/>
      <dgm:spPr/>
      <dgm:t>
        <a:bodyPr/>
        <a:lstStyle/>
        <a:p>
          <a:endParaRPr lang="en-US"/>
        </a:p>
      </dgm:t>
    </dgm:pt>
    <dgm:pt modelId="{D913AAFE-E4B6-4E4C-8B6D-2D4016B73EE9}">
      <dgm:prSet phldrT="[Text]"/>
      <dgm:spPr/>
      <dgm:t>
        <a:bodyPr/>
        <a:lstStyle/>
        <a:p>
          <a:pPr algn="ctr"/>
          <a:endParaRPr lang="en-US" dirty="0"/>
        </a:p>
      </dgm:t>
    </dgm:pt>
    <dgm:pt modelId="{603D9CC5-ADD3-4CC5-B798-A6E24E489049}" type="sibTrans" cxnId="{D9881E5B-70F2-430E-BE18-B74C3D2A1B5F}">
      <dgm:prSet/>
      <dgm:spPr/>
      <dgm:t>
        <a:bodyPr/>
        <a:lstStyle/>
        <a:p>
          <a:pPr algn="ctr"/>
          <a:endParaRPr lang="en-US"/>
        </a:p>
      </dgm:t>
    </dgm:pt>
    <dgm:pt modelId="{5D1166C8-327B-4B32-B1FE-9660AC9F9F0C}" type="parTrans" cxnId="{D9881E5B-70F2-430E-BE18-B74C3D2A1B5F}">
      <dgm:prSet/>
      <dgm:spPr/>
      <dgm:t>
        <a:bodyPr/>
        <a:lstStyle/>
        <a:p>
          <a:pPr algn="ctr"/>
          <a:endParaRPr lang="en-US"/>
        </a:p>
      </dgm:t>
    </dgm:pt>
    <dgm:pt modelId="{702C19BF-46E3-4735-A01A-B036E9D012D9}">
      <dgm:prSet/>
      <dgm:spPr/>
      <dgm:t>
        <a:bodyPr/>
        <a:lstStyle/>
        <a:p>
          <a:endParaRPr lang="en-US"/>
        </a:p>
      </dgm:t>
    </dgm:pt>
    <dgm:pt modelId="{35ABDC39-09E8-47FD-96E9-BAFFAE3174D0}" type="parTrans" cxnId="{D77E0929-F08A-45B1-B9CE-21985443736B}">
      <dgm:prSet/>
      <dgm:spPr/>
      <dgm:t>
        <a:bodyPr/>
        <a:lstStyle/>
        <a:p>
          <a:endParaRPr lang="en-US"/>
        </a:p>
      </dgm:t>
    </dgm:pt>
    <dgm:pt modelId="{549B4F8D-A203-4DD0-80C8-2B3BF5F6F8C6}" type="sibTrans" cxnId="{D77E0929-F08A-45B1-B9CE-21985443736B}">
      <dgm:prSet/>
      <dgm:spPr/>
      <dgm:t>
        <a:bodyPr/>
        <a:lstStyle/>
        <a:p>
          <a:endParaRPr lang="en-US"/>
        </a:p>
      </dgm:t>
    </dgm:pt>
    <dgm:pt modelId="{F857BEE6-0954-4386-A23A-0121F73167A9}">
      <dgm:prSet/>
      <dgm:spPr/>
      <dgm:t>
        <a:bodyPr/>
        <a:lstStyle/>
        <a:p>
          <a:endParaRPr lang="en-US"/>
        </a:p>
      </dgm:t>
    </dgm:pt>
    <dgm:pt modelId="{6F0E753C-A122-45D7-8361-75D8B341F5A5}" type="parTrans" cxnId="{7180EC80-69F1-4B2A-9135-FA4FABD1F7DF}">
      <dgm:prSet/>
      <dgm:spPr/>
      <dgm:t>
        <a:bodyPr/>
        <a:lstStyle/>
        <a:p>
          <a:endParaRPr lang="en-US"/>
        </a:p>
      </dgm:t>
    </dgm:pt>
    <dgm:pt modelId="{229DE5E3-F7A2-4A32-8339-D6EF901CE399}" type="sibTrans" cxnId="{7180EC80-69F1-4B2A-9135-FA4FABD1F7DF}">
      <dgm:prSet/>
      <dgm:spPr/>
      <dgm:t>
        <a:bodyPr/>
        <a:lstStyle/>
        <a:p>
          <a:endParaRPr lang="en-US"/>
        </a:p>
      </dgm:t>
    </dgm:pt>
    <dgm:pt modelId="{16A1CE8D-90FA-4731-9FBD-E9020D6ED44C}">
      <dgm:prSet/>
      <dgm:spPr/>
      <dgm:t>
        <a:bodyPr/>
        <a:lstStyle/>
        <a:p>
          <a:endParaRPr lang="en-US"/>
        </a:p>
      </dgm:t>
    </dgm:pt>
    <dgm:pt modelId="{C89CB9A3-8F46-4AEE-BB17-7EC2691B6A21}" type="parTrans" cxnId="{4E0F2A97-0D8F-47BE-8A4C-D9FC78734487}">
      <dgm:prSet/>
      <dgm:spPr/>
      <dgm:t>
        <a:bodyPr/>
        <a:lstStyle/>
        <a:p>
          <a:endParaRPr lang="en-US"/>
        </a:p>
      </dgm:t>
    </dgm:pt>
    <dgm:pt modelId="{88EDD488-B474-4DBE-9154-CC5EB0E807F6}" type="sibTrans" cxnId="{4E0F2A97-0D8F-47BE-8A4C-D9FC78734487}">
      <dgm:prSet/>
      <dgm:spPr/>
      <dgm:t>
        <a:bodyPr/>
        <a:lstStyle/>
        <a:p>
          <a:endParaRPr lang="en-US"/>
        </a:p>
      </dgm:t>
    </dgm:pt>
    <dgm:pt modelId="{0941A366-0A9A-4636-9499-C88FEA824082}">
      <dgm:prSet/>
      <dgm:spPr/>
      <dgm:t>
        <a:bodyPr/>
        <a:lstStyle/>
        <a:p>
          <a:endParaRPr lang="en-US"/>
        </a:p>
      </dgm:t>
    </dgm:pt>
    <dgm:pt modelId="{6188FDAA-DA6A-4CE6-AC4F-E70A3086B686}" type="parTrans" cxnId="{CB1DB2B7-99A2-44C1-B0C2-29DFA0BFA7D9}">
      <dgm:prSet/>
      <dgm:spPr/>
      <dgm:t>
        <a:bodyPr/>
        <a:lstStyle/>
        <a:p>
          <a:endParaRPr lang="en-US"/>
        </a:p>
      </dgm:t>
    </dgm:pt>
    <dgm:pt modelId="{597E8CB1-10C3-4F04-8949-8CF070749B13}" type="sibTrans" cxnId="{CB1DB2B7-99A2-44C1-B0C2-29DFA0BFA7D9}">
      <dgm:prSet/>
      <dgm:spPr/>
      <dgm:t>
        <a:bodyPr/>
        <a:lstStyle/>
        <a:p>
          <a:endParaRPr lang="en-US"/>
        </a:p>
      </dgm:t>
    </dgm:pt>
    <dgm:pt modelId="{CA9ED5DD-EC53-4436-90A7-5A2EACDAB57B}" type="pres">
      <dgm:prSet presAssocID="{130456FA-BB7B-44B0-8E08-AA7FE2A0B67E}" presName="composite" presStyleCnt="0">
        <dgm:presLayoutVars>
          <dgm:chMax val="1"/>
          <dgm:dir/>
          <dgm:resizeHandles val="exact"/>
        </dgm:presLayoutVars>
      </dgm:prSet>
      <dgm:spPr/>
    </dgm:pt>
    <dgm:pt modelId="{B2E64AAA-3C5D-4EDD-ACE2-D9ED46859224}" type="pres">
      <dgm:prSet presAssocID="{130456FA-BB7B-44B0-8E08-AA7FE2A0B67E}" presName="radial" presStyleCnt="0">
        <dgm:presLayoutVars>
          <dgm:animLvl val="ctr"/>
        </dgm:presLayoutVars>
      </dgm:prSet>
      <dgm:spPr/>
    </dgm:pt>
    <dgm:pt modelId="{6D335496-14BB-487B-8368-6F1E6D45C394}" type="pres">
      <dgm:prSet presAssocID="{22FEBFA1-CAC7-4053-AE94-EA7C46D1DDD3}" presName="centerShape" presStyleLbl="vennNode1" presStyleIdx="0" presStyleCnt="14" custScaleX="110000" custScaleY="110000"/>
      <dgm:spPr/>
    </dgm:pt>
    <dgm:pt modelId="{FBAD0620-D578-4A5E-A5F3-DE3CA0C79567}" type="pres">
      <dgm:prSet presAssocID="{214ABE78-8BAB-40B2-BF44-BD80369AE927}" presName="node" presStyleLbl="vennNode1" presStyleIdx="1" presStyleCnt="14" custScaleX="120263" custScaleY="116765" custRadScaleRad="101075">
        <dgm:presLayoutVars>
          <dgm:bulletEnabled val="1"/>
        </dgm:presLayoutVars>
      </dgm:prSet>
      <dgm:spPr/>
    </dgm:pt>
    <dgm:pt modelId="{925A138A-8171-463C-94E8-79D5A4E02374}" type="pres">
      <dgm:prSet presAssocID="{E6CA9598-F985-482A-A27B-8BED6A7A8A52}" presName="node" presStyleLbl="vennNode1" presStyleIdx="2" presStyleCnt="14" custScaleX="109330" custScaleY="106150">
        <dgm:presLayoutVars>
          <dgm:bulletEnabled val="1"/>
        </dgm:presLayoutVars>
      </dgm:prSet>
      <dgm:spPr/>
    </dgm:pt>
    <dgm:pt modelId="{0A174B50-9051-48AB-B334-ECD16D525DC9}" type="pres">
      <dgm:prSet presAssocID="{16A1CE8D-90FA-4731-9FBD-E9020D6ED44C}" presName="node" presStyleLbl="vennNode1" presStyleIdx="3" presStyleCnt="14" custScaleX="110000" custScaleY="110000">
        <dgm:presLayoutVars>
          <dgm:bulletEnabled val="1"/>
        </dgm:presLayoutVars>
      </dgm:prSet>
      <dgm:spPr/>
    </dgm:pt>
    <dgm:pt modelId="{0B742B55-52EB-4E47-90BF-312302071308}" type="pres">
      <dgm:prSet presAssocID="{F785B0A5-CDA4-424A-972C-F6EA50CA8BAC}" presName="node" presStyleLbl="vennNode1" presStyleIdx="4" presStyleCnt="14" custScaleX="109330" custScaleY="106150">
        <dgm:presLayoutVars>
          <dgm:bulletEnabled val="1"/>
        </dgm:presLayoutVars>
      </dgm:prSet>
      <dgm:spPr/>
    </dgm:pt>
    <dgm:pt modelId="{75C90EF1-9567-4D35-B414-360D4EF2993F}" type="pres">
      <dgm:prSet presAssocID="{7142CF7D-3D9F-4741-A996-A6A5C0CFF3F4}" presName="node" presStyleLbl="vennNode1" presStyleIdx="5" presStyleCnt="14" custScaleX="106828" custScaleY="112893">
        <dgm:presLayoutVars>
          <dgm:bulletEnabled val="1"/>
        </dgm:presLayoutVars>
      </dgm:prSet>
      <dgm:spPr/>
    </dgm:pt>
    <dgm:pt modelId="{89AD70C4-17AC-462A-80D1-03BF5F562242}" type="pres">
      <dgm:prSet presAssocID="{EB20589F-6CF7-40A0-AE2F-7CB6A5B5870F}" presName="node" presStyleLbl="vennNode1" presStyleIdx="6" presStyleCnt="14" custScaleX="103865" custScaleY="103480">
        <dgm:presLayoutVars>
          <dgm:bulletEnabled val="1"/>
        </dgm:presLayoutVars>
      </dgm:prSet>
      <dgm:spPr/>
    </dgm:pt>
    <dgm:pt modelId="{73FCFC25-E649-4A85-AEA8-688CA62949D2}" type="pres">
      <dgm:prSet presAssocID="{86879D35-02C5-4D85-AA58-1515A5763A11}" presName="node" presStyleLbl="vennNode1" presStyleIdx="7" presStyleCnt="14" custScaleX="105596" custScaleY="104753">
        <dgm:presLayoutVars>
          <dgm:bulletEnabled val="1"/>
        </dgm:presLayoutVars>
      </dgm:prSet>
      <dgm:spPr/>
    </dgm:pt>
    <dgm:pt modelId="{94A9D023-A254-45F2-8BC7-AF817B3AF4F0}" type="pres">
      <dgm:prSet presAssocID="{00A17C35-AACF-40FD-9B34-AEA22EF439AF}" presName="node" presStyleLbl="vennNode1" presStyleIdx="8" presStyleCnt="14" custScaleX="107226" custScaleY="106942">
        <dgm:presLayoutVars>
          <dgm:bulletEnabled val="1"/>
        </dgm:presLayoutVars>
      </dgm:prSet>
      <dgm:spPr/>
    </dgm:pt>
    <dgm:pt modelId="{F890FCD7-8893-469C-86D8-B47B01DB8BA0}" type="pres">
      <dgm:prSet presAssocID="{D913AAFE-E4B6-4E4C-8B6D-2D4016B73EE9}" presName="node" presStyleLbl="vennNode1" presStyleIdx="9" presStyleCnt="14" custScaleX="116922" custScaleY="103902">
        <dgm:presLayoutVars>
          <dgm:bulletEnabled val="1"/>
        </dgm:presLayoutVars>
      </dgm:prSet>
      <dgm:spPr/>
    </dgm:pt>
    <dgm:pt modelId="{147BE62E-1A37-497F-9CCB-011B4EBAAC23}" type="pres">
      <dgm:prSet presAssocID="{0941A366-0A9A-4636-9499-C88FEA824082}" presName="node" presStyleLbl="vennNode1" presStyleIdx="10" presStyleCnt="14" custScaleX="110000" custScaleY="110000">
        <dgm:presLayoutVars>
          <dgm:bulletEnabled val="1"/>
        </dgm:presLayoutVars>
      </dgm:prSet>
      <dgm:spPr/>
    </dgm:pt>
    <dgm:pt modelId="{9410D041-0E6F-4863-A493-F6DA41BAFD6D}" type="pres">
      <dgm:prSet presAssocID="{004C4878-BE21-4D98-AF65-F0A86D51EB34}" presName="node" presStyleLbl="vennNode1" presStyleIdx="11" presStyleCnt="14" custScaleX="116922" custScaleY="103902">
        <dgm:presLayoutVars>
          <dgm:bulletEnabled val="1"/>
        </dgm:presLayoutVars>
      </dgm:prSet>
      <dgm:spPr/>
    </dgm:pt>
    <dgm:pt modelId="{E7C5F30F-68F4-4D0F-94D5-AA15F6D619B1}" type="pres">
      <dgm:prSet presAssocID="{82D757C8-A606-4FC2-968C-0FDF8CBED82A}" presName="node" presStyleLbl="vennNode1" presStyleIdx="12" presStyleCnt="14" custScaleX="111409" custScaleY="111521" custRadScaleRad="102589" custRadScaleInc="-636">
        <dgm:presLayoutVars>
          <dgm:bulletEnabled val="1"/>
        </dgm:presLayoutVars>
      </dgm:prSet>
      <dgm:spPr/>
    </dgm:pt>
    <dgm:pt modelId="{5B85BC74-3C66-4C80-AD9E-7837609B6792}" type="pres">
      <dgm:prSet presAssocID="{0B58C4CD-A912-4484-BC04-7F63D13AD950}" presName="node" presStyleLbl="vennNode1" presStyleIdx="13" presStyleCnt="14" custScaleX="108056" custScaleY="109029">
        <dgm:presLayoutVars>
          <dgm:bulletEnabled val="1"/>
        </dgm:presLayoutVars>
      </dgm:prSet>
      <dgm:spPr/>
    </dgm:pt>
  </dgm:ptLst>
  <dgm:cxnLst>
    <dgm:cxn modelId="{922E8705-F69F-4C56-9267-3726978D7BC2}" type="presOf" srcId="{86879D35-02C5-4D85-AA58-1515A5763A11}" destId="{73FCFC25-E649-4A85-AEA8-688CA62949D2}" srcOrd="0" destOrd="0" presId="urn:microsoft.com/office/officeart/2005/8/layout/radial3"/>
    <dgm:cxn modelId="{08A87211-6279-4896-A442-81C28CE17D18}" srcId="{22FEBFA1-CAC7-4053-AE94-EA7C46D1DDD3}" destId="{004C4878-BE21-4D98-AF65-F0A86D51EB34}" srcOrd="10" destOrd="0" parTransId="{E1141532-1ADD-4B23-BF0D-336887E36D93}" sibTransId="{9DC913FB-00A2-44D9-9E1E-5039CD33CB11}"/>
    <dgm:cxn modelId="{40137514-F159-481E-B777-85CF85824F66}" type="presOf" srcId="{22FEBFA1-CAC7-4053-AE94-EA7C46D1DDD3}" destId="{6D335496-14BB-487B-8368-6F1E6D45C394}" srcOrd="0" destOrd="0" presId="urn:microsoft.com/office/officeart/2005/8/layout/radial3"/>
    <dgm:cxn modelId="{E391991A-A067-40FD-AC53-2B3DB37BB288}" srcId="{130456FA-BB7B-44B0-8E08-AA7FE2A0B67E}" destId="{22FEBFA1-CAC7-4053-AE94-EA7C46D1DDD3}" srcOrd="0" destOrd="0" parTransId="{1C5F1AA6-D2DD-4EC8-B2F8-3B20364F6C85}" sibTransId="{17927F0E-D67B-4943-82AF-5634E77C8695}"/>
    <dgm:cxn modelId="{3E56731E-0D25-4E02-B4AE-7F2AE03CAC2F}" srcId="{22FEBFA1-CAC7-4053-AE94-EA7C46D1DDD3}" destId="{82D757C8-A606-4FC2-968C-0FDF8CBED82A}" srcOrd="11" destOrd="0" parTransId="{60C801DB-51AA-4A72-8D55-CBDF5D95A3BC}" sibTransId="{ECE889F2-2ED9-4D74-A125-EAAFDDC9FF51}"/>
    <dgm:cxn modelId="{E4293627-4BD8-47F4-A161-753FC9AF01AA}" type="presOf" srcId="{214ABE78-8BAB-40B2-BF44-BD80369AE927}" destId="{FBAD0620-D578-4A5E-A5F3-DE3CA0C79567}" srcOrd="0" destOrd="0" presId="urn:microsoft.com/office/officeart/2005/8/layout/radial3"/>
    <dgm:cxn modelId="{D77E0929-F08A-45B1-B9CE-21985443736B}" srcId="{0B58C4CD-A912-4484-BC04-7F63D13AD950}" destId="{702C19BF-46E3-4735-A01A-B036E9D012D9}" srcOrd="0" destOrd="0" parTransId="{35ABDC39-09E8-47FD-96E9-BAFFAE3174D0}" sibTransId="{549B4F8D-A203-4DD0-80C8-2B3BF5F6F8C6}"/>
    <dgm:cxn modelId="{98C47B34-5D85-4A18-A537-94E3FA969BF3}" type="presOf" srcId="{7142CF7D-3D9F-4741-A996-A6A5C0CFF3F4}" destId="{75C90EF1-9567-4D35-B414-360D4EF2993F}" srcOrd="0" destOrd="0" presId="urn:microsoft.com/office/officeart/2005/8/layout/radial3"/>
    <dgm:cxn modelId="{DE54BE38-239F-48AF-B7D9-9FF748D87B7B}" srcId="{22FEBFA1-CAC7-4053-AE94-EA7C46D1DDD3}" destId="{E6CA9598-F985-482A-A27B-8BED6A7A8A52}" srcOrd="1" destOrd="0" parTransId="{FAF7EA71-02A2-49C9-AE45-8C699332E138}" sibTransId="{650C8490-A8A4-4755-A96C-675E4CCF0C7B}"/>
    <dgm:cxn modelId="{D9881E5B-70F2-430E-BE18-B74C3D2A1B5F}" srcId="{22FEBFA1-CAC7-4053-AE94-EA7C46D1DDD3}" destId="{D913AAFE-E4B6-4E4C-8B6D-2D4016B73EE9}" srcOrd="8" destOrd="0" parTransId="{5D1166C8-327B-4B32-B1FE-9660AC9F9F0C}" sibTransId="{603D9CC5-ADD3-4CC5-B798-A6E24E489049}"/>
    <dgm:cxn modelId="{E1BD9046-C874-4AA9-B46F-75B712D7F1ED}" type="presOf" srcId="{0B58C4CD-A912-4484-BC04-7F63D13AD950}" destId="{5B85BC74-3C66-4C80-AD9E-7837609B6792}" srcOrd="0" destOrd="0" presId="urn:microsoft.com/office/officeart/2005/8/layout/radial3"/>
    <dgm:cxn modelId="{CF491568-9B04-4A5C-87CF-5D7A9C55FF72}" type="presOf" srcId="{E6CA9598-F985-482A-A27B-8BED6A7A8A52}" destId="{925A138A-8171-463C-94E8-79D5A4E02374}" srcOrd="0" destOrd="0" presId="urn:microsoft.com/office/officeart/2005/8/layout/radial3"/>
    <dgm:cxn modelId="{584F8449-0F2A-47CC-A112-FD83D70C958F}" srcId="{22FEBFA1-CAC7-4053-AE94-EA7C46D1DDD3}" destId="{86879D35-02C5-4D85-AA58-1515A5763A11}" srcOrd="6" destOrd="0" parTransId="{C4D82F14-B976-448D-82CF-7DCB43EEFCEA}" sibTransId="{F51F8E92-EC5B-4215-94A0-8D3D805211AF}"/>
    <dgm:cxn modelId="{88540B7B-11BF-4FF5-8EF9-A970BCA949B9}" srcId="{22FEBFA1-CAC7-4053-AE94-EA7C46D1DDD3}" destId="{00A17C35-AACF-40FD-9B34-AEA22EF439AF}" srcOrd="7" destOrd="0" parTransId="{8620EF18-3E4F-40B0-BBB9-1C9EAE8BF86F}" sibTransId="{6FD13D04-E425-47AA-848A-88820F3DC77F}"/>
    <dgm:cxn modelId="{42B97A7D-89D8-4E97-A9DE-D597A5A5EF0B}" type="presOf" srcId="{130456FA-BB7B-44B0-8E08-AA7FE2A0B67E}" destId="{CA9ED5DD-EC53-4436-90A7-5A2EACDAB57B}" srcOrd="0" destOrd="0" presId="urn:microsoft.com/office/officeart/2005/8/layout/radial3"/>
    <dgm:cxn modelId="{FE2F427F-4A79-46F9-A4B5-CE1DE226EDC8}" srcId="{22FEBFA1-CAC7-4053-AE94-EA7C46D1DDD3}" destId="{214ABE78-8BAB-40B2-BF44-BD80369AE927}" srcOrd="0" destOrd="0" parTransId="{637015CA-B890-4254-A269-998E29F4D69A}" sibTransId="{5FF10B93-A7BD-4D86-B1AF-EDF4345ABA95}"/>
    <dgm:cxn modelId="{7180EC80-69F1-4B2A-9135-FA4FABD1F7DF}" srcId="{0B58C4CD-A912-4484-BC04-7F63D13AD950}" destId="{F857BEE6-0954-4386-A23A-0121F73167A9}" srcOrd="1" destOrd="0" parTransId="{6F0E753C-A122-45D7-8361-75D8B341F5A5}" sibTransId="{229DE5E3-F7A2-4A32-8339-D6EF901CE399}"/>
    <dgm:cxn modelId="{E0A3118C-84D1-4771-BA14-1EC309304E06}" type="presOf" srcId="{702C19BF-46E3-4735-A01A-B036E9D012D9}" destId="{5B85BC74-3C66-4C80-AD9E-7837609B6792}" srcOrd="0" destOrd="1" presId="urn:microsoft.com/office/officeart/2005/8/layout/radial3"/>
    <dgm:cxn modelId="{F30A6090-9EB9-4716-8594-D74F9EEAB450}" type="presOf" srcId="{F785B0A5-CDA4-424A-972C-F6EA50CA8BAC}" destId="{0B742B55-52EB-4E47-90BF-312302071308}" srcOrd="0" destOrd="0" presId="urn:microsoft.com/office/officeart/2005/8/layout/radial3"/>
    <dgm:cxn modelId="{4E0F2A97-0D8F-47BE-8A4C-D9FC78734487}" srcId="{22FEBFA1-CAC7-4053-AE94-EA7C46D1DDD3}" destId="{16A1CE8D-90FA-4731-9FBD-E9020D6ED44C}" srcOrd="2" destOrd="0" parTransId="{C89CB9A3-8F46-4AEE-BB17-7EC2691B6A21}" sibTransId="{88EDD488-B474-4DBE-9154-CC5EB0E807F6}"/>
    <dgm:cxn modelId="{19CBE097-E55B-4863-B8C2-3CBBF69E8932}" type="presOf" srcId="{D913AAFE-E4B6-4E4C-8B6D-2D4016B73EE9}" destId="{F890FCD7-8893-469C-86D8-B47B01DB8BA0}" srcOrd="0" destOrd="0" presId="urn:microsoft.com/office/officeart/2005/8/layout/radial3"/>
    <dgm:cxn modelId="{659D519C-5D2F-4911-9F5E-C5CF0F330694}" type="presOf" srcId="{00A17C35-AACF-40FD-9B34-AEA22EF439AF}" destId="{94A9D023-A254-45F2-8BC7-AF817B3AF4F0}" srcOrd="0" destOrd="0" presId="urn:microsoft.com/office/officeart/2005/8/layout/radial3"/>
    <dgm:cxn modelId="{2ABE0A9E-8D35-498F-88FD-2DE4F58DA6B3}" type="presOf" srcId="{EB20589F-6CF7-40A0-AE2F-7CB6A5B5870F}" destId="{89AD70C4-17AC-462A-80D1-03BF5F562242}" srcOrd="0" destOrd="0" presId="urn:microsoft.com/office/officeart/2005/8/layout/radial3"/>
    <dgm:cxn modelId="{A536849F-FACB-4431-B32A-673C1F94A237}" type="presOf" srcId="{004C4878-BE21-4D98-AF65-F0A86D51EB34}" destId="{9410D041-0E6F-4863-A493-F6DA41BAFD6D}" srcOrd="0" destOrd="0" presId="urn:microsoft.com/office/officeart/2005/8/layout/radial3"/>
    <dgm:cxn modelId="{7E6D6EAE-7E4B-4CF3-81DF-3A98FDEA9D8F}" type="presOf" srcId="{0941A366-0A9A-4636-9499-C88FEA824082}" destId="{147BE62E-1A37-497F-9CCB-011B4EBAAC23}" srcOrd="0" destOrd="0" presId="urn:microsoft.com/office/officeart/2005/8/layout/radial3"/>
    <dgm:cxn modelId="{4CCCB7AF-ECEC-427E-B259-205F48B465EC}" srcId="{22FEBFA1-CAC7-4053-AE94-EA7C46D1DDD3}" destId="{F785B0A5-CDA4-424A-972C-F6EA50CA8BAC}" srcOrd="3" destOrd="0" parTransId="{BFDC4C49-80F4-4FB3-A056-A246E89F8C59}" sibTransId="{6B4E4391-598D-4BBE-A8B5-74877BC1045F}"/>
    <dgm:cxn modelId="{EDD82AB2-9EFD-4540-A9D5-D7B2C753B324}" type="presOf" srcId="{82D757C8-A606-4FC2-968C-0FDF8CBED82A}" destId="{E7C5F30F-68F4-4D0F-94D5-AA15F6D619B1}" srcOrd="0" destOrd="0" presId="urn:microsoft.com/office/officeart/2005/8/layout/radial3"/>
    <dgm:cxn modelId="{CB1DB2B7-99A2-44C1-B0C2-29DFA0BFA7D9}" srcId="{22FEBFA1-CAC7-4053-AE94-EA7C46D1DDD3}" destId="{0941A366-0A9A-4636-9499-C88FEA824082}" srcOrd="9" destOrd="0" parTransId="{6188FDAA-DA6A-4CE6-AC4F-E70A3086B686}" sibTransId="{597E8CB1-10C3-4F04-8949-8CF070749B13}"/>
    <dgm:cxn modelId="{D96ECFC4-EE91-4A23-BE0D-163A3E701B6E}" srcId="{22FEBFA1-CAC7-4053-AE94-EA7C46D1DDD3}" destId="{EB20589F-6CF7-40A0-AE2F-7CB6A5B5870F}" srcOrd="5" destOrd="0" parTransId="{C82ED044-2A74-47D7-A2F6-28F103A3555C}" sibTransId="{543968EF-44E1-4A05-8239-301B08725B07}"/>
    <dgm:cxn modelId="{3FD22BCD-E0A1-47FB-81C0-4DB5C60152DE}" type="presOf" srcId="{16A1CE8D-90FA-4731-9FBD-E9020D6ED44C}" destId="{0A174B50-9051-48AB-B334-ECD16D525DC9}" srcOrd="0" destOrd="0" presId="urn:microsoft.com/office/officeart/2005/8/layout/radial3"/>
    <dgm:cxn modelId="{F863EDD8-37FE-4CE1-BFF0-EF0C1C748136}" srcId="{22FEBFA1-CAC7-4053-AE94-EA7C46D1DDD3}" destId="{7142CF7D-3D9F-4741-A996-A6A5C0CFF3F4}" srcOrd="4" destOrd="0" parTransId="{090618EA-466F-4459-B6E0-D4B05C89B109}" sibTransId="{E877A63F-E887-460B-8603-66DD3ACA7C47}"/>
    <dgm:cxn modelId="{C91235DB-FEEC-4A07-969E-BF1A496C945A}" srcId="{22FEBFA1-CAC7-4053-AE94-EA7C46D1DDD3}" destId="{0B58C4CD-A912-4484-BC04-7F63D13AD950}" srcOrd="12" destOrd="0" parTransId="{83A441D0-0193-42C1-8A70-4C01550C427C}" sibTransId="{C403D71B-C409-4154-8A61-7E9FCA63647E}"/>
    <dgm:cxn modelId="{E97B62F1-0EC0-466F-8F1D-728ED518158E}" type="presOf" srcId="{F857BEE6-0954-4386-A23A-0121F73167A9}" destId="{5B85BC74-3C66-4C80-AD9E-7837609B6792}" srcOrd="0" destOrd="2" presId="urn:microsoft.com/office/officeart/2005/8/layout/radial3"/>
    <dgm:cxn modelId="{5B3600C6-C389-466E-B317-CD4A4C6C289A}" type="presParOf" srcId="{CA9ED5DD-EC53-4436-90A7-5A2EACDAB57B}" destId="{B2E64AAA-3C5D-4EDD-ACE2-D9ED46859224}" srcOrd="0" destOrd="0" presId="urn:microsoft.com/office/officeart/2005/8/layout/radial3"/>
    <dgm:cxn modelId="{81CF39DA-0447-4881-8469-19FB1B39F480}" type="presParOf" srcId="{B2E64AAA-3C5D-4EDD-ACE2-D9ED46859224}" destId="{6D335496-14BB-487B-8368-6F1E6D45C394}" srcOrd="0" destOrd="0" presId="urn:microsoft.com/office/officeart/2005/8/layout/radial3"/>
    <dgm:cxn modelId="{16C028F9-250E-4E8A-A2E2-E55B77149421}" type="presParOf" srcId="{B2E64AAA-3C5D-4EDD-ACE2-D9ED46859224}" destId="{FBAD0620-D578-4A5E-A5F3-DE3CA0C79567}" srcOrd="1" destOrd="0" presId="urn:microsoft.com/office/officeart/2005/8/layout/radial3"/>
    <dgm:cxn modelId="{25E30127-0A89-4622-91FC-2284BCDAFCC7}" type="presParOf" srcId="{B2E64AAA-3C5D-4EDD-ACE2-D9ED46859224}" destId="{925A138A-8171-463C-94E8-79D5A4E02374}" srcOrd="2" destOrd="0" presId="urn:microsoft.com/office/officeart/2005/8/layout/radial3"/>
    <dgm:cxn modelId="{D04AE691-743B-43C6-9771-F56F4AF077B9}" type="presParOf" srcId="{B2E64AAA-3C5D-4EDD-ACE2-D9ED46859224}" destId="{0A174B50-9051-48AB-B334-ECD16D525DC9}" srcOrd="3" destOrd="0" presId="urn:microsoft.com/office/officeart/2005/8/layout/radial3"/>
    <dgm:cxn modelId="{DFEC4D86-443A-4948-828E-72DEA3C01C85}" type="presParOf" srcId="{B2E64AAA-3C5D-4EDD-ACE2-D9ED46859224}" destId="{0B742B55-52EB-4E47-90BF-312302071308}" srcOrd="4" destOrd="0" presId="urn:microsoft.com/office/officeart/2005/8/layout/radial3"/>
    <dgm:cxn modelId="{86056240-A602-4288-96B6-298D746BE31C}" type="presParOf" srcId="{B2E64AAA-3C5D-4EDD-ACE2-D9ED46859224}" destId="{75C90EF1-9567-4D35-B414-360D4EF2993F}" srcOrd="5" destOrd="0" presId="urn:microsoft.com/office/officeart/2005/8/layout/radial3"/>
    <dgm:cxn modelId="{D5A12FD7-441B-448A-87DE-88F491B84119}" type="presParOf" srcId="{B2E64AAA-3C5D-4EDD-ACE2-D9ED46859224}" destId="{89AD70C4-17AC-462A-80D1-03BF5F562242}" srcOrd="6" destOrd="0" presId="urn:microsoft.com/office/officeart/2005/8/layout/radial3"/>
    <dgm:cxn modelId="{05E36233-896A-4600-9DDC-88E9D632CCD7}" type="presParOf" srcId="{B2E64AAA-3C5D-4EDD-ACE2-D9ED46859224}" destId="{73FCFC25-E649-4A85-AEA8-688CA62949D2}" srcOrd="7" destOrd="0" presId="urn:microsoft.com/office/officeart/2005/8/layout/radial3"/>
    <dgm:cxn modelId="{D01BC357-6C48-405E-99F1-EA1FF62E192F}" type="presParOf" srcId="{B2E64AAA-3C5D-4EDD-ACE2-D9ED46859224}" destId="{94A9D023-A254-45F2-8BC7-AF817B3AF4F0}" srcOrd="8" destOrd="0" presId="urn:microsoft.com/office/officeart/2005/8/layout/radial3"/>
    <dgm:cxn modelId="{18C9D186-58D1-40DD-A57B-BB6F5820723C}" type="presParOf" srcId="{B2E64AAA-3C5D-4EDD-ACE2-D9ED46859224}" destId="{F890FCD7-8893-469C-86D8-B47B01DB8BA0}" srcOrd="9" destOrd="0" presId="urn:microsoft.com/office/officeart/2005/8/layout/radial3"/>
    <dgm:cxn modelId="{8C2A0DC3-D363-47E4-93D4-553F60D53C5A}" type="presParOf" srcId="{B2E64AAA-3C5D-4EDD-ACE2-D9ED46859224}" destId="{147BE62E-1A37-497F-9CCB-011B4EBAAC23}" srcOrd="10" destOrd="0" presId="urn:microsoft.com/office/officeart/2005/8/layout/radial3"/>
    <dgm:cxn modelId="{543B041D-6B78-413D-AA83-87E472C0CDEE}" type="presParOf" srcId="{B2E64AAA-3C5D-4EDD-ACE2-D9ED46859224}" destId="{9410D041-0E6F-4863-A493-F6DA41BAFD6D}" srcOrd="11" destOrd="0" presId="urn:microsoft.com/office/officeart/2005/8/layout/radial3"/>
    <dgm:cxn modelId="{0E04F13F-3455-40B7-9767-B37FE3D6A30B}" type="presParOf" srcId="{B2E64AAA-3C5D-4EDD-ACE2-D9ED46859224}" destId="{E7C5F30F-68F4-4D0F-94D5-AA15F6D619B1}" srcOrd="12" destOrd="0" presId="urn:microsoft.com/office/officeart/2005/8/layout/radial3"/>
    <dgm:cxn modelId="{4D4D93A1-9FD1-4C64-BB73-0C5C8B7DF527}" type="presParOf" srcId="{B2E64AAA-3C5D-4EDD-ACE2-D9ED46859224}" destId="{5B85BC74-3C66-4C80-AD9E-7837609B6792}" srcOrd="1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42CA0-B0EE-4080-B45B-F060E61434CD}" type="doc">
      <dgm:prSet loTypeId="urn:microsoft.com/office/officeart/2005/8/layout/vList2" loCatId="list" qsTypeId="urn:microsoft.com/office/officeart/2005/8/quickstyle/simple5" qsCatId="simple" csTypeId="urn:microsoft.com/office/officeart/2005/8/colors/accent1_5" csCatId="accent1" phldr="1"/>
      <dgm:spPr/>
      <dgm:t>
        <a:bodyPr/>
        <a:lstStyle/>
        <a:p>
          <a:endParaRPr lang="en-US"/>
        </a:p>
      </dgm:t>
    </dgm:pt>
    <dgm:pt modelId="{CF4E6FCE-CA82-4A63-B0E5-8DCDB71EDD5B}">
      <dgm:prSet custT="1"/>
      <dgm:spPr/>
      <dgm:t>
        <a:bodyPr/>
        <a:lstStyle/>
        <a:p>
          <a:pPr algn="just" rtl="0"/>
          <a:r>
            <a:rPr lang="en-US" sz="1800" b="1" dirty="0">
              <a:latin typeface="Calibri" panose="020F0502020204030204" pitchFamily="34" charset="0"/>
            </a:rPr>
            <a:t>Our garbage can is full of “waste” only when it is unwanted and unusable by the household.</a:t>
          </a:r>
        </a:p>
        <a:p>
          <a:pPr algn="just" rtl="0"/>
          <a:endParaRPr lang="en-US" sz="600" b="1" dirty="0">
            <a:latin typeface="Calibri" panose="020F0502020204030204" pitchFamily="34" charset="0"/>
          </a:endParaRPr>
        </a:p>
        <a:p>
          <a:pPr algn="just" rtl="0"/>
          <a:r>
            <a:rPr lang="en-US" sz="1800" b="1" dirty="0">
              <a:latin typeface="Calibri" panose="020F0502020204030204" pitchFamily="34" charset="0"/>
            </a:rPr>
            <a:t>When many of these items are separated into individual categories, they are treasures or “resources” that can be reused or recycled into new products.</a:t>
          </a:r>
        </a:p>
        <a:p>
          <a:pPr algn="just" rtl="0"/>
          <a:endParaRPr lang="en-US" sz="600" b="1" dirty="0">
            <a:latin typeface="Calibri" panose="020F0502020204030204" pitchFamily="34" charset="0"/>
          </a:endParaRPr>
        </a:p>
        <a:p>
          <a:pPr algn="just" rtl="0"/>
          <a:r>
            <a:rPr lang="en-US" sz="1800" b="1" dirty="0">
              <a:latin typeface="Calibri" panose="020F0502020204030204" pitchFamily="34" charset="0"/>
            </a:rPr>
            <a:t> </a:t>
          </a:r>
          <a:r>
            <a:rPr lang="en-US" sz="1800" b="1" i="0" dirty="0">
              <a:latin typeface="Calibri" panose="020F0502020204030204" pitchFamily="34" charset="0"/>
            </a:rPr>
            <a:t>The decision whether to waste our resources or to reuse and  recycle them is up to us.</a:t>
          </a:r>
          <a:endParaRPr lang="en-US" sz="1800" i="0" dirty="0">
            <a:latin typeface="Calibri" panose="020F0502020204030204" pitchFamily="34" charset="0"/>
          </a:endParaRPr>
        </a:p>
      </dgm:t>
    </dgm:pt>
    <dgm:pt modelId="{553007B8-8B86-47CB-A02E-C7E28C73EE1F}" type="parTrans" cxnId="{D80D4862-9375-485B-8F14-9EDCEB58F4EF}">
      <dgm:prSet/>
      <dgm:spPr/>
      <dgm:t>
        <a:bodyPr/>
        <a:lstStyle/>
        <a:p>
          <a:endParaRPr lang="en-US"/>
        </a:p>
      </dgm:t>
    </dgm:pt>
    <dgm:pt modelId="{4479127F-F13B-413F-B4D8-76A8DF0BCF4D}" type="sibTrans" cxnId="{D80D4862-9375-485B-8F14-9EDCEB58F4EF}">
      <dgm:prSet/>
      <dgm:spPr/>
      <dgm:t>
        <a:bodyPr/>
        <a:lstStyle/>
        <a:p>
          <a:endParaRPr lang="en-US"/>
        </a:p>
      </dgm:t>
    </dgm:pt>
    <dgm:pt modelId="{9D822923-FBFA-4451-8201-8848513203F0}" type="pres">
      <dgm:prSet presAssocID="{75A42CA0-B0EE-4080-B45B-F060E61434CD}" presName="linear" presStyleCnt="0">
        <dgm:presLayoutVars>
          <dgm:animLvl val="lvl"/>
          <dgm:resizeHandles val="exact"/>
        </dgm:presLayoutVars>
      </dgm:prSet>
      <dgm:spPr/>
    </dgm:pt>
    <dgm:pt modelId="{721971AC-6AE2-4434-94DC-FA822D3AAEDD}" type="pres">
      <dgm:prSet presAssocID="{CF4E6FCE-CA82-4A63-B0E5-8DCDB71EDD5B}" presName="parentText" presStyleLbl="node1" presStyleIdx="0" presStyleCnt="1">
        <dgm:presLayoutVars>
          <dgm:chMax val="0"/>
          <dgm:bulletEnabled val="1"/>
        </dgm:presLayoutVars>
      </dgm:prSet>
      <dgm:spPr/>
    </dgm:pt>
  </dgm:ptLst>
  <dgm:cxnLst>
    <dgm:cxn modelId="{D80D4862-9375-485B-8F14-9EDCEB58F4EF}" srcId="{75A42CA0-B0EE-4080-B45B-F060E61434CD}" destId="{CF4E6FCE-CA82-4A63-B0E5-8DCDB71EDD5B}" srcOrd="0" destOrd="0" parTransId="{553007B8-8B86-47CB-A02E-C7E28C73EE1F}" sibTransId="{4479127F-F13B-413F-B4D8-76A8DF0BCF4D}"/>
    <dgm:cxn modelId="{F99A135A-A95A-45D1-AA13-EE813343B6D8}" type="presOf" srcId="{75A42CA0-B0EE-4080-B45B-F060E61434CD}" destId="{9D822923-FBFA-4451-8201-8848513203F0}" srcOrd="0" destOrd="0" presId="urn:microsoft.com/office/officeart/2005/8/layout/vList2"/>
    <dgm:cxn modelId="{7D3919FE-E855-491A-8A1F-4B8019987308}" type="presOf" srcId="{CF4E6FCE-CA82-4A63-B0E5-8DCDB71EDD5B}" destId="{721971AC-6AE2-4434-94DC-FA822D3AAEDD}" srcOrd="0" destOrd="0" presId="urn:microsoft.com/office/officeart/2005/8/layout/vList2"/>
    <dgm:cxn modelId="{84891179-799D-47C0-A073-5E5324F66C4B}" type="presParOf" srcId="{9D822923-FBFA-4451-8201-8848513203F0}" destId="{721971AC-6AE2-4434-94DC-FA822D3AAED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35496-14BB-487B-8368-6F1E6D45C394}">
      <dsp:nvSpPr>
        <dsp:cNvPr id="0" name=""/>
        <dsp:cNvSpPr/>
      </dsp:nvSpPr>
      <dsp:spPr>
        <a:xfrm>
          <a:off x="1999244" y="1310637"/>
          <a:ext cx="2599565" cy="2599565"/>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Landfill</a:t>
          </a:r>
        </a:p>
      </dsp:txBody>
      <dsp:txXfrm>
        <a:off x="2379941" y="1691334"/>
        <a:ext cx="1838171" cy="1838171"/>
      </dsp:txXfrm>
    </dsp:sp>
    <dsp:sp modelId="{FBAD0620-D578-4A5E-A5F3-DE3CA0C79567}">
      <dsp:nvSpPr>
        <dsp:cNvPr id="0" name=""/>
        <dsp:cNvSpPr/>
      </dsp:nvSpPr>
      <dsp:spPr>
        <a:xfrm>
          <a:off x="2588500" y="-54964"/>
          <a:ext cx="1421052" cy="1379719"/>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796608" y="147091"/>
        <a:ext cx="1004836" cy="975609"/>
      </dsp:txXfrm>
    </dsp:sp>
    <dsp:sp modelId="{925A138A-8171-463C-94E8-79D5A4E02374}">
      <dsp:nvSpPr>
        <dsp:cNvPr id="0" name=""/>
        <dsp:cNvSpPr/>
      </dsp:nvSpPr>
      <dsp:spPr>
        <a:xfrm>
          <a:off x="3571166" y="234034"/>
          <a:ext cx="1291866" cy="1254290"/>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3760355" y="417721"/>
        <a:ext cx="913488" cy="886916"/>
      </dsp:txXfrm>
    </dsp:sp>
    <dsp:sp modelId="{0A174B50-9051-48AB-B334-ECD16D525DC9}">
      <dsp:nvSpPr>
        <dsp:cNvPr id="0" name=""/>
        <dsp:cNvSpPr/>
      </dsp:nvSpPr>
      <dsp:spPr>
        <a:xfrm>
          <a:off x="4274961" y="838302"/>
          <a:ext cx="1299782" cy="1299782"/>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465310" y="1028651"/>
        <a:ext cx="919084" cy="919084"/>
      </dsp:txXfrm>
    </dsp:sp>
    <dsp:sp modelId="{0B742B55-52EB-4E47-90BF-312302071308}">
      <dsp:nvSpPr>
        <dsp:cNvPr id="0" name=""/>
        <dsp:cNvSpPr/>
      </dsp:nvSpPr>
      <dsp:spPr>
        <a:xfrm>
          <a:off x="4614215" y="1745151"/>
          <a:ext cx="1291866" cy="1254290"/>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803404" y="1928838"/>
        <a:ext cx="913488" cy="886916"/>
      </dsp:txXfrm>
    </dsp:sp>
    <dsp:sp modelId="{75C90EF1-9567-4D35-B414-360D4EF2993F}">
      <dsp:nvSpPr>
        <dsp:cNvPr id="0" name=""/>
        <dsp:cNvSpPr/>
      </dsp:nvSpPr>
      <dsp:spPr>
        <a:xfrm>
          <a:off x="4515024" y="2643967"/>
          <a:ext cx="1262301" cy="1333967"/>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699884" y="2839322"/>
        <a:ext cx="892581" cy="943257"/>
      </dsp:txXfrm>
    </dsp:sp>
    <dsp:sp modelId="{89AD70C4-17AC-462A-80D1-03BF5F562242}">
      <dsp:nvSpPr>
        <dsp:cNvPr id="0" name=""/>
        <dsp:cNvSpPr/>
      </dsp:nvSpPr>
      <dsp:spPr>
        <a:xfrm>
          <a:off x="3995397" y="3477751"/>
          <a:ext cx="1227290" cy="1222741"/>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175129" y="3656817"/>
        <a:ext cx="867826" cy="864609"/>
      </dsp:txXfrm>
    </dsp:sp>
    <dsp:sp modelId="{73FCFC25-E649-4A85-AEA8-688CA62949D2}">
      <dsp:nvSpPr>
        <dsp:cNvPr id="0" name=""/>
        <dsp:cNvSpPr/>
      </dsp:nvSpPr>
      <dsp:spPr>
        <a:xfrm>
          <a:off x="3147929" y="3909648"/>
          <a:ext cx="1247744" cy="1237783"/>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3330657" y="4090917"/>
        <a:ext cx="882288" cy="875245"/>
      </dsp:txXfrm>
    </dsp:sp>
    <dsp:sp modelId="{94A9D023-A254-45F2-8BC7-AF817B3AF4F0}">
      <dsp:nvSpPr>
        <dsp:cNvPr id="0" name=""/>
        <dsp:cNvSpPr/>
      </dsp:nvSpPr>
      <dsp:spPr>
        <a:xfrm>
          <a:off x="2192750" y="3896715"/>
          <a:ext cx="1267004" cy="1263649"/>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378298" y="4081772"/>
        <a:ext cx="895908" cy="893535"/>
      </dsp:txXfrm>
    </dsp:sp>
    <dsp:sp modelId="{F890FCD7-8893-469C-86D8-B47B01DB8BA0}">
      <dsp:nvSpPr>
        <dsp:cNvPr id="0" name=""/>
        <dsp:cNvSpPr/>
      </dsp:nvSpPr>
      <dsp:spPr>
        <a:xfrm>
          <a:off x="1298224" y="3475258"/>
          <a:ext cx="1381574" cy="1227727"/>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500551" y="3655054"/>
        <a:ext cx="976920" cy="868135"/>
      </dsp:txXfrm>
    </dsp:sp>
    <dsp:sp modelId="{147BE62E-1A37-497F-9CCB-011B4EBAAC23}">
      <dsp:nvSpPr>
        <dsp:cNvPr id="0" name=""/>
        <dsp:cNvSpPr/>
      </dsp:nvSpPr>
      <dsp:spPr>
        <a:xfrm>
          <a:off x="801987" y="2661059"/>
          <a:ext cx="1299782" cy="1299782"/>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92336" y="2851408"/>
        <a:ext cx="919084" cy="919084"/>
      </dsp:txXfrm>
    </dsp:sp>
    <dsp:sp modelId="{9410D041-0E6F-4863-A493-F6DA41BAFD6D}">
      <dsp:nvSpPr>
        <dsp:cNvPr id="0" name=""/>
        <dsp:cNvSpPr/>
      </dsp:nvSpPr>
      <dsp:spPr>
        <a:xfrm>
          <a:off x="647118" y="1758433"/>
          <a:ext cx="1381574" cy="1227727"/>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849445" y="1938229"/>
        <a:ext cx="976920" cy="868135"/>
      </dsp:txXfrm>
    </dsp:sp>
    <dsp:sp modelId="{E7C5F30F-68F4-4D0F-94D5-AA15F6D619B1}">
      <dsp:nvSpPr>
        <dsp:cNvPr id="0" name=""/>
        <dsp:cNvSpPr/>
      </dsp:nvSpPr>
      <dsp:spPr>
        <a:xfrm>
          <a:off x="969362" y="805394"/>
          <a:ext cx="1316432" cy="1317755"/>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1162149" y="998375"/>
        <a:ext cx="930858" cy="931793"/>
      </dsp:txXfrm>
    </dsp:sp>
    <dsp:sp modelId="{5B85BC74-3C66-4C80-AD9E-7837609B6792}">
      <dsp:nvSpPr>
        <dsp:cNvPr id="0" name=""/>
        <dsp:cNvSpPr/>
      </dsp:nvSpPr>
      <dsp:spPr>
        <a:xfrm>
          <a:off x="1742548" y="217024"/>
          <a:ext cx="1276812" cy="1288309"/>
        </a:xfrm>
        <a:prstGeom prst="ellipse">
          <a:avLst/>
        </a:prstGeom>
        <a:solidFill>
          <a:schemeClr val="accent3">
            <a:alpha val="50000"/>
            <a:hueOff val="0"/>
            <a:satOff val="0"/>
            <a:lumOff val="0"/>
            <a:alphaOff val="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endParaRPr lang="en-US" sz="1500" kern="1200"/>
        </a:p>
      </dsp:txBody>
      <dsp:txXfrm>
        <a:off x="1929533" y="405692"/>
        <a:ext cx="902842" cy="910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971AC-6AE2-4434-94DC-FA822D3AAEDD}">
      <dsp:nvSpPr>
        <dsp:cNvPr id="0" name=""/>
        <dsp:cNvSpPr/>
      </dsp:nvSpPr>
      <dsp:spPr>
        <a:xfrm>
          <a:off x="0" y="118874"/>
          <a:ext cx="2971800" cy="4639050"/>
        </a:xfrm>
        <a:prstGeom prst="roundRect">
          <a:avLst/>
        </a:prstGeom>
        <a:solidFill>
          <a:schemeClr val="accent1">
            <a:alpha val="9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alpha val="9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latin typeface="Calibri" panose="020F0502020204030204" pitchFamily="34" charset="0"/>
            </a:rPr>
            <a:t>Our garbage can is full of “waste” only when it is unwanted and unusable by the household.</a:t>
          </a:r>
        </a:p>
        <a:p>
          <a:pPr marL="0" lvl="0" indent="0" algn="just" defTabSz="800100" rtl="0">
            <a:lnSpc>
              <a:spcPct val="90000"/>
            </a:lnSpc>
            <a:spcBef>
              <a:spcPct val="0"/>
            </a:spcBef>
            <a:spcAft>
              <a:spcPct val="35000"/>
            </a:spcAft>
            <a:buNone/>
          </a:pPr>
          <a:endParaRPr lang="en-US" sz="600" b="1" kern="1200" dirty="0">
            <a:latin typeface="Calibri" panose="020F0502020204030204" pitchFamily="34" charset="0"/>
          </a:endParaRPr>
        </a:p>
        <a:p>
          <a:pPr marL="0" lvl="0" indent="0" algn="just" defTabSz="800100" rtl="0">
            <a:lnSpc>
              <a:spcPct val="90000"/>
            </a:lnSpc>
            <a:spcBef>
              <a:spcPct val="0"/>
            </a:spcBef>
            <a:spcAft>
              <a:spcPct val="35000"/>
            </a:spcAft>
            <a:buNone/>
          </a:pPr>
          <a:r>
            <a:rPr lang="en-US" sz="1800" b="1" kern="1200" dirty="0">
              <a:latin typeface="Calibri" panose="020F0502020204030204" pitchFamily="34" charset="0"/>
            </a:rPr>
            <a:t>When many of these items are separated into individual categories, they are treasures or “resources” that can be reused or recycled into new products.</a:t>
          </a:r>
        </a:p>
        <a:p>
          <a:pPr marL="0" lvl="0" indent="0" algn="just" defTabSz="800100" rtl="0">
            <a:lnSpc>
              <a:spcPct val="90000"/>
            </a:lnSpc>
            <a:spcBef>
              <a:spcPct val="0"/>
            </a:spcBef>
            <a:spcAft>
              <a:spcPct val="35000"/>
            </a:spcAft>
            <a:buNone/>
          </a:pPr>
          <a:endParaRPr lang="en-US" sz="600" b="1" kern="1200" dirty="0">
            <a:latin typeface="Calibri" panose="020F0502020204030204" pitchFamily="34" charset="0"/>
          </a:endParaRPr>
        </a:p>
        <a:p>
          <a:pPr marL="0" lvl="0" indent="0" algn="just" defTabSz="800100" rtl="0">
            <a:lnSpc>
              <a:spcPct val="90000"/>
            </a:lnSpc>
            <a:spcBef>
              <a:spcPct val="0"/>
            </a:spcBef>
            <a:spcAft>
              <a:spcPct val="35000"/>
            </a:spcAft>
            <a:buNone/>
          </a:pPr>
          <a:r>
            <a:rPr lang="en-US" sz="1800" b="1" kern="1200" dirty="0">
              <a:latin typeface="Calibri" panose="020F0502020204030204" pitchFamily="34" charset="0"/>
            </a:rPr>
            <a:t> </a:t>
          </a:r>
          <a:r>
            <a:rPr lang="en-US" sz="1800" b="1" i="0" kern="1200" dirty="0">
              <a:latin typeface="Calibri" panose="020F0502020204030204" pitchFamily="34" charset="0"/>
            </a:rPr>
            <a:t>The decision whether to waste our resources or to reuse and  recycle them is up to us.</a:t>
          </a:r>
          <a:endParaRPr lang="en-US" sz="1800" i="0" kern="1200" dirty="0">
            <a:latin typeface="Calibri" panose="020F0502020204030204" pitchFamily="34" charset="0"/>
          </a:endParaRPr>
        </a:p>
      </dsp:txBody>
      <dsp:txXfrm>
        <a:off x="145071" y="263945"/>
        <a:ext cx="2681658" cy="434890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544513" y="0"/>
            <a:ext cx="5921375" cy="465138"/>
          </a:xfrm>
          <a:prstGeom prst="rect">
            <a:avLst/>
          </a:prstGeom>
          <a:noFill/>
          <a:ln w="9525">
            <a:noFill/>
            <a:miter lim="800000"/>
            <a:headEnd/>
            <a:tailEnd/>
          </a:ln>
          <a:effectLst/>
        </p:spPr>
        <p:txBody>
          <a:bodyPr vert="horz" wrap="square" lIns="93544" tIns="46772" rIns="93544" bIns="46772" numCol="1" anchor="t" anchorCtr="0" compatLnSpc="1">
            <a:prstTxWarp prst="textNoShape">
              <a:avLst/>
            </a:prstTxWarp>
          </a:bodyPr>
          <a:lstStyle>
            <a:lvl1pPr algn="ctr" eaLnBrk="0" hangingPunct="0">
              <a:defRPr sz="1300">
                <a:cs typeface="+mn-cs"/>
              </a:defRPr>
            </a:lvl1pPr>
          </a:lstStyle>
          <a:p>
            <a:pPr>
              <a:defRPr/>
            </a:pPr>
            <a:r>
              <a:rPr lang="en-US"/>
              <a:t>Backyard Composting Presentation</a:t>
            </a:r>
          </a:p>
        </p:txBody>
      </p:sp>
      <p:sp>
        <p:nvSpPr>
          <p:cNvPr id="19460" name="Rectangle 4"/>
          <p:cNvSpPr>
            <a:spLocks noGrp="1" noChangeArrowheads="1"/>
          </p:cNvSpPr>
          <p:nvPr>
            <p:ph type="ftr" sz="quarter" idx="2"/>
          </p:nvPr>
        </p:nvSpPr>
        <p:spPr bwMode="auto">
          <a:xfrm>
            <a:off x="623888" y="8831263"/>
            <a:ext cx="5842000" cy="465137"/>
          </a:xfrm>
          <a:prstGeom prst="rect">
            <a:avLst/>
          </a:prstGeom>
          <a:noFill/>
          <a:ln w="9525">
            <a:noFill/>
            <a:miter lim="800000"/>
            <a:headEnd/>
            <a:tailEnd/>
          </a:ln>
          <a:effectLst/>
        </p:spPr>
        <p:txBody>
          <a:bodyPr vert="horz" wrap="square" lIns="93544" tIns="46772" rIns="93544" bIns="46772" numCol="1" anchor="b" anchorCtr="0" compatLnSpc="1">
            <a:prstTxWarp prst="textNoShape">
              <a:avLst/>
            </a:prstTxWarp>
          </a:bodyPr>
          <a:lstStyle>
            <a:lvl1pPr algn="ctr" eaLnBrk="0" hangingPunct="0">
              <a:defRPr sz="1300">
                <a:cs typeface="+mn-cs"/>
              </a:defRPr>
            </a:lvl1pPr>
          </a:lstStyle>
          <a:p>
            <a:pPr>
              <a:defRPr/>
            </a:pPr>
            <a:r>
              <a:rPr lang="en-US"/>
              <a:t>Riverside County Department of Waste Resources</a:t>
            </a:r>
          </a:p>
        </p:txBody>
      </p:sp>
    </p:spTree>
    <p:extLst>
      <p:ext uri="{BB962C8B-B14F-4D97-AF65-F5344CB8AC3E}">
        <p14:creationId xmlns:p14="http://schemas.microsoft.com/office/powerpoint/2010/main" val="685956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544" tIns="46772" rIns="93544" bIns="46772" numCol="1" anchor="t" anchorCtr="0" compatLnSpc="1">
            <a:prstTxWarp prst="textNoShape">
              <a:avLst/>
            </a:prstTxWarp>
          </a:bodyPr>
          <a:lstStyle>
            <a:lvl1pPr eaLnBrk="0" hangingPunct="0">
              <a:defRPr sz="1300">
                <a:cs typeface="+mn-cs"/>
              </a:defRPr>
            </a:lvl1pPr>
          </a:lstStyle>
          <a:p>
            <a:pPr>
              <a:defRPr/>
            </a:pPr>
            <a:endParaRPr lang="en-US"/>
          </a:p>
        </p:txBody>
      </p:sp>
      <p:sp>
        <p:nvSpPr>
          <p:cNvPr id="317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544" tIns="46772" rIns="93544" bIns="46772" numCol="1" anchor="t" anchorCtr="0" compatLnSpc="1">
            <a:prstTxWarp prst="textNoShape">
              <a:avLst/>
            </a:prstTxWarp>
          </a:bodyPr>
          <a:lstStyle>
            <a:lvl1pPr algn="r" eaLnBrk="0" hangingPunct="0">
              <a:defRPr sz="13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544" tIns="46772" rIns="93544" bIns="467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544" tIns="46772" rIns="93544" bIns="46772" numCol="1" anchor="b" anchorCtr="0" compatLnSpc="1">
            <a:prstTxWarp prst="textNoShape">
              <a:avLst/>
            </a:prstTxWarp>
          </a:bodyPr>
          <a:lstStyle>
            <a:lvl1pPr eaLnBrk="0" hangingPunct="0">
              <a:defRPr sz="1300">
                <a:cs typeface="+mn-cs"/>
              </a:defRPr>
            </a:lvl1pPr>
          </a:lstStyle>
          <a:p>
            <a:pPr>
              <a:defRPr/>
            </a:pPr>
            <a:endParaRPr lang="en-US"/>
          </a:p>
        </p:txBody>
      </p:sp>
      <p:sp>
        <p:nvSpPr>
          <p:cNvPr id="317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544" tIns="46772" rIns="93544" bIns="46772" numCol="1" anchor="b" anchorCtr="0" compatLnSpc="1">
            <a:prstTxWarp prst="textNoShape">
              <a:avLst/>
            </a:prstTxWarp>
          </a:bodyPr>
          <a:lstStyle>
            <a:lvl1pPr algn="r" eaLnBrk="0" hangingPunct="0">
              <a:defRPr sz="1300"/>
            </a:lvl1pPr>
          </a:lstStyle>
          <a:p>
            <a:pPr>
              <a:defRPr/>
            </a:pPr>
            <a:fld id="{E7F5B16B-2A93-429A-976A-5ED60251955A}" type="slidenum">
              <a:rPr lang="en-US" altLang="en-US"/>
              <a:pPr>
                <a:defRPr/>
              </a:pPr>
              <a:t>‹#›</a:t>
            </a:fld>
            <a:endParaRPr lang="en-US" altLang="en-US"/>
          </a:p>
        </p:txBody>
      </p:sp>
    </p:spTree>
    <p:extLst>
      <p:ext uri="{BB962C8B-B14F-4D97-AF65-F5344CB8AC3E}">
        <p14:creationId xmlns:p14="http://schemas.microsoft.com/office/powerpoint/2010/main" val="2570895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Welcome,  Thank you for taking the time from your busy schedule to attend this Backyard Composting class/presentation.</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 am ____________ and I have volunteers ________, ________, ________, here to assist today.</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Please turn off or silence your cellphones.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Restrooms are located _________________.</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Explain how to fill out the customer service survey and how it is an important tool that the department uses to evaluate the presentations and topics for outreach to Riverside County residents.  Your input is valued and appreciated.</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823FED7-7F98-4113-955B-551C51CE0F70}" type="slidenum">
              <a:rPr kumimoji="0" lang="en-US" altLang="en-US" sz="1300" smtClean="0"/>
              <a:pPr>
                <a:spcBef>
                  <a:spcPct val="0"/>
                </a:spcBef>
              </a:pPr>
              <a:t>1</a:t>
            </a:fld>
            <a:endParaRPr kumimoji="0" lang="en-US" altLang="en-US" sz="1300"/>
          </a:p>
        </p:txBody>
      </p:sp>
    </p:spTree>
    <p:extLst>
      <p:ext uri="{BB962C8B-B14F-4D97-AF65-F5344CB8AC3E}">
        <p14:creationId xmlns:p14="http://schemas.microsoft.com/office/powerpoint/2010/main" val="140226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Your helpers are micro and macro organisms.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Microorganisms are tiny and you need a microscope to see them.  They are all present on the material in the pile and the ground.</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Three microorganisms are present in the pile at the same time. Psychrophilic near the outside or coldest part, mesophilic half way between the outside and middle, and the thermophilic in the very center were the pile is the hottest.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Some like cool temperatures and are called psychrophilic.  They prefer temperatures in the 50 to 70°F range.  As they start to eat, move around and reproduce, they generate heat.  When the temperatures gets hotter than they prefer, they may get eaten by others, die or move to a cooler part of the pile.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next group of microorganisms are called mesophilic.  These are the hardest working helpers in the plie. They prefer temperatures in the 70 to 90°F range.  They work when the pile is heating up and cooling down. Just like the psychrophilic, when the temperatures get hotter than they prefer, they may get consumed by others, die or move to a colder part of the pile.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thermophilic microorganisms can heat the pile temperatures from 90 to 150°F range.  When the pile starts to cool down they stay in the very center where the pile is the hottest.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We are trying to reach temperatures that are between 130 - 140°F, and maintain these temperatures for 3 to 4 weeks by turning the pile once a week.</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By maintaining these temperatures for that length of time, 85 to 90% of the weed and grass seeds will be destroyed.  It will also help destroy some of the disease germs.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When you turn your pile, you may see the activity of actinomycetes.  They are a cross between a bacteria and fungus.  You cannot see one, but when there are millions present you can see them.  When some people see them they think they may have had a fire in their plie.  What makes them think this, is when they go to turn their pile, they see steam coming off the pile and then they see the activity of the actinomycete, that has a gray ashy look.  Don’t worry your pile was not on fire, just cooking.</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492B7A9-B60D-4CBC-8B3B-797BC6BC014F}" type="slidenum">
              <a:rPr kumimoji="0" lang="en-US" altLang="en-US" sz="1300" smtClean="0"/>
              <a:pPr>
                <a:spcBef>
                  <a:spcPct val="0"/>
                </a:spcBef>
              </a:pPr>
              <a:t>10</a:t>
            </a:fld>
            <a:endParaRPr kumimoji="0" lang="en-US" altLang="en-US" sz="1300"/>
          </a:p>
        </p:txBody>
      </p:sp>
    </p:spTree>
    <p:extLst>
      <p:ext uri="{BB962C8B-B14F-4D97-AF65-F5344CB8AC3E}">
        <p14:creationId xmlns:p14="http://schemas.microsoft.com/office/powerpoint/2010/main" val="236455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five shown are just examples of what you may see in your pile: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Sow bug</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Snail</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Springtail</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Worm</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Green fruit beetle larvae or aka Figeater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Slug</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Green fruit beetle or aka Figeater beetle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After about 4 to 5 weeks when the pile cools down, the temperatures stays between 90 - 100°F  and you can no longer recognize any of the material in the pile, it all looks the same, is when the macroorganisms will appear.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Don’t worry these bugs were already in your yard and your neighbors’ yard.  You have built a beautiful 5 star hotel and restaurant that calls to the bugs telling them to come live and eat for free.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These helpers will only come to the pile when the pile cools and stays at ambient air temperatures.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They continue the decomposition process, and all the bugs in your pile are good for this process, they eat and poop to make the compost richer.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They are the bigger bugs that you can see.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bug on the middle is the larvae from the green fruit beetle below it and is the one most people see in their pile.  The fruit beetle gets blamed for destroying fruit, but it can’t eat healthy fruit.  It does not have a sharp mouth or the type of mouth parts to bite fruit.  Its mouth is shaped like a scoop and can only eat damaged or decomposing fruit.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Introduce next speaker and topics.   If one person is doing the presentation state “Next we will be discussing the following topics”. </a:t>
            </a:r>
          </a:p>
          <a:p>
            <a:pPr>
              <a:spcBef>
                <a:spcPct val="0"/>
              </a:spcBef>
              <a:spcAft>
                <a:spcPts val="600"/>
              </a:spcAft>
            </a:pP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F3F0374-2ABB-4B3F-AE91-D4E6C79F8C6D}" type="slidenum">
              <a:rPr kumimoji="0" lang="en-US" altLang="en-US" sz="1300" smtClean="0"/>
              <a:pPr>
                <a:spcBef>
                  <a:spcPct val="0"/>
                </a:spcBef>
              </a:pPr>
              <a:t>11</a:t>
            </a:fld>
            <a:endParaRPr kumimoji="0" lang="en-US" altLang="en-US" sz="1300"/>
          </a:p>
        </p:txBody>
      </p:sp>
    </p:spTree>
    <p:extLst>
      <p:ext uri="{BB962C8B-B14F-4D97-AF65-F5344CB8AC3E}">
        <p14:creationId xmlns:p14="http://schemas.microsoft.com/office/powerpoint/2010/main" val="63465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Diseased Plants: </a:t>
            </a:r>
            <a:r>
              <a:rPr lang="en-US" altLang="en-US">
                <a:latin typeface="Corbel" panose="020B0503020204020204" pitchFamily="34" charset="0"/>
                <a:ea typeface="Verdana" panose="020B0604030504040204" pitchFamily="34" charset="0"/>
                <a:cs typeface="Verdana" panose="020B0604030504040204" pitchFamily="34" charset="0"/>
              </a:rPr>
              <a:t>Diseased plant material can spread the disease to other plants.  Temperatures in the pile may not be hot enough to kill plant diseases.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Material that was recently treated with pesticides should be avoided. </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Fecal waste: </a:t>
            </a:r>
            <a:r>
              <a:rPr lang="en-US" altLang="en-US">
                <a:latin typeface="Corbel" panose="020B0503020204020204" pitchFamily="34" charset="0"/>
                <a:ea typeface="Verdana" panose="020B0604030504040204" pitchFamily="34" charset="0"/>
                <a:cs typeface="Verdana" panose="020B0604030504040204" pitchFamily="34" charset="0"/>
              </a:rPr>
              <a:t>The difference between fecal waste and manures, is that fecal waste has pathogens that the heat produced in home composting may not be hot enough to kill.</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Meat, fat, bones, dairy products, and oils: </a:t>
            </a:r>
            <a:r>
              <a:rPr lang="en-US" altLang="en-US">
                <a:latin typeface="Corbel" panose="020B0503020204020204" pitchFamily="34" charset="0"/>
                <a:ea typeface="Verdana" panose="020B0604030504040204" pitchFamily="34" charset="0"/>
                <a:cs typeface="Verdana" panose="020B0604030504040204" pitchFamily="34" charset="0"/>
              </a:rPr>
              <a:t>Will decompose, but the odor given off by them may attract unwanted pests.</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Poisonous plants: </a:t>
            </a:r>
            <a:r>
              <a:rPr lang="en-US" altLang="en-US">
                <a:latin typeface="Corbel" panose="020B0503020204020204" pitchFamily="34" charset="0"/>
                <a:ea typeface="Verdana" panose="020B0604030504040204" pitchFamily="34" charset="0"/>
                <a:cs typeface="Verdana" panose="020B0604030504040204" pitchFamily="34" charset="0"/>
              </a:rPr>
              <a:t>When it comes to poisonous plants, such as Oleander, we err on the side of safety.  If not completely composted, and compost is used in a vegetable garden, there could be residue of the poisonous plant left on the root vegetables is they are not completely washed prior to consumption.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Plants or grass that has been treated with fungicides or pesticides . </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Thorns: </a:t>
            </a:r>
            <a:r>
              <a:rPr lang="en-US" altLang="en-US">
                <a:latin typeface="Corbel" panose="020B0503020204020204" pitchFamily="34" charset="0"/>
                <a:ea typeface="Verdana" panose="020B0604030504040204" pitchFamily="34" charset="0"/>
                <a:cs typeface="Verdana" panose="020B0604030504040204" pitchFamily="34" charset="0"/>
              </a:rPr>
              <a:t>Thorns on thorny plants are very high in oils, very hard, and take a very long time to decompose.  If used in your pile, you might get stuck touching compost with your hands.  </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Additional cautions: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Do not use material that was recently treated with pesticides or fungicides, because pesticides don’t know the difference between good and bad bugs and will kill both.</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Invasive plants: </a:t>
            </a:r>
            <a:r>
              <a:rPr lang="en-US" altLang="en-US">
                <a:latin typeface="Corbel" panose="020B0503020204020204" pitchFamily="34" charset="0"/>
                <a:ea typeface="Verdana" panose="020B0604030504040204" pitchFamily="34" charset="0"/>
                <a:cs typeface="Verdana" panose="020B0604030504040204" pitchFamily="34" charset="0"/>
              </a:rPr>
              <a:t>Mowed grass is okay, but dug up Bermuda grass stolons may regrow.  If you are using horse manure, ask what type of hay is being fed, if Bermuda is in the hay, it may regrow in the compost pile.</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401C316-2257-4131-9B89-945D57FB1F07}" type="slidenum">
              <a:rPr kumimoji="0" lang="en-US" altLang="en-US" sz="1300" smtClean="0"/>
              <a:pPr>
                <a:spcBef>
                  <a:spcPct val="0"/>
                </a:spcBef>
              </a:pPr>
              <a:t>12</a:t>
            </a:fld>
            <a:endParaRPr kumimoji="0" lang="en-US" altLang="en-US" sz="1300"/>
          </a:p>
        </p:txBody>
      </p:sp>
    </p:spTree>
    <p:extLst>
      <p:ext uri="{BB962C8B-B14F-4D97-AF65-F5344CB8AC3E}">
        <p14:creationId xmlns:p14="http://schemas.microsoft.com/office/powerpoint/2010/main" val="348435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41B011D-C36E-4522-B9C2-C30D00FEF52A}" type="slidenum">
              <a:rPr kumimoji="0" lang="en-US" altLang="en-US" sz="1300" smtClean="0"/>
              <a:pPr>
                <a:spcBef>
                  <a:spcPct val="0"/>
                </a:spcBef>
              </a:pPr>
              <a:t>13</a:t>
            </a:fld>
            <a:endParaRPr kumimoji="0"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Piles in Backyard Composting should be between 3 X 3 X 3 feet (27 cubic feet or 1 cubic yard) to 5 X 5 X 5 feet (125 cubic feet or 4.6 cubic yards).  For ease of turning.</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Larger piles are hard to turn and are very time consuming.</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Smaller piles will not generate or maintain the heats required and will take longer to compost.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Contained piles can be built using store-bought compost bins, like the Geobin or you can build your own bin.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More plans are available on the</a:t>
            </a:r>
            <a:r>
              <a:rPr lang="en-US" altLang="en-US" b="1">
                <a:latin typeface="Corbel" panose="020B0503020204020204" pitchFamily="34" charset="0"/>
                <a:ea typeface="Verdana" panose="020B0604030504040204" pitchFamily="34" charset="0"/>
                <a:cs typeface="Verdana" panose="020B0604030504040204" pitchFamily="34" charset="0"/>
              </a:rPr>
              <a:t> </a:t>
            </a:r>
            <a:r>
              <a:rPr lang="en-US" altLang="en-US">
                <a:latin typeface="Corbel" panose="020B0503020204020204" pitchFamily="34" charset="0"/>
                <a:ea typeface="Verdana" panose="020B0604030504040204" pitchFamily="34" charset="0"/>
                <a:cs typeface="Verdana" panose="020B0604030504040204" pitchFamily="34" charset="0"/>
              </a:rPr>
              <a:t>California Department of Resources Recycling and Recovery (CalRecycle) web site shown on the Resources slide at the end of the presentation.</a:t>
            </a:r>
          </a:p>
        </p:txBody>
      </p:sp>
    </p:spTree>
    <p:extLst>
      <p:ext uri="{BB962C8B-B14F-4D97-AF65-F5344CB8AC3E}">
        <p14:creationId xmlns:p14="http://schemas.microsoft.com/office/powerpoint/2010/main" val="309080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0737044-EE53-4D4D-BD18-E77C2CBAD32F}" type="slidenum">
              <a:rPr kumimoji="0" lang="en-US" altLang="en-US" sz="1300" smtClean="0"/>
              <a:pPr>
                <a:spcBef>
                  <a:spcPct val="0"/>
                </a:spcBef>
              </a:pPr>
              <a:t>14</a:t>
            </a:fld>
            <a:endParaRPr kumimoji="0" lang="en-US" alt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 compost bin is more pleasing to the eye than an open pile, and may meet your Home Owner Association requirements.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bin, unlike an open pile, contains the compost material and keeps the material from spreading out on the ground, and aids in the heating up process.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There is less water loss in a bin than with a pile.  Water loss is a big concern today in California.</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material in a pile on the ground is harder to keep covered than the material in a bin, but you can use tarps or carpet to cover a pile.</a:t>
            </a:r>
          </a:p>
        </p:txBody>
      </p:sp>
    </p:spTree>
    <p:extLst>
      <p:ext uri="{BB962C8B-B14F-4D97-AF65-F5344CB8AC3E}">
        <p14:creationId xmlns:p14="http://schemas.microsoft.com/office/powerpoint/2010/main" val="131126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E4D2AA7-A7B2-4E64-9ECA-57832937E810}" type="slidenum">
              <a:rPr kumimoji="0" lang="en-US" altLang="en-US" sz="1300" smtClean="0"/>
              <a:pPr>
                <a:spcBef>
                  <a:spcPct val="0"/>
                </a:spcBef>
              </a:pPr>
              <a:t>15</a:t>
            </a:fld>
            <a:endParaRPr kumimoji="0" lang="en-US" alt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bin or pile needs to be convenient for your use and close to water.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 In Southern California, because of the heat, most people prefer to have their bin or pile in the shade.  The heat in the pile is generated internally and not dependent on sun or shade.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bin or pile must have direct contact with the soil for drainage, and so helpers and migrate to the pile or come up through the soil.  It cannot be on asphalt or concrete – leachate from over-watering or drainage can stain concrete.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composting area needs to be twice the size of the bin, so that you can easily move the bin to turn the material, and work it from different angles.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Introduce next speaker and topics.   If one person is doing the presentation state “Next we will be discussing the following topics”. </a:t>
            </a:r>
          </a:p>
        </p:txBody>
      </p:sp>
    </p:spTree>
    <p:extLst>
      <p:ext uri="{BB962C8B-B14F-4D97-AF65-F5344CB8AC3E}">
        <p14:creationId xmlns:p14="http://schemas.microsoft.com/office/powerpoint/2010/main" val="155425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C36461F-8862-4C07-A554-F1E938756448}" type="slidenum">
              <a:rPr kumimoji="0" lang="en-US" altLang="en-US" sz="1300" smtClean="0"/>
              <a:pPr>
                <a:spcBef>
                  <a:spcPct val="0"/>
                </a:spcBef>
              </a:pPr>
              <a:t>16</a:t>
            </a:fld>
            <a:endParaRPr kumimoji="0"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Anaerobic composting is nothing more than piling your material as you gather it.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It is the way nature does composting.  When the leaves fall from the trees they build layers.  Over time these layers decompose and form earthy smelling humus.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 true anaerobic climate is like a Cesspool or Septic Tank where all of the oxygen has been replaced with water.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It can have an odor and be smelly.  The anaerobic pile is not turned and the oxygen level in the pile decrease to low levels.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It is a cold process that does not produce any heat (and will not kill weed seeds).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Without the infusion of water and air, the microorganisms needed to break the pile down, do not need oxygen and will not cause the pile to heat-up.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Most of the composting is done by macro organisms.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Because of the conditions we just discussed, the anaerobic system is a very slow process and depending on the material, size, and texture, can take 6 months or more to compost.  The composting process starts at the bottom and goes up, as opposed to the aerobic system where the composting takes place throughout the pile simultaneously.</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As in nature, there is no need to turn or add any additional water.  If you want to, you can water, turn the pile or cover, but it is not necessary</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Anaerobic Composting is the lazy man’s way to compost.  Just let it sit and compost will happen.</a:t>
            </a:r>
          </a:p>
        </p:txBody>
      </p:sp>
    </p:spTree>
    <p:extLst>
      <p:ext uri="{BB962C8B-B14F-4D97-AF65-F5344CB8AC3E}">
        <p14:creationId xmlns:p14="http://schemas.microsoft.com/office/powerpoint/2010/main" val="35867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D4E1902-1684-4246-A377-E217AD4BA9AB}" type="slidenum">
              <a:rPr kumimoji="0" lang="en-US" altLang="en-US" sz="1300" smtClean="0"/>
              <a:pPr>
                <a:spcBef>
                  <a:spcPct val="0"/>
                </a:spcBef>
              </a:pPr>
              <a:t>17</a:t>
            </a:fld>
            <a:endParaRPr kumimoji="0"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Most composters prefer the aerobic method over the Anaerobic method because it is a faster process, however it is more labor intensive.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We need a 50:50 ratio of brown and green material by volume.  Simply start with a layer of brown material, add a layer of green material, and then add water. Continue this process until the bin is full to the top.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Add oxygen by turning weekly.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If done correctly, it has a pleasant odor and smells like fresh damp earth.</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It is a hot process and can produce heats between 130 to 140°F.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To get finished compost in 10 to 12 weeks you need to maintain this heat for 3 to 4 weeks by turning and watering the pile.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Cover the pile with cardboard, newspaper, black plastic bags, or a piece of remnant carpet to help maintain moisture levels.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Secure the cover from blowing away.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When adding food scraps, bury them one foot deep in the pile.  This helps reduce food odor and will keep unwanted pests away.</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Workshop:</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 your bag is a book called “Home Composting Made Easy”, this book will help answer questions you many have after the workshop.</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On the Resources slide and in the handout you have,  there are two other books listed as references, these are very good references.</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Presentation:</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Mention the three books listed on the Resources slide.</a:t>
            </a:r>
            <a:endParaRPr lang="en-US" altLang="en-US" sz="1300" b="1">
              <a:latin typeface="Corbel" panose="020B05030202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674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To obtain finished compost in a 12 week timeframe, the pile needs to be turned on a weekly basis.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This speeds up the process, helps maintain the heat needed (130 – 140 degrees), prevents the material from matting (sticking together) and also destroys 80 – 85% of weed seeds and pathogens.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Less than weekly turning will significantly length the time to completed compost.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Remove the bin from the composting material. This could take two people, it can be done with one person, but it is harder.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Place the empty bin one to two feet from the composting material.  This makes the turning process easier (Presenter should demonstrate)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Moving the material requires a pitch fork or garden fork.</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Starting from the outside edge, take a pitch fork of material and fluff it into the empty bin.  (Demonstrate)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Add water as needed to maintain the damp as a wrung out sponge consistency.</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(Presenter: tell the participants that the material will no longer fill the bin to the top because it is beginning to breakdown.)</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Replace cover.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Introduce next speaker and topics.   If one person is doing the presentation state “Next we will be discussing the following topics. </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Presentation:</a:t>
            </a:r>
            <a:endParaRPr lang="en-US" altLang="en-US">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If bin is available, demonstrate above procedure, otherwise, explain thoroughly.</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85C62D0-3A59-44CE-8F24-C67D11106DFE}" type="slidenum">
              <a:rPr kumimoji="0" lang="en-US" altLang="en-US" sz="1300" smtClean="0"/>
              <a:pPr>
                <a:spcBef>
                  <a:spcPct val="0"/>
                </a:spcBef>
              </a:pPr>
              <a:t>18</a:t>
            </a:fld>
            <a:endParaRPr kumimoji="0" lang="en-US" altLang="en-US" sz="1300"/>
          </a:p>
        </p:txBody>
      </p:sp>
    </p:spTree>
    <p:extLst>
      <p:ext uri="{BB962C8B-B14F-4D97-AF65-F5344CB8AC3E}">
        <p14:creationId xmlns:p14="http://schemas.microsoft.com/office/powerpoint/2010/main" val="357515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rPr>
              <a:t>These are some of the common problems you might encounter.</a:t>
            </a:r>
          </a:p>
          <a:p>
            <a:pPr>
              <a:spcBef>
                <a:spcPct val="0"/>
              </a:spcBef>
              <a:spcAft>
                <a:spcPts val="600"/>
              </a:spcAft>
            </a:pPr>
            <a:r>
              <a:rPr lang="en-US" altLang="en-US">
                <a:latin typeface="Corbel" panose="020B0503020204020204" pitchFamily="34" charset="0"/>
              </a:rPr>
              <a:t>Let’s discuss them…</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740B620-2C8C-4440-A97C-868309A5B568}" type="slidenum">
              <a:rPr kumimoji="0" lang="en-US" altLang="en-US" sz="1300" smtClean="0"/>
              <a:pPr>
                <a:spcBef>
                  <a:spcPct val="0"/>
                </a:spcBef>
              </a:pPr>
              <a:t>19</a:t>
            </a:fld>
            <a:endParaRPr kumimoji="0" lang="en-US" altLang="en-US" sz="1300"/>
          </a:p>
        </p:txBody>
      </p:sp>
    </p:spTree>
    <p:extLst>
      <p:ext uri="{BB962C8B-B14F-4D97-AF65-F5344CB8AC3E}">
        <p14:creationId xmlns:p14="http://schemas.microsoft.com/office/powerpoint/2010/main" val="105003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The department offers many free programs to residents for recycling and proper disposal of waste.  </a:t>
            </a:r>
          </a:p>
          <a:p>
            <a:pPr eaLnBrk="1" hangingPunct="1">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We encourage all residents to use the recycling containers to separate waste at home and work.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823FED7-7F98-4113-955B-551C51CE0F70}" type="slidenum">
              <a:rPr kumimoji="0" lang="en-US" altLang="en-US" sz="1300" smtClean="0"/>
              <a:pPr>
                <a:spcBef>
                  <a:spcPct val="0"/>
                </a:spcBef>
              </a:pPr>
              <a:t>2</a:t>
            </a:fld>
            <a:endParaRPr kumimoji="0" lang="en-US" altLang="en-US" sz="1300"/>
          </a:p>
        </p:txBody>
      </p:sp>
    </p:spTree>
    <p:extLst>
      <p:ext uri="{BB962C8B-B14F-4D97-AF65-F5344CB8AC3E}">
        <p14:creationId xmlns:p14="http://schemas.microsoft.com/office/powerpoint/2010/main" val="304450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pile should be ready to use in about 10 to 12 weeks.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You can tell it’s done when it is dark, crumbly like chocolate cake, smells like fresh damp earth, and looks like nothing you started with.</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We started with the compost bin full to the top.  When the compost is finished you will have about 1/3 to ½ bin full of nutrient rich compost. Just think about how much material you keep out of the landfill.</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This is enough cover a 6 foot square area 3 to 4 inches deep with compost.</a:t>
            </a:r>
          </a:p>
          <a:p>
            <a:pPr>
              <a:spcBef>
                <a:spcPct val="0"/>
              </a:spcBef>
              <a:spcAft>
                <a:spcPts val="600"/>
              </a:spcAft>
            </a:pP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01DF943-123B-473B-A46A-430BF10BDF73}" type="slidenum">
              <a:rPr kumimoji="0" lang="en-US" altLang="en-US" sz="1300" smtClean="0"/>
              <a:pPr>
                <a:spcBef>
                  <a:spcPct val="0"/>
                </a:spcBef>
              </a:pPr>
              <a:t>20</a:t>
            </a:fld>
            <a:endParaRPr kumimoji="0" lang="en-US" altLang="en-US" sz="1300"/>
          </a:p>
        </p:txBody>
      </p:sp>
    </p:spTree>
    <p:extLst>
      <p:ext uri="{BB962C8B-B14F-4D97-AF65-F5344CB8AC3E}">
        <p14:creationId xmlns:p14="http://schemas.microsoft.com/office/powerpoint/2010/main" val="2583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Compost in the soil provides natural nutrients to plant roots, helps to hold moisture through periods of drought, and helps to create healthier soil to aid plants in fighting diseases.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Soil incorporation is adding the compost to your soil and digging it into the earth.</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Mulching is placing the compost on top of the ground, being sure to keep it away from stems and trunks.  Layer the compost 2 to 4 inch deep.</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Compost tea is a soil amendment made by steeping finished compost in a bucket of water for a day and then used as a foliar spray of plant drench.  </a:t>
            </a:r>
          </a:p>
          <a:p>
            <a:pPr>
              <a:spcBef>
                <a:spcPct val="0"/>
              </a:spcBef>
              <a:spcAft>
                <a:spcPts val="600"/>
              </a:spcAft>
            </a:pPr>
            <a:endParaRPr lang="en-US" altLang="en-US">
              <a:latin typeface="Corbel" panose="020B0503020204020204" pitchFamily="34" charset="0"/>
              <a:ea typeface="Verdana" panose="020B0604030504040204" pitchFamily="34" charset="0"/>
              <a:cs typeface="Verdana" panose="020B060403050404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53A1C6E-AE3F-490D-82DB-1FB3E27F1553}" type="slidenum">
              <a:rPr kumimoji="0" lang="en-US" altLang="en-US" sz="1300" smtClean="0"/>
              <a:pPr>
                <a:spcBef>
                  <a:spcPct val="0"/>
                </a:spcBef>
              </a:pPr>
              <a:t>21</a:t>
            </a:fld>
            <a:endParaRPr kumimoji="0" lang="en-US" altLang="en-US" sz="1300"/>
          </a:p>
        </p:txBody>
      </p:sp>
    </p:spTree>
    <p:extLst>
      <p:ext uri="{BB962C8B-B14F-4D97-AF65-F5344CB8AC3E}">
        <p14:creationId xmlns:p14="http://schemas.microsoft.com/office/powerpoint/2010/main" val="245154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rPr>
              <a:t>If you choose not to compost, here are some alternatives</a:t>
            </a:r>
          </a:p>
          <a:p>
            <a:pPr>
              <a:spcBef>
                <a:spcPct val="0"/>
              </a:spcBef>
              <a:spcAft>
                <a:spcPts val="600"/>
              </a:spcAft>
            </a:pPr>
            <a:r>
              <a:rPr lang="en-US" altLang="en-US">
                <a:latin typeface="Corbel" panose="020B0503020204020204" pitchFamily="34" charset="0"/>
              </a:rPr>
              <a:t>Discuss the properties of each method and the benefit of using yard waste on-site instead of sending away for processing.</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462EA1C-F68F-471B-88D8-43DFE7965E2F}" type="slidenum">
              <a:rPr kumimoji="0" lang="en-US" altLang="en-US" sz="1300" smtClean="0"/>
              <a:pPr>
                <a:spcBef>
                  <a:spcPct val="0"/>
                </a:spcBef>
              </a:pPr>
              <a:t>22</a:t>
            </a:fld>
            <a:endParaRPr kumimoji="0" lang="en-US" altLang="en-US" sz="1300"/>
          </a:p>
        </p:txBody>
      </p:sp>
    </p:spTree>
    <p:extLst>
      <p:ext uri="{BB962C8B-B14F-4D97-AF65-F5344CB8AC3E}">
        <p14:creationId xmlns:p14="http://schemas.microsoft.com/office/powerpoint/2010/main" val="2734316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7F5B16B-2A93-429A-976A-5ED60251955A}" type="slidenum">
              <a:rPr lang="en-US" altLang="en-US" smtClean="0"/>
              <a:pPr>
                <a:defRPr/>
              </a:pPr>
              <a:t>23</a:t>
            </a:fld>
            <a:endParaRPr lang="en-US" altLang="en-US"/>
          </a:p>
        </p:txBody>
      </p:sp>
    </p:spTree>
    <p:extLst>
      <p:ext uri="{BB962C8B-B14F-4D97-AF65-F5344CB8AC3E}">
        <p14:creationId xmlns:p14="http://schemas.microsoft.com/office/powerpoint/2010/main" val="55235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Vermicomposting is an easy way to compost food waste. It can be done is a small area indoors or outdoors. It is a ideal way to turn your food scraps into a useful product if you cannot do backyard composting.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CCC051F-12BB-4507-8FB6-2C8B2865FE16}" type="slidenum">
              <a:rPr kumimoji="0" lang="en-US" altLang="en-US" sz="1300" smtClean="0"/>
              <a:pPr>
                <a:spcBef>
                  <a:spcPct val="0"/>
                </a:spcBef>
              </a:pPr>
              <a:t>24</a:t>
            </a:fld>
            <a:endParaRPr kumimoji="0" lang="en-US" altLang="en-US" sz="1300"/>
          </a:p>
        </p:txBody>
      </p:sp>
    </p:spTree>
    <p:extLst>
      <p:ext uri="{BB962C8B-B14F-4D97-AF65-F5344CB8AC3E}">
        <p14:creationId xmlns:p14="http://schemas.microsoft.com/office/powerpoint/2010/main" val="278158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Go to rcwaste.org/classes and click on any of the topics.  Th</a:t>
            </a:r>
            <a:r>
              <a:rPr lang="en-US" altLang="en-US" baseline="0" dirty="0">
                <a:latin typeface="Corbel" panose="020B0503020204020204" pitchFamily="34" charset="0"/>
                <a:ea typeface="Verdana" panose="020B0604030504040204" pitchFamily="34" charset="0"/>
                <a:cs typeface="Verdana" panose="020B0604030504040204" pitchFamily="34" charset="0"/>
              </a:rPr>
              <a:t>e links will bring you to the registration page for future classes as well as any on demand classes available for that topic.</a:t>
            </a: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dirty="0">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The Department has adapted this program from a presentation by Kevin Marini, and thanks him for his permission to use. </a:t>
            </a:r>
          </a:p>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Kevin is a Master Gardener with the </a:t>
            </a:r>
            <a:r>
              <a:rPr lang="en-US" altLang="en-US" dirty="0" err="1">
                <a:latin typeface="Corbel" panose="020B0503020204020204" pitchFamily="34" charset="0"/>
                <a:ea typeface="Verdana" panose="020B0604030504040204" pitchFamily="34" charset="0"/>
                <a:cs typeface="Verdana" panose="020B0604030504040204" pitchFamily="34" charset="0"/>
              </a:rPr>
              <a:t>UCCE</a:t>
            </a:r>
            <a:r>
              <a:rPr lang="en-US" altLang="en-US" dirty="0">
                <a:latin typeface="Corbel" panose="020B0503020204020204" pitchFamily="34" charset="0"/>
                <a:ea typeface="Verdana" panose="020B0604030504040204" pitchFamily="34" charset="0"/>
                <a:cs typeface="Verdana" panose="020B0604030504040204" pitchFamily="34" charset="0"/>
              </a:rPr>
              <a:t> Placer/Nevada Counties.</a:t>
            </a:r>
          </a:p>
          <a:p>
            <a:pPr>
              <a:spcBef>
                <a:spcPct val="0"/>
              </a:spcBef>
              <a:spcAft>
                <a:spcPts val="575"/>
              </a:spcAft>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45B42F0-FD07-4115-B52A-3F18D394BD94}" type="slidenum">
              <a:rPr kumimoji="0" lang="en-US" altLang="en-US" smtClean="0"/>
              <a:pPr>
                <a:spcBef>
                  <a:spcPct val="0"/>
                </a:spcBef>
              </a:pPr>
              <a:t>25</a:t>
            </a:fld>
            <a:endParaRPr kumimoji="0" lang="en-US" altLang="en-US"/>
          </a:p>
        </p:txBody>
      </p:sp>
    </p:spTree>
    <p:extLst>
      <p:ext uri="{BB962C8B-B14F-4D97-AF65-F5344CB8AC3E}">
        <p14:creationId xmlns:p14="http://schemas.microsoft.com/office/powerpoint/2010/main" val="3073127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Here are the resources we discussed during the Workshop or Presentation.</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0A96CC3-F25F-48A6-83A7-D2A6CEF964FF}" type="slidenum">
              <a:rPr kumimoji="0" lang="en-US" altLang="en-US" sz="1300" smtClean="0"/>
              <a:pPr>
                <a:spcBef>
                  <a:spcPct val="0"/>
                </a:spcBef>
              </a:pPr>
              <a:t>26</a:t>
            </a:fld>
            <a:endParaRPr kumimoji="0" lang="en-US" altLang="en-US" sz="1300"/>
          </a:p>
        </p:txBody>
      </p:sp>
    </p:spTree>
    <p:extLst>
      <p:ext uri="{BB962C8B-B14F-4D97-AF65-F5344CB8AC3E}">
        <p14:creationId xmlns:p14="http://schemas.microsoft.com/office/powerpoint/2010/main" val="321059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Go online, look for program and free class information.  Follow us on social media for recycling tips and places to get more information. And let’s work together to manage our waste responsibly.</a:t>
            </a:r>
          </a:p>
          <a:p>
            <a:endParaRPr lang="en-US" altLang="en-US"/>
          </a:p>
          <a:p>
            <a:r>
              <a:rPr lang="en-US" altLang="en-US"/>
              <a:t>Riverside County Department of Waste Resources is proactive in developing sustainable waste recycling programs to conserve resources in our community.  We thank you for doing your part to manage waste and care for the environment.  Once again, call or follow us if you want more information or sign up for free workshops at rcwaste.org</a:t>
            </a:r>
          </a:p>
          <a:p>
            <a:endParaRPr lang="en-US" altLang="en-US"/>
          </a:p>
          <a:p>
            <a:r>
              <a:rPr lang="en-US" altLang="en-US"/>
              <a:t>And if you’re interested in becoming an Outreach Volunteer. You can do that online as well and we’ll tell you when our next orientation class is. </a:t>
            </a:r>
          </a:p>
          <a:p>
            <a:pPr>
              <a:spcBef>
                <a:spcPct val="0"/>
              </a:spcBef>
              <a:spcAft>
                <a:spcPts val="600"/>
              </a:spcAft>
            </a:pPr>
            <a:endParaRPr lang="en-US" altLang="en-US">
              <a:latin typeface="Corbel" panose="020B0503020204020204" pitchFamily="34" charset="0"/>
              <a:ea typeface="Verdana" panose="020B0604030504040204" pitchFamily="34" charset="0"/>
              <a:cs typeface="Verdana" panose="020B060403050404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25ACCA9-4216-4251-A62E-411069D00ABB}" type="slidenum">
              <a:rPr kumimoji="0" lang="en-US" altLang="en-US" sz="1300" smtClean="0"/>
              <a:pPr>
                <a:spcBef>
                  <a:spcPct val="0"/>
                </a:spcBef>
              </a:pPr>
              <a:t>27</a:t>
            </a:fld>
            <a:endParaRPr kumimoji="0" lang="en-US" altLang="en-US" sz="1300"/>
          </a:p>
        </p:txBody>
      </p:sp>
    </p:spTree>
    <p:extLst>
      <p:ext uri="{BB962C8B-B14F-4D97-AF65-F5344CB8AC3E}">
        <p14:creationId xmlns:p14="http://schemas.microsoft.com/office/powerpoint/2010/main" val="332531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58825" indent="-292100">
              <a:spcBef>
                <a:spcPct val="30000"/>
              </a:spcBef>
              <a:defRPr kumimoji="1" sz="1200">
                <a:solidFill>
                  <a:schemeClr val="tx1"/>
                </a:solidFill>
                <a:latin typeface="Times New Roman" panose="02020603050405020304" pitchFamily="18" charset="0"/>
              </a:defRPr>
            </a:lvl2pPr>
            <a:lvl3pPr marL="1168400" indent="-233363">
              <a:spcBef>
                <a:spcPct val="30000"/>
              </a:spcBef>
              <a:defRPr kumimoji="1" sz="1200">
                <a:solidFill>
                  <a:schemeClr val="tx1"/>
                </a:solidFill>
                <a:latin typeface="Times New Roman" panose="02020603050405020304" pitchFamily="18" charset="0"/>
              </a:defRPr>
            </a:lvl3pPr>
            <a:lvl4pPr marL="1636713" indent="-233363">
              <a:spcBef>
                <a:spcPct val="30000"/>
              </a:spcBef>
              <a:defRPr kumimoji="1" sz="1200">
                <a:solidFill>
                  <a:schemeClr val="tx1"/>
                </a:solidFill>
                <a:latin typeface="Times New Roman" panose="02020603050405020304" pitchFamily="18" charset="0"/>
              </a:defRPr>
            </a:lvl4pPr>
            <a:lvl5pPr marL="2103438" indent="-233363">
              <a:spcBef>
                <a:spcPct val="30000"/>
              </a:spcBef>
              <a:defRPr kumimoji="1" sz="1200">
                <a:solidFill>
                  <a:schemeClr val="tx1"/>
                </a:solidFill>
                <a:latin typeface="Times New Roman" panose="02020603050405020304" pitchFamily="18" charset="0"/>
              </a:defRPr>
            </a:lvl5pPr>
            <a:lvl6pPr marL="2560638" indent="-233363" eaLnBrk="0" fontAlgn="base" hangingPunct="0">
              <a:spcBef>
                <a:spcPct val="30000"/>
              </a:spcBef>
              <a:spcAft>
                <a:spcPct val="0"/>
              </a:spcAft>
              <a:defRPr kumimoji="1" sz="1200">
                <a:solidFill>
                  <a:schemeClr val="tx1"/>
                </a:solidFill>
                <a:latin typeface="Times New Roman" panose="02020603050405020304" pitchFamily="18" charset="0"/>
              </a:defRPr>
            </a:lvl6pPr>
            <a:lvl7pPr marL="3017838" indent="-233363" eaLnBrk="0" fontAlgn="base" hangingPunct="0">
              <a:spcBef>
                <a:spcPct val="30000"/>
              </a:spcBef>
              <a:spcAft>
                <a:spcPct val="0"/>
              </a:spcAft>
              <a:defRPr kumimoji="1" sz="1200">
                <a:solidFill>
                  <a:schemeClr val="tx1"/>
                </a:solidFill>
                <a:latin typeface="Times New Roman" panose="02020603050405020304" pitchFamily="18" charset="0"/>
              </a:defRPr>
            </a:lvl7pPr>
            <a:lvl8pPr marL="3475038" indent="-233363" eaLnBrk="0" fontAlgn="base" hangingPunct="0">
              <a:spcBef>
                <a:spcPct val="30000"/>
              </a:spcBef>
              <a:spcAft>
                <a:spcPct val="0"/>
              </a:spcAft>
              <a:defRPr kumimoji="1" sz="1200">
                <a:solidFill>
                  <a:schemeClr val="tx1"/>
                </a:solidFill>
                <a:latin typeface="Times New Roman" panose="02020603050405020304" pitchFamily="18" charset="0"/>
              </a:defRPr>
            </a:lvl8pPr>
            <a:lvl9pPr marL="3932238" indent="-2333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CA27387-FCE7-4B69-8F79-0FEA334944A2}" type="slidenum">
              <a:rPr kumimoji="0" lang="en-US" altLang="en-US" sz="1300" smtClean="0"/>
              <a:pPr>
                <a:spcBef>
                  <a:spcPct val="0"/>
                </a:spcBef>
              </a:pPr>
              <a:t>3</a:t>
            </a:fld>
            <a:endParaRPr kumimoji="0" lang="en-US" altLang="en-US" sz="13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What is waste?...Waste studies have been done for many years.  Loads of trash are dumped and isolated from other waste so they can separate, categorize, and weigh the waste. The data gathered is then used to develop recycling programs based on the largest percentages of waste which will provide the most effective waste recycling. </a:t>
            </a:r>
          </a:p>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Looking at the chart,  what are the largest waste streams? (Organics/green waste/food waste, Inert Construction/Demolition debris, Paper)</a:t>
            </a:r>
          </a:p>
          <a:p>
            <a:pPr>
              <a:spcBef>
                <a:spcPct val="0"/>
              </a:spcBef>
              <a:spcAft>
                <a:spcPts val="600"/>
              </a:spcAft>
            </a:pPr>
            <a:r>
              <a:rPr lang="en-US" altLang="en-US" b="1" dirty="0">
                <a:latin typeface="Corbel" panose="020B0503020204020204" pitchFamily="34" charset="0"/>
                <a:ea typeface="Verdana" panose="020B0604030504040204" pitchFamily="34" charset="0"/>
                <a:cs typeface="Verdana" panose="020B0604030504040204" pitchFamily="34" charset="0"/>
              </a:rPr>
              <a:t>Organic:  </a:t>
            </a:r>
            <a:r>
              <a:rPr lang="en-US" altLang="en-US" dirty="0">
                <a:latin typeface="Corbel" panose="020B0503020204020204" pitchFamily="34" charset="0"/>
                <a:ea typeface="Verdana" panose="020B0604030504040204" pitchFamily="34" charset="0"/>
                <a:cs typeface="Verdana" panose="020B0604030504040204" pitchFamily="34" charset="0"/>
              </a:rPr>
              <a:t>green waste from landscaping, tree trimming, weed clearing, food waste, food soiled paper (napkins, paper towels, paper plates, food wrapping, etc.) textiles, agriculture waste, manure, etc.</a:t>
            </a:r>
          </a:p>
          <a:p>
            <a:pPr>
              <a:spcBef>
                <a:spcPct val="0"/>
              </a:spcBef>
              <a:spcAft>
                <a:spcPts val="600"/>
              </a:spcAft>
            </a:pPr>
            <a:r>
              <a:rPr lang="en-US" altLang="en-US" b="1" dirty="0" err="1">
                <a:latin typeface="Corbel" panose="020B0503020204020204" pitchFamily="34" charset="0"/>
                <a:ea typeface="Verdana" panose="020B0604030504040204" pitchFamily="34" charset="0"/>
                <a:cs typeface="Verdana" panose="020B0604030504040204" pitchFamily="34" charset="0"/>
              </a:rPr>
              <a:t>Inerts</a:t>
            </a:r>
            <a:r>
              <a:rPr lang="en-US" altLang="en-US" b="1" dirty="0">
                <a:latin typeface="Corbel" panose="020B0503020204020204" pitchFamily="34" charset="0"/>
                <a:ea typeface="Verdana" panose="020B0604030504040204" pitchFamily="34" charset="0"/>
                <a:cs typeface="Verdana" panose="020B0604030504040204" pitchFamily="34" charset="0"/>
              </a:rPr>
              <a:t> and other: </a:t>
            </a:r>
            <a:r>
              <a:rPr lang="en-US" altLang="en-US" dirty="0">
                <a:latin typeface="Corbel" panose="020B0503020204020204" pitchFamily="34" charset="0"/>
                <a:ea typeface="Verdana" panose="020B0604030504040204" pitchFamily="34" charset="0"/>
                <a:cs typeface="Verdana" panose="020B0604030504040204" pitchFamily="34" charset="0"/>
              </a:rPr>
              <a:t>concrete, rock, soil, construction demolition debris, roofing material, wood waste, etc.</a:t>
            </a:r>
          </a:p>
          <a:p>
            <a:pPr>
              <a:spcBef>
                <a:spcPct val="0"/>
              </a:spcBef>
              <a:spcAft>
                <a:spcPts val="600"/>
              </a:spcAft>
            </a:pPr>
            <a:r>
              <a:rPr lang="en-US" altLang="en-US" b="1" dirty="0">
                <a:latin typeface="Corbel" panose="020B0503020204020204" pitchFamily="34" charset="0"/>
                <a:ea typeface="Verdana" panose="020B0604030504040204" pitchFamily="34" charset="0"/>
                <a:cs typeface="Verdana" panose="020B0604030504040204" pitchFamily="34" charset="0"/>
              </a:rPr>
              <a:t>Paper: </a:t>
            </a:r>
            <a:r>
              <a:rPr lang="en-US" altLang="en-US" dirty="0">
                <a:latin typeface="Corbel" panose="020B0503020204020204" pitchFamily="34" charset="0"/>
                <a:ea typeface="Verdana" panose="020B0604030504040204" pitchFamily="34" charset="0"/>
                <a:cs typeface="Verdana" panose="020B0604030504040204" pitchFamily="34" charset="0"/>
              </a:rPr>
              <a:t>mixed papers, white paper, cardboard, chipboard, newspapers, magazines, books, telephone books, etc.</a:t>
            </a:r>
          </a:p>
          <a:p>
            <a:pPr>
              <a:spcBef>
                <a:spcPct val="0"/>
              </a:spcBef>
              <a:spcAft>
                <a:spcPts val="600"/>
              </a:spcAft>
            </a:pPr>
            <a:r>
              <a:rPr lang="en-US" altLang="en-US" b="1" dirty="0">
                <a:latin typeface="Corbel" panose="020B0503020204020204" pitchFamily="34" charset="0"/>
                <a:ea typeface="Verdana" panose="020B0604030504040204" pitchFamily="34" charset="0"/>
                <a:cs typeface="Verdana" panose="020B0604030504040204" pitchFamily="34" charset="0"/>
              </a:rPr>
              <a:t>Plastic: </a:t>
            </a:r>
            <a:r>
              <a:rPr lang="en-US" altLang="en-US" dirty="0">
                <a:latin typeface="Corbel" panose="020B0503020204020204" pitchFamily="34" charset="0"/>
                <a:ea typeface="Verdana" panose="020B0604030504040204" pitchFamily="34" charset="0"/>
                <a:cs typeface="Verdana" panose="020B0604030504040204" pitchFamily="34" charset="0"/>
              </a:rPr>
              <a:t>electronic housing (plastic around the TV), bottles, food containers, medical supplies, durable plastic (toys, furniture) plastic film (bags, wrapping, VHS tape, etc.), plastic liners, </a:t>
            </a:r>
          </a:p>
          <a:p>
            <a:pPr>
              <a:spcBef>
                <a:spcPct val="0"/>
              </a:spcBef>
              <a:spcAft>
                <a:spcPts val="600"/>
              </a:spcAft>
            </a:pPr>
            <a:r>
              <a:rPr lang="en-US" altLang="en-US" b="1" dirty="0">
                <a:latin typeface="Corbel" panose="020B0503020204020204" pitchFamily="34" charset="0"/>
                <a:ea typeface="Verdana" panose="020B0604030504040204" pitchFamily="34" charset="0"/>
                <a:cs typeface="Verdana" panose="020B0604030504040204" pitchFamily="34" charset="0"/>
              </a:rPr>
              <a:t>Special waste: </a:t>
            </a:r>
            <a:r>
              <a:rPr lang="en-US" altLang="en-US" dirty="0">
                <a:latin typeface="Corbel" panose="020B0503020204020204" pitchFamily="34" charset="0"/>
                <a:ea typeface="Verdana" panose="020B0604030504040204" pitchFamily="34" charset="0"/>
                <a:cs typeface="Verdana" panose="020B0604030504040204" pitchFamily="34" charset="0"/>
              </a:rPr>
              <a:t>Ash, tires, bulky item, medical waste</a:t>
            </a:r>
          </a:p>
          <a:p>
            <a:pPr>
              <a:spcBef>
                <a:spcPct val="0"/>
              </a:spcBef>
              <a:spcAft>
                <a:spcPts val="600"/>
              </a:spcAft>
            </a:pPr>
            <a:r>
              <a:rPr lang="en-US" altLang="en-US" b="1" dirty="0">
                <a:latin typeface="Corbel" panose="020B0503020204020204" pitchFamily="34" charset="0"/>
                <a:ea typeface="Verdana" panose="020B0604030504040204" pitchFamily="34" charset="0"/>
                <a:cs typeface="Verdana" panose="020B0604030504040204" pitchFamily="34" charset="0"/>
              </a:rPr>
              <a:t>Mixed Residue</a:t>
            </a:r>
            <a:r>
              <a:rPr lang="en-US" altLang="en-US" dirty="0">
                <a:latin typeface="Corbel" panose="020B0503020204020204" pitchFamily="34" charset="0"/>
                <a:ea typeface="Verdana" panose="020B0604030504040204" pitchFamily="34" charset="0"/>
                <a:cs typeface="Verdana" panose="020B0604030504040204" pitchFamily="34" charset="0"/>
              </a:rPr>
              <a:t>: mixed materials that cannot be separated, fines or waste from </a:t>
            </a:r>
            <a:r>
              <a:rPr lang="en-US" altLang="en-US" dirty="0" err="1">
                <a:latin typeface="Corbel" panose="020B0503020204020204" pitchFamily="34" charset="0"/>
                <a:ea typeface="Verdana" panose="020B0604030504040204" pitchFamily="34" charset="0"/>
                <a:cs typeface="Verdana" panose="020B0604030504040204" pitchFamily="34" charset="0"/>
              </a:rPr>
              <a:t>MRF</a:t>
            </a:r>
            <a:r>
              <a:rPr lang="en-US" altLang="en-US" dirty="0">
                <a:latin typeface="Corbel" panose="020B0503020204020204" pitchFamily="34" charset="0"/>
                <a:ea typeface="Verdana" panose="020B0604030504040204" pitchFamily="34" charset="0"/>
                <a:cs typeface="Verdana" panose="020B0604030504040204" pitchFamily="34" charset="0"/>
              </a:rPr>
              <a:t>, and other materials like kitty litter</a:t>
            </a:r>
          </a:p>
          <a:p>
            <a:pPr>
              <a:spcBef>
                <a:spcPct val="0"/>
              </a:spcBef>
              <a:spcAft>
                <a:spcPts val="600"/>
              </a:spcAft>
            </a:pPr>
            <a:r>
              <a:rPr lang="en-US" altLang="en-US" dirty="0">
                <a:latin typeface="Corbel" panose="020B0503020204020204" pitchFamily="34" charset="0"/>
                <a:ea typeface="Verdana" panose="020B0604030504040204" pitchFamily="34" charset="0"/>
                <a:cs typeface="Verdana" panose="020B0604030504040204" pitchFamily="34" charset="0"/>
              </a:rPr>
              <a:t>Zero Waste is still a long time away so landfills in California will need to exist and keep waste safe in the environment.  However, we still need to recycle to conserve landfill space for the future and meet the mandates of the State of California for recycling.</a:t>
            </a:r>
          </a:p>
        </p:txBody>
      </p:sp>
    </p:spTree>
    <p:extLst>
      <p:ext uri="{BB962C8B-B14F-4D97-AF65-F5344CB8AC3E}">
        <p14:creationId xmlns:p14="http://schemas.microsoft.com/office/powerpoint/2010/main" val="392141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These are the topics that we will cover in the presentation today.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Mention each one only. NO DETAILS.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F28A0D9-99E6-410F-A2CB-54B8098DC6FF}" type="slidenum">
              <a:rPr kumimoji="0" lang="en-US" altLang="en-US" sz="1300" smtClean="0"/>
              <a:pPr>
                <a:spcBef>
                  <a:spcPct val="0"/>
                </a:spcBef>
              </a:pPr>
              <a:t>4</a:t>
            </a:fld>
            <a:endParaRPr kumimoji="0" lang="en-US" altLang="en-US" sz="1300"/>
          </a:p>
        </p:txBody>
      </p:sp>
    </p:spTree>
    <p:extLst>
      <p:ext uri="{BB962C8B-B14F-4D97-AF65-F5344CB8AC3E}">
        <p14:creationId xmlns:p14="http://schemas.microsoft.com/office/powerpoint/2010/main" val="351920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Backyard Composting Program was started in 1993 to help County Jurisdictions meet AB 939 50% Diversion rate.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California’s goal is to reach 75% recycling by 2020.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There are 25 workshops held each year throughout the County. </a:t>
            </a:r>
          </a:p>
          <a:p>
            <a:pPr>
              <a:spcBef>
                <a:spcPct val="0"/>
              </a:spcBef>
              <a:spcAft>
                <a:spcPts val="600"/>
              </a:spcAft>
            </a:pPr>
            <a:r>
              <a:rPr lang="en-US" altLang="en-US" b="1">
                <a:solidFill>
                  <a:srgbClr val="FF0000"/>
                </a:solidFill>
                <a:latin typeface="Corbel" panose="020B0503020204020204" pitchFamily="34" charset="0"/>
                <a:ea typeface="Verdana" panose="020B0604030504040204" pitchFamily="34" charset="0"/>
                <a:cs typeface="Verdana" panose="020B0604030504040204" pitchFamily="34" charset="0"/>
              </a:rPr>
              <a:t>Workshop:</a:t>
            </a:r>
          </a:p>
          <a:p>
            <a:pPr>
              <a:spcBef>
                <a:spcPct val="0"/>
              </a:spcBef>
              <a:spcAft>
                <a:spcPts val="600"/>
              </a:spcAft>
            </a:pPr>
            <a:r>
              <a:rPr lang="en-US" altLang="en-US">
                <a:solidFill>
                  <a:srgbClr val="FF0000"/>
                </a:solidFill>
                <a:latin typeface="Corbel" panose="020B0503020204020204" pitchFamily="34" charset="0"/>
                <a:ea typeface="Verdana" panose="020B0604030504040204" pitchFamily="34" charset="0"/>
                <a:cs typeface="Verdana" panose="020B0604030504040204" pitchFamily="34" charset="0"/>
              </a:rPr>
              <a:t>The Geobin is available for purchase at workshops and Department headquarters in Moreno Valley for $12.00 each.  The Department subsidizes the bin from the tipping fees paid at the landfills.  Bins are only available to residents of Riverside County, and limited to 3 bins per household. Bins sales will be conducted at the end of the presentation.</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This program relies heavily on volunteers for presentation and outreach.  We are always looking for new volunteers.  If you are interested in becoming a volunteer with the Department, please see me or one of the volunteers after the workshop, or register online on the website www.rcwaste.org.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Introduce next speaker and topics.   If one person is doing the presentation state “Next we will be discussing the following topics”. </a:t>
            </a:r>
          </a:p>
          <a:p>
            <a:pPr>
              <a:spcBef>
                <a:spcPct val="0"/>
              </a:spcBef>
              <a:spcAft>
                <a:spcPts val="600"/>
              </a:spcAft>
            </a:pPr>
            <a:r>
              <a:rPr lang="en-US" altLang="en-US" b="1">
                <a:solidFill>
                  <a:srgbClr val="FF0000"/>
                </a:solidFill>
                <a:latin typeface="Corbel" panose="020B0503020204020204" pitchFamily="34" charset="0"/>
                <a:ea typeface="Verdana" panose="020B0604030504040204" pitchFamily="34" charset="0"/>
                <a:cs typeface="Verdana" panose="020B0604030504040204" pitchFamily="34" charset="0"/>
              </a:rPr>
              <a:t>Presentations:</a:t>
            </a:r>
          </a:p>
          <a:p>
            <a:pPr>
              <a:spcBef>
                <a:spcPct val="0"/>
              </a:spcBef>
              <a:spcAft>
                <a:spcPts val="600"/>
              </a:spcAft>
            </a:pPr>
            <a:r>
              <a:rPr lang="en-US" altLang="en-US">
                <a:solidFill>
                  <a:srgbClr val="FF0000"/>
                </a:solidFill>
                <a:latin typeface="Corbel" panose="020B0503020204020204" pitchFamily="34" charset="0"/>
                <a:ea typeface="Verdana" panose="020B0604030504040204" pitchFamily="34" charset="0"/>
                <a:cs typeface="Verdana" panose="020B0604030504040204" pitchFamily="34" charset="0"/>
              </a:rPr>
              <a:t>Let the attendees know they can purchase bins at a workshop on the workshop schedule</a:t>
            </a:r>
            <a:r>
              <a:rPr lang="en-US" altLang="en-US">
                <a:latin typeface="Corbel" panose="020B0503020204020204" pitchFamily="34" charset="0"/>
                <a:ea typeface="Verdana" panose="020B0604030504040204" pitchFamily="34" charset="0"/>
                <a:cs typeface="Verdana" panose="020B0604030504040204" pitchFamily="34" charset="0"/>
              </a:rPr>
              <a:t> </a:t>
            </a:r>
            <a:r>
              <a:rPr lang="en-US" altLang="en-US">
                <a:solidFill>
                  <a:srgbClr val="FF0000"/>
                </a:solidFill>
                <a:latin typeface="Corbel" panose="020B0503020204020204" pitchFamily="34" charset="0"/>
                <a:ea typeface="Verdana" panose="020B0604030504040204" pitchFamily="34" charset="0"/>
                <a:cs typeface="Verdana" panose="020B0604030504040204" pitchFamily="34" charset="0"/>
              </a:rPr>
              <a:t>or they can come to our offices in Moreno Valley.</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We are always looking for new volunteers.  If you are interested in becoming a volunteer with the Department volunteer program please see me after the presentation on how to enroll.</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F67464E-A23A-41D7-87DE-67B66C30B85D}" type="slidenum">
              <a:rPr kumimoji="0" lang="en-US" altLang="en-US" sz="1300" smtClean="0"/>
              <a:pPr>
                <a:spcBef>
                  <a:spcPct val="0"/>
                </a:spcBef>
              </a:pPr>
              <a:t>5</a:t>
            </a:fld>
            <a:endParaRPr kumimoji="0" lang="en-US" altLang="en-US" sz="1300"/>
          </a:p>
        </p:txBody>
      </p:sp>
    </p:spTree>
    <p:extLst>
      <p:ext uri="{BB962C8B-B14F-4D97-AF65-F5344CB8AC3E}">
        <p14:creationId xmlns:p14="http://schemas.microsoft.com/office/powerpoint/2010/main" val="289439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There are six basic ingredients needed to produce compost.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Browns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Greens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Water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Air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Helpers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And Labor</a:t>
            </a:r>
          </a:p>
          <a:p>
            <a:pPr>
              <a:spcBef>
                <a:spcPct val="0"/>
              </a:spcBef>
              <a:spcAft>
                <a:spcPts val="600"/>
              </a:spcAft>
            </a:pPr>
            <a:endParaRPr lang="en-US" altLang="en-US">
              <a:latin typeface="Corbel" panose="020B0503020204020204" pitchFamily="34" charset="0"/>
              <a:ea typeface="Verdana" panose="020B0604030504040204" pitchFamily="34" charset="0"/>
              <a:cs typeface="Verdana" panose="020B0604030504040204" pitchFamily="34" charset="0"/>
            </a:endParaRP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Compost GIF</a:t>
            </a:r>
          </a:p>
          <a:p>
            <a:pPr>
              <a:spcBef>
                <a:spcPct val="0"/>
              </a:spcBef>
              <a:spcAft>
                <a:spcPts val="600"/>
              </a:spcAft>
            </a:pP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a:latin typeface="Verdana" panose="020B0604030504040204" pitchFamily="34" charset="0"/>
              <a:ea typeface="Verdana" panose="020B0604030504040204" pitchFamily="34" charset="0"/>
              <a:cs typeface="Verdana" panose="020B0604030504040204" pitchFamily="34" charset="0"/>
            </a:endParaRPr>
          </a:p>
          <a:p>
            <a:pPr>
              <a:spcBef>
                <a:spcPct val="0"/>
              </a:spcBef>
              <a:spcAft>
                <a:spcPts val="600"/>
              </a:spcAft>
            </a:pPr>
            <a:endParaRPr lang="en-US" altLang="en-US">
              <a:latin typeface="Verdana" panose="020B0604030504040204" pitchFamily="34" charset="0"/>
              <a:ea typeface="Verdana" panose="020B0604030504040204" pitchFamily="34" charset="0"/>
              <a:cs typeface="Verdana" panose="020B060403050404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316F61E-4095-4E98-85B3-7AA08639B18E}" type="slidenum">
              <a:rPr kumimoji="0" lang="en-US" altLang="en-US" sz="1300" smtClean="0"/>
              <a:pPr>
                <a:spcBef>
                  <a:spcPct val="0"/>
                </a:spcBef>
              </a:pPr>
              <a:t>6</a:t>
            </a:fld>
            <a:endParaRPr kumimoji="0" lang="en-US" altLang="en-US" sz="1300"/>
          </a:p>
        </p:txBody>
      </p:sp>
    </p:spTree>
    <p:extLst>
      <p:ext uri="{BB962C8B-B14F-4D97-AF65-F5344CB8AC3E}">
        <p14:creationId xmlns:p14="http://schemas.microsoft.com/office/powerpoint/2010/main" val="282958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brown material is dried, high in carbon and is slow to decompose.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These are items where all the nitrogen has been depleted, and are considered to be dead.</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pictures are examples of brown material:</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Leaves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Twigs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Cardboard and Newspaper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Napkins and Paper towels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Dryer lint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Sawdust </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brown material is 50% of the pile by volume not by weight.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Browns provide the helpers with steady fuel or energy to breakdown the material.  It is suggested that material you wish to compost, be no thicker than your little finger and no longer than 6 inches in length. This will provide the organisms more open surface area for penetration and to begin decomposition process of the material. </a:t>
            </a:r>
            <a:r>
              <a:rPr lang="en-US" altLang="en-US">
                <a:latin typeface="Corbel" panose="020B0503020204020204" pitchFamily="34" charset="0"/>
              </a:rPr>
              <a:t>It also makes the turning and mixing of the material easier.</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If you happen to put material in that is thicker and longer, don’t worry, when the compost is finished you can pull the partially composted large pieces and add them to the new compost pile.</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6C39E65-E1BF-45D3-B338-E1F8C746D0FE}" type="slidenum">
              <a:rPr kumimoji="0" lang="en-US" altLang="en-US" sz="1300" smtClean="0"/>
              <a:pPr>
                <a:spcBef>
                  <a:spcPct val="0"/>
                </a:spcBef>
              </a:pPr>
              <a:t>7</a:t>
            </a:fld>
            <a:endParaRPr kumimoji="0" lang="en-US" altLang="en-US" sz="1300"/>
          </a:p>
        </p:txBody>
      </p:sp>
    </p:spTree>
    <p:extLst>
      <p:ext uri="{BB962C8B-B14F-4D97-AF65-F5344CB8AC3E}">
        <p14:creationId xmlns:p14="http://schemas.microsoft.com/office/powerpoint/2010/main" val="24925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Green material is fresh, high in nitrogen, fast to decompose and provides fuel for helpers to generate heat to speed composting.</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pictures are examples of green material:</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Grass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Flowers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Manure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Food waste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Coffee grounds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Green material comprises 50% of the pile in volume, not by weight.  Generally, green materials weigh more than brown materials because of the moisture in the material.</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Workshop:</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Let the attendees know about the ingredient list in the bag they received.</a:t>
            </a:r>
          </a:p>
          <a:p>
            <a:pPr>
              <a:spcBef>
                <a:spcPct val="0"/>
              </a:spcBef>
              <a:spcAft>
                <a:spcPts val="600"/>
              </a:spcAft>
            </a:pPr>
            <a:r>
              <a:rPr lang="en-US" altLang="en-US" b="1">
                <a:latin typeface="Corbel" panose="020B0503020204020204" pitchFamily="34" charset="0"/>
                <a:ea typeface="Verdana" panose="020B0604030504040204" pitchFamily="34" charset="0"/>
                <a:cs typeface="Verdana" panose="020B0604030504040204" pitchFamily="34" charset="0"/>
              </a:rPr>
              <a:t>Presentations:</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Let the attendees know about the ingredient list is available today.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23BEE8B-11E3-43EB-AE00-489E4F9DE7CE}" type="slidenum">
              <a:rPr kumimoji="0" lang="en-US" altLang="en-US" sz="1300" smtClean="0"/>
              <a:pPr>
                <a:spcBef>
                  <a:spcPct val="0"/>
                </a:spcBef>
              </a:pPr>
              <a:t>8</a:t>
            </a:fld>
            <a:endParaRPr kumimoji="0" lang="en-US" altLang="en-US" sz="1300"/>
          </a:p>
        </p:txBody>
      </p:sp>
    </p:spTree>
    <p:extLst>
      <p:ext uri="{BB962C8B-B14F-4D97-AF65-F5344CB8AC3E}">
        <p14:creationId xmlns:p14="http://schemas.microsoft.com/office/powerpoint/2010/main" val="290436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The next ingredient needed is water.  The pile should be kept as damp as a wrung-out sponge.  To determine this, take a hand full of compost and squeeze it.  The water should barely run out.</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Air can be added by turning and mixing the pile about once a week and we will explain more about turning the pile when we address maintaining the pile.</a:t>
            </a:r>
          </a:p>
          <a:p>
            <a:pPr>
              <a:spcBef>
                <a:spcPct val="0"/>
              </a:spcBef>
              <a:spcAft>
                <a:spcPts val="600"/>
              </a:spcAft>
            </a:pPr>
            <a:r>
              <a:rPr lang="en-US" altLang="en-US">
                <a:latin typeface="Corbel" panose="020B0503020204020204" pitchFamily="34" charset="0"/>
                <a:ea typeface="Verdana" panose="020B0604030504040204" pitchFamily="34" charset="0"/>
                <a:cs typeface="Verdana" panose="020B0604030504040204" pitchFamily="34" charset="0"/>
              </a:rPr>
              <a:t>Introduce next speaker and topics.   If one person is doing the presentation state “Next we will be discussing the following topics”.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D99635A-A1DD-4476-B282-F01CF0229334}" type="slidenum">
              <a:rPr kumimoji="0" lang="en-US" altLang="en-US" sz="1300" smtClean="0"/>
              <a:pPr>
                <a:spcBef>
                  <a:spcPct val="0"/>
                </a:spcBef>
              </a:pPr>
              <a:t>9</a:t>
            </a:fld>
            <a:endParaRPr kumimoji="0" lang="en-US" altLang="en-US" sz="1300"/>
          </a:p>
        </p:txBody>
      </p:sp>
    </p:spTree>
    <p:extLst>
      <p:ext uri="{BB962C8B-B14F-4D97-AF65-F5344CB8AC3E}">
        <p14:creationId xmlns:p14="http://schemas.microsoft.com/office/powerpoint/2010/main" val="7682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94A44C4E-A347-4B52-980F-9C978F734DAB}"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1 of 37</a:t>
            </a:r>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185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78408"/>
          </a:xfrm>
        </p:spPr>
        <p:txBody>
          <a:bodyPr/>
          <a:lstStyle>
            <a:lvl1pPr>
              <a:defRPr b="1">
                <a:solidFill>
                  <a:schemeClr val="bg1">
                    <a:lumMod val="50000"/>
                  </a:schemeClr>
                </a:solidFill>
                <a:latin typeface="Corbel" panose="020B05030202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AD2461BF-8AC5-43A9-A4CD-97EE603ECD1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1 of 37</a:t>
            </a:r>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617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6F69248B-DCAF-4704-B404-2E1D1B40358C}"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1 of 37</a:t>
            </a:r>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73052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978408"/>
          </a:xfrm>
        </p:spPr>
        <p:txBody>
          <a:bodyPr/>
          <a:lstStyle>
            <a:lvl1pPr>
              <a:defRPr b="1">
                <a:solidFill>
                  <a:schemeClr val="bg1">
                    <a:lumMod val="50000"/>
                  </a:schemeClr>
                </a:solidFill>
                <a:latin typeface="Corbel" panose="020B0503020204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2800" y="1885950"/>
            <a:ext cx="4013200" cy="4171950"/>
          </a:xfrm>
        </p:spPr>
        <p:txBody>
          <a:bodyPr rtlCol="0">
            <a:normAutofit/>
          </a:bodyPr>
          <a:lstStyle/>
          <a:p>
            <a:pPr lvl="0"/>
            <a:endParaRPr lang="en-US" noProof="0" dirty="0"/>
          </a:p>
        </p:txBody>
      </p:sp>
      <p:sp>
        <p:nvSpPr>
          <p:cNvPr id="5" name="Slide Number Placeholder 5"/>
          <p:cNvSpPr>
            <a:spLocks noGrp="1"/>
          </p:cNvSpPr>
          <p:nvPr>
            <p:ph type="sldNum" sz="quarter" idx="10"/>
          </p:nvPr>
        </p:nvSpPr>
        <p:spPr>
          <a:ln/>
        </p:spPr>
        <p:txBody>
          <a:bodyPr/>
          <a:lstStyle>
            <a:lvl1pPr>
              <a:defRPr/>
            </a:lvl1pPr>
          </a:lstStyle>
          <a:p>
            <a:pPr>
              <a:defRPr/>
            </a:pPr>
            <a:fld id="{B4FB6E0A-340B-415F-892C-3DBE37974A75}"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1 of 37</a:t>
            </a:r>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8261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71F59581-4F79-43D6-B533-7A9234D6806E}"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1 of 37</a:t>
            </a:r>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0031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37164A1-56C8-4B70-90BF-30226543CB29}"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1 of 37</a:t>
            </a:r>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0280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6A9D67B-39BB-4ADB-97B7-83D5631FC447}"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1 of 37</a:t>
            </a:r>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3820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B41B2F01-C139-4185-9081-73F48BF62B5B}"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1 of 37</a:t>
            </a:r>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11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7772400" cy="987552"/>
          </a:xfrm>
        </p:spPr>
        <p:txBody>
          <a:bodyPr/>
          <a:lstStyle>
            <a:lvl1pPr>
              <a:defRPr b="1">
                <a:solidFill>
                  <a:schemeClr val="bg1">
                    <a:lumMod val="50000"/>
                  </a:schemeClr>
                </a:solidFill>
                <a:latin typeface="Corbel" panose="020B0503020204020204" pitchFamily="34" charset="0"/>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F4FF4F98-B7BE-4C1C-A2E5-5E845607E380}"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1 of 37</a:t>
            </a:r>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03515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B55E38F-D707-4AF3-B606-8926F182C2E7}"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1 of 37</a:t>
            </a:r>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545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B1E14BF6-1F71-4CA2-B042-675D1A45438D}"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t>1 of 37</a:t>
            </a:r>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63482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BBF5F37-EA74-4272-9DF7-671D1746481A}"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1 of 37</a:t>
            </a:r>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6261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sz="1800">
                <a:solidFill>
                  <a:srgbClr val="FFFFFF"/>
                </a:solidFill>
              </a:defRPr>
            </a:lvl1pPr>
          </a:lstStyle>
          <a:p>
            <a:pPr>
              <a:defRPr/>
            </a:pPr>
            <a:fld id="{EB042E6C-7925-4979-99CD-333F0311BE8D}" type="slidenum">
              <a:rPr lang="en-US" altLang="en-US"/>
              <a:pPr>
                <a:defRPr/>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hangingPunct="1">
              <a:defRPr sz="1200">
                <a:solidFill>
                  <a:schemeClr val="bg2"/>
                </a:solidFill>
              </a:defRPr>
            </a:lvl1pPr>
          </a:lstStyle>
          <a:p>
            <a:pPr>
              <a:defRPr/>
            </a:pPr>
            <a:r>
              <a:rPr lang="en-US"/>
              <a:t>1 of 37</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gif"/></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www.google.com/url?sa=i&amp;rct=j&amp;q=&amp;esrc=s&amp;source=images&amp;cd=&amp;cad=rja&amp;uact=8&amp;ved=0ahUKEwiYkb_IyYfOAhVN0WMKHd83Ai8QjRwIBw&amp;url=http://fatearth.blogspot.com/2011/06/potatoes-green-beans-and-compost.html&amp;bvm=bv.127984354,d.cGc&amp;psig=AFQjCNH1ugLK9G25u_4JQDPQPqgwCfI4mw&amp;ust=146929415519020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rcwaste.org/" TargetMode="Externa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diagramData" Target="../diagrams/data1.xml"/><Relationship Id="rId21" Type="http://schemas.openxmlformats.org/officeDocument/2006/relationships/image" Target="../media/image15.png"/><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image" Target="../media/image9.jpe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jc1bHF2YfOAhVL4mMKHQaKDv8QjRwIBw&amp;url=https://www.pinterest.com/pin/548454060845377519/&amp;psig=AFQjCNEXnYc1EYckfRgAdusuaeDIZR3ynw&amp;ust=1469298443924318" TargetMode="External"/><Relationship Id="rId5" Type="http://schemas.openxmlformats.org/officeDocument/2006/relationships/image" Target="../media/image61.jpeg"/><Relationship Id="rId4" Type="http://schemas.openxmlformats.org/officeDocument/2006/relationships/hyperlink" Target="http://www.google.com/url?sa=i&amp;rct=j&amp;q=&amp;esrc=s&amp;source=images&amp;cd=&amp;ved=0ahUKEwi36d342IfOAhULzGMKHVz7Be0QjRwIBw&amp;url=http://www.schlatter.org/Gardening%202009/stake%20mulch%20tree.htm&amp;bvm=bv.127984354,d.cGc&amp;psig=AFQjCNH23vBe37j_5d0P5DMFNDKEfOe9bQ&amp;ust=146929829253209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cwaste.org/Vermicompostin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hyperlink" Target="https://www.rcwaste.org/classes" TargetMode="External"/><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lrecycle.ca.gov/organics/homecompo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channel/UCaARwKuDgze6YOlcvErcumQ" TargetMode="External"/><Relationship Id="rId5" Type="http://schemas.openxmlformats.org/officeDocument/2006/relationships/image" Target="../media/image74.png"/><Relationship Id="rId4" Type="http://schemas.openxmlformats.org/officeDocument/2006/relationships/hyperlink" Target="https://www.instagram.com/rcwaste?ref=hl" TargetMode="External"/><Relationship Id="rId9" Type="http://schemas.openxmlformats.org/officeDocument/2006/relationships/hyperlink" Target="http://www.rcwaste.org/report/feedbac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64D2C5B1-675D-4DFE-95CF-50147C9B45B8}" type="slidenum">
              <a:rPr lang="en-US" altLang="en-US" sz="1800" smtClean="0">
                <a:solidFill>
                  <a:srgbClr val="FFFFFF"/>
                </a:solidFill>
                <a:latin typeface="Times New Roman" panose="02020603050405020304" pitchFamily="18" charset="0"/>
              </a:rPr>
              <a:pPr>
                <a:spcBef>
                  <a:spcPct val="0"/>
                </a:spcBef>
                <a:buClrTx/>
                <a:buFontTx/>
                <a:buNone/>
              </a:pPr>
              <a:t>1</a:t>
            </a:fld>
            <a:endParaRPr lang="en-US" altLang="en-US" sz="1800">
              <a:solidFill>
                <a:srgbClr val="FFFFFF"/>
              </a:solidFill>
              <a:latin typeface="Times New Roman" panose="02020603050405020304" pitchFamily="18" charset="0"/>
            </a:endParaRPr>
          </a:p>
        </p:txBody>
      </p:sp>
      <p:pic>
        <p:nvPicPr>
          <p:cNvPr id="4099"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4288" y="5389563"/>
            <a:ext cx="34163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p:cNvSpPr>
            <a:spLocks noGrp="1"/>
          </p:cNvSpPr>
          <p:nvPr/>
        </p:nvSpPr>
        <p:spPr>
          <a:xfrm>
            <a:off x="758825" y="840581"/>
            <a:ext cx="7772400" cy="979487"/>
          </a:xfrm>
          <a:prstGeom prst="rect">
            <a:avLst/>
          </a:prstGeom>
        </p:spPr>
        <p:txBody>
          <a:bodyPr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defRPr/>
            </a:pPr>
            <a:r>
              <a:rPr lang="en-US" sz="6000" b="1" dirty="0">
                <a:solidFill>
                  <a:schemeClr val="tx2">
                    <a:lumMod val="90000"/>
                    <a:lumOff val="10000"/>
                  </a:schemeClr>
                </a:solidFill>
                <a:latin typeface="Corbel" panose="020B0503020204020204" pitchFamily="34" charset="0"/>
              </a:rPr>
              <a:t>Backyard Composting</a:t>
            </a:r>
            <a:endParaRPr lang="en-US" sz="6000" dirty="0">
              <a:solidFill>
                <a:schemeClr val="tx2">
                  <a:lumMod val="90000"/>
                  <a:lumOff val="10000"/>
                </a:schemeClr>
              </a:solidFill>
            </a:endParaRPr>
          </a:p>
        </p:txBody>
      </p:sp>
      <p:sp>
        <p:nvSpPr>
          <p:cNvPr id="5" name="Text Placeholder 2"/>
          <p:cNvSpPr txBox="1">
            <a:spLocks/>
          </p:cNvSpPr>
          <p:nvPr/>
        </p:nvSpPr>
        <p:spPr>
          <a:xfrm>
            <a:off x="536713" y="2390999"/>
            <a:ext cx="7195930" cy="2240636"/>
          </a:xfrm>
          <a:prstGeom prst="rect">
            <a:avLst/>
          </a:prstGeom>
        </p:spPr>
        <p:txBody>
          <a:bodyPr>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eaLnBrk="1" hangingPunct="1">
              <a:spcAft>
                <a:spcPts val="1800"/>
              </a:spcAft>
              <a:defRPr/>
            </a:pPr>
            <a:r>
              <a:rPr lang="en-US" altLang="en-US" dirty="0">
                <a:solidFill>
                  <a:schemeClr val="bg1">
                    <a:lumMod val="50000"/>
                  </a:schemeClr>
                </a:solidFill>
                <a:latin typeface="+mn-lt"/>
              </a:rPr>
              <a:t>Welcome!</a:t>
            </a:r>
          </a:p>
          <a:p>
            <a:pPr eaLnBrk="1" hangingPunct="1">
              <a:spcAft>
                <a:spcPts val="1800"/>
              </a:spcAft>
              <a:defRPr/>
            </a:pPr>
            <a:r>
              <a:rPr lang="en-US" altLang="en-US" dirty="0">
                <a:solidFill>
                  <a:schemeClr val="bg1">
                    <a:lumMod val="50000"/>
                  </a:schemeClr>
                </a:solidFill>
                <a:latin typeface="+mn-lt"/>
              </a:rPr>
              <a:t>The presentation will begin soon.</a:t>
            </a:r>
          </a:p>
          <a:p>
            <a:pPr eaLnBrk="1" hangingPunct="1">
              <a:spcAft>
                <a:spcPts val="1800"/>
              </a:spcAft>
              <a:defRPr/>
            </a:pPr>
            <a:r>
              <a:rPr lang="en-US" altLang="en-US" dirty="0">
                <a:solidFill>
                  <a:schemeClr val="bg1">
                    <a:lumMod val="50000"/>
                  </a:schemeClr>
                </a:solidFill>
                <a:latin typeface="+mn-lt"/>
              </a:rPr>
              <a:t>Please use the Chat section for questions during the presentation.</a:t>
            </a: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7772400" cy="977900"/>
          </a:xfrm>
        </p:spPr>
        <p:txBody>
          <a:bodyPr/>
          <a:lstStyle/>
          <a:p>
            <a:pPr eaLnBrk="1" fontAlgn="auto" hangingPunct="1">
              <a:spcAft>
                <a:spcPts val="0"/>
              </a:spcAft>
              <a:defRPr/>
            </a:pPr>
            <a:r>
              <a:rPr lang="en-US" altLang="en-US" sz="4800" dirty="0"/>
              <a:t>Helpers</a:t>
            </a:r>
          </a:p>
        </p:txBody>
      </p:sp>
      <p:sp>
        <p:nvSpPr>
          <p:cNvPr id="3" name="Text Placeholder 2"/>
          <p:cNvSpPr>
            <a:spLocks noGrp="1"/>
          </p:cNvSpPr>
          <p:nvPr>
            <p:ph type="body" sz="half" idx="1"/>
          </p:nvPr>
        </p:nvSpPr>
        <p:spPr>
          <a:xfrm>
            <a:off x="457200" y="1600200"/>
            <a:ext cx="4073525" cy="5029200"/>
          </a:xfrm>
        </p:spPr>
        <p:txBody>
          <a:bodyPr rtlCol="0">
            <a:normAutofit/>
          </a:bodyPr>
          <a:lstStyle/>
          <a:p>
            <a:pPr marL="347472" indent="-347472" eaLnBrk="1" fontAlgn="auto" hangingPunct="1">
              <a:spcBef>
                <a:spcPts val="0"/>
              </a:spcBef>
              <a:spcAft>
                <a:spcPts val="0"/>
              </a:spcAft>
              <a:buFont typeface="Monotype Sorts"/>
              <a:buNone/>
              <a:defRPr/>
            </a:pPr>
            <a:r>
              <a:rPr lang="en-US" sz="2400" b="1" dirty="0">
                <a:solidFill>
                  <a:schemeClr val="bg1">
                    <a:lumMod val="50000"/>
                  </a:schemeClr>
                </a:solidFill>
              </a:rPr>
              <a:t>Microorganisms</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Psychrophilic 	50 - 70°F</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Mesophilic 	70 - 90°F</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Thermophilic 	90 - 150°F</a:t>
            </a:r>
          </a:p>
          <a:p>
            <a:pPr marL="347472" indent="-347472" eaLnBrk="1" fontAlgn="auto" hangingPunct="1">
              <a:spcBef>
                <a:spcPts val="0"/>
              </a:spcBef>
              <a:spcAft>
                <a:spcPts val="0"/>
              </a:spcAft>
              <a:buClrTx/>
              <a:buFont typeface="Monotype Sorts"/>
              <a:buNone/>
              <a:tabLst>
                <a:tab pos="2174875" algn="l"/>
              </a:tabLst>
              <a:defRPr/>
            </a:pPr>
            <a:r>
              <a:rPr lang="en-US" sz="2400" b="1" dirty="0">
                <a:solidFill>
                  <a:schemeClr val="bg1">
                    <a:lumMod val="50000"/>
                  </a:schemeClr>
                </a:solidFill>
              </a:rPr>
              <a:t>Temperature Objectives:</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130 - 140°F</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Maintain for 3-4 weeks by aerating/turning the pile</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Destroys most weed seeds and disease germs</a:t>
            </a:r>
          </a:p>
          <a:p>
            <a:pPr marL="347472" indent="-347472" eaLnBrk="1" fontAlgn="auto" hangingPunct="1">
              <a:spcBef>
                <a:spcPts val="0"/>
              </a:spcBef>
              <a:spcAft>
                <a:spcPts val="0"/>
              </a:spcAft>
              <a:buClrTx/>
              <a:buFont typeface="Monotype Sorts"/>
              <a:buNone/>
              <a:defRPr/>
            </a:pPr>
            <a:r>
              <a:rPr lang="en-US" sz="2400" b="1" dirty="0">
                <a:solidFill>
                  <a:schemeClr val="bg1">
                    <a:lumMod val="50000"/>
                  </a:schemeClr>
                </a:solidFill>
              </a:rPr>
              <a:t>Actinomycetes</a:t>
            </a:r>
          </a:p>
          <a:p>
            <a:pPr marL="228600" lvl="1" eaLnBrk="1" fontAlgn="auto" hangingPunct="1">
              <a:spcBef>
                <a:spcPct val="0"/>
              </a:spcBef>
              <a:spcAft>
                <a:spcPts val="600"/>
              </a:spcAft>
              <a:buClrTx/>
              <a:tabLst>
                <a:tab pos="2174875" algn="l"/>
              </a:tabLst>
              <a:defRPr/>
            </a:pPr>
            <a:r>
              <a:rPr lang="en-US" sz="2200" dirty="0">
                <a:solidFill>
                  <a:schemeClr val="bg1">
                    <a:lumMod val="50000"/>
                  </a:schemeClr>
                </a:solidFill>
              </a:rPr>
              <a:t>Gray ashy look</a:t>
            </a:r>
          </a:p>
        </p:txBody>
      </p:sp>
      <p:sp>
        <p:nvSpPr>
          <p:cNvPr id="26628"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951E4369-CDFB-408D-BCEA-9CF7FF7338EA}" type="slidenum">
              <a:rPr lang="en-US" altLang="en-US" sz="1800" smtClean="0">
                <a:solidFill>
                  <a:srgbClr val="FFFFFF"/>
                </a:solidFill>
                <a:latin typeface="Times New Roman" panose="02020603050405020304" pitchFamily="18" charset="0"/>
              </a:rPr>
              <a:pPr>
                <a:spcBef>
                  <a:spcPct val="0"/>
                </a:spcBef>
                <a:buClrTx/>
                <a:buFontTx/>
                <a:buNone/>
              </a:pPr>
              <a:t>10</a:t>
            </a:fld>
            <a:endParaRPr lang="en-US" altLang="en-US" sz="1800">
              <a:solidFill>
                <a:srgbClr val="FFFFFF"/>
              </a:solidFill>
              <a:latin typeface="Times New Roman" panose="02020603050405020304" pitchFamily="18" charset="0"/>
            </a:endParaRPr>
          </a:p>
        </p:txBody>
      </p:sp>
      <p:pic>
        <p:nvPicPr>
          <p:cNvPr id="1126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8263" y="1495424"/>
            <a:ext cx="2704234" cy="1514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TextBox 6"/>
          <p:cNvSpPr txBox="1">
            <a:spLocks noChangeArrowheads="1"/>
          </p:cNvSpPr>
          <p:nvPr/>
        </p:nvSpPr>
        <p:spPr bwMode="auto">
          <a:xfrm>
            <a:off x="5762625" y="3027363"/>
            <a:ext cx="181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lgn="ctr" eaLnBrk="1" hangingPunct="1">
              <a:spcBef>
                <a:spcPct val="0"/>
              </a:spcBef>
              <a:buClrTx/>
              <a:buFontTx/>
              <a:buNone/>
              <a:defRPr/>
            </a:pPr>
            <a:r>
              <a:rPr kumimoji="0" lang="en-US" altLang="en-US" sz="2000" b="1" dirty="0">
                <a:solidFill>
                  <a:schemeClr val="bg1">
                    <a:lumMod val="50000"/>
                  </a:schemeClr>
                </a:solidFill>
                <a:latin typeface="Corbel" panose="020B0503020204020204" pitchFamily="34" charset="0"/>
                <a:cs typeface="Tahoma" pitchFamily="34" charset="0"/>
              </a:rPr>
              <a:t>Bacteria</a:t>
            </a:r>
          </a:p>
        </p:txBody>
      </p:sp>
      <p:pic>
        <p:nvPicPr>
          <p:cNvPr id="1127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4374" y="3291916"/>
            <a:ext cx="1433513" cy="1914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1" name="TextBox 8"/>
          <p:cNvSpPr txBox="1">
            <a:spLocks noChangeArrowheads="1"/>
          </p:cNvSpPr>
          <p:nvPr/>
        </p:nvSpPr>
        <p:spPr bwMode="auto">
          <a:xfrm>
            <a:off x="4648200" y="5324475"/>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lgn="ctr" eaLnBrk="1" hangingPunct="1">
              <a:spcBef>
                <a:spcPct val="0"/>
              </a:spcBef>
              <a:buClrTx/>
              <a:buFontTx/>
              <a:buNone/>
              <a:defRPr/>
            </a:pPr>
            <a:r>
              <a:rPr kumimoji="0" lang="en-US" altLang="en-US" sz="2000" b="1" dirty="0">
                <a:solidFill>
                  <a:schemeClr val="bg1">
                    <a:lumMod val="50000"/>
                  </a:schemeClr>
                </a:solidFill>
                <a:latin typeface="Corbel" panose="020B0503020204020204" pitchFamily="34" charset="0"/>
                <a:cs typeface="Tahoma" pitchFamily="34" charset="0"/>
              </a:rPr>
              <a:t>Fungi</a:t>
            </a:r>
          </a:p>
        </p:txBody>
      </p:sp>
      <p:pic>
        <p:nvPicPr>
          <p:cNvPr id="1127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37542" y="3781424"/>
            <a:ext cx="2123795" cy="1415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3" name="TextBox 10"/>
          <p:cNvSpPr txBox="1">
            <a:spLocks noChangeArrowheads="1"/>
          </p:cNvSpPr>
          <p:nvPr/>
        </p:nvSpPr>
        <p:spPr bwMode="auto">
          <a:xfrm>
            <a:off x="5762625" y="5284788"/>
            <a:ext cx="277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algn="ctr" eaLnBrk="1" hangingPunct="1">
              <a:spcBef>
                <a:spcPct val="0"/>
              </a:spcBef>
              <a:buClrTx/>
              <a:buFontTx/>
              <a:buNone/>
              <a:defRPr/>
            </a:pPr>
            <a:r>
              <a:rPr kumimoji="0" lang="en-US" altLang="en-US" sz="2000" b="1" dirty="0">
                <a:solidFill>
                  <a:schemeClr val="bg1">
                    <a:lumMod val="50000"/>
                  </a:schemeClr>
                </a:solidFill>
                <a:latin typeface="Corbel" panose="020B0503020204020204" pitchFamily="34" charset="0"/>
                <a:cs typeface="Tahoma" pitchFamily="34" charset="0"/>
              </a:rPr>
              <a:t>Actinomycetes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Helpers</a:t>
            </a:r>
          </a:p>
        </p:txBody>
      </p:sp>
      <p:sp>
        <p:nvSpPr>
          <p:cNvPr id="12291" name="Rectangle 3"/>
          <p:cNvSpPr>
            <a:spLocks noGrp="1" noChangeArrowheads="1"/>
          </p:cNvSpPr>
          <p:nvPr>
            <p:ph type="body" sz="half" idx="1"/>
          </p:nvPr>
        </p:nvSpPr>
        <p:spPr>
          <a:xfrm>
            <a:off x="457200" y="1600200"/>
            <a:ext cx="3081338" cy="5113338"/>
          </a:xfrm>
        </p:spPr>
        <p:txBody>
          <a:bodyPr rtlCol="0">
            <a:normAutofit/>
          </a:bodyPr>
          <a:lstStyle/>
          <a:p>
            <a:pPr marL="346075" indent="-346075" eaLnBrk="1" fontAlgn="auto" hangingPunct="1">
              <a:spcBef>
                <a:spcPct val="0"/>
              </a:spcBef>
              <a:spcAft>
                <a:spcPts val="1200"/>
              </a:spcAft>
              <a:buFont typeface="Monotype Sorts"/>
              <a:buNone/>
              <a:defRPr/>
            </a:pPr>
            <a:r>
              <a:rPr lang="en-US" altLang="en-US" sz="2400" b="1" dirty="0">
                <a:solidFill>
                  <a:schemeClr val="bg1">
                    <a:lumMod val="50000"/>
                  </a:schemeClr>
                </a:solidFill>
              </a:rPr>
              <a:t>Macro organisms</a:t>
            </a:r>
          </a:p>
          <a:p>
            <a:pPr marL="228600" lvl="1" eaLnBrk="1" fontAlgn="auto" hangingPunct="1">
              <a:spcBef>
                <a:spcPct val="0"/>
              </a:spcBef>
              <a:spcAft>
                <a:spcPts val="1800"/>
              </a:spcAft>
              <a:buClrTx/>
              <a:defRPr/>
            </a:pPr>
            <a:r>
              <a:rPr lang="en-US" altLang="en-US" sz="2200" dirty="0">
                <a:solidFill>
                  <a:schemeClr val="bg1">
                    <a:lumMod val="50000"/>
                  </a:schemeClr>
                </a:solidFill>
              </a:rPr>
              <a:t>Bugs you can see</a:t>
            </a:r>
          </a:p>
          <a:p>
            <a:pPr marL="228600" lvl="1" eaLnBrk="1" fontAlgn="auto" hangingPunct="1">
              <a:spcBef>
                <a:spcPct val="0"/>
              </a:spcBef>
              <a:spcAft>
                <a:spcPts val="1800"/>
              </a:spcAft>
              <a:buClrTx/>
              <a:defRPr/>
            </a:pPr>
            <a:r>
              <a:rPr lang="en-US" altLang="en-US" sz="2200" dirty="0">
                <a:solidFill>
                  <a:schemeClr val="bg1">
                    <a:lumMod val="50000"/>
                  </a:schemeClr>
                </a:solidFill>
              </a:rPr>
              <a:t>Already in your yard</a:t>
            </a:r>
          </a:p>
          <a:p>
            <a:pPr marL="228600" lvl="1" eaLnBrk="1" fontAlgn="auto" hangingPunct="1">
              <a:spcBef>
                <a:spcPct val="0"/>
              </a:spcBef>
              <a:spcAft>
                <a:spcPts val="1800"/>
              </a:spcAft>
              <a:buClrTx/>
              <a:defRPr/>
            </a:pPr>
            <a:r>
              <a:rPr lang="en-US" altLang="en-US" sz="2200" dirty="0">
                <a:solidFill>
                  <a:schemeClr val="bg1">
                    <a:lumMod val="50000"/>
                  </a:schemeClr>
                </a:solidFill>
              </a:rPr>
              <a:t>Present in pile when cool</a:t>
            </a:r>
          </a:p>
          <a:p>
            <a:pPr marL="228600" lvl="1" eaLnBrk="1" fontAlgn="auto" hangingPunct="1">
              <a:spcBef>
                <a:spcPct val="0"/>
              </a:spcBef>
              <a:spcAft>
                <a:spcPts val="1800"/>
              </a:spcAft>
              <a:buClrTx/>
              <a:defRPr/>
            </a:pPr>
            <a:r>
              <a:rPr lang="en-US" altLang="en-US" sz="2200" dirty="0">
                <a:solidFill>
                  <a:schemeClr val="bg1">
                    <a:lumMod val="50000"/>
                  </a:schemeClr>
                </a:solidFill>
              </a:rPr>
              <a:t>Continue decomposition</a:t>
            </a:r>
          </a:p>
          <a:p>
            <a:pPr marL="228600" lvl="1" eaLnBrk="1" fontAlgn="auto" hangingPunct="1">
              <a:spcBef>
                <a:spcPct val="0"/>
              </a:spcBef>
              <a:spcAft>
                <a:spcPts val="1800"/>
              </a:spcAft>
              <a:buClrTx/>
              <a:defRPr/>
            </a:pPr>
            <a:r>
              <a:rPr lang="en-US" altLang="en-US" sz="2200" dirty="0">
                <a:solidFill>
                  <a:schemeClr val="bg1">
                    <a:lumMod val="50000"/>
                  </a:schemeClr>
                </a:solidFill>
              </a:rPr>
              <a:t>All good for your pile</a:t>
            </a:r>
          </a:p>
        </p:txBody>
      </p:sp>
      <p:sp>
        <p:nvSpPr>
          <p:cNvPr id="28676"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87BEB0BD-2E84-46F5-B585-6BCC70F814A8}" type="slidenum">
              <a:rPr lang="en-US" altLang="en-US" sz="1800" smtClean="0">
                <a:solidFill>
                  <a:srgbClr val="FFFFFF"/>
                </a:solidFill>
                <a:latin typeface="Times New Roman" panose="02020603050405020304" pitchFamily="18" charset="0"/>
              </a:rPr>
              <a:pPr>
                <a:spcBef>
                  <a:spcPct val="0"/>
                </a:spcBef>
                <a:buClrTx/>
                <a:buFontTx/>
                <a:buNone/>
              </a:pPr>
              <a:t>11</a:t>
            </a:fld>
            <a:endParaRPr lang="en-US" altLang="en-US" sz="1800">
              <a:solidFill>
                <a:srgbClr val="FFFFFF"/>
              </a:solidFill>
              <a:latin typeface="Times New Roman" panose="02020603050405020304" pitchFamily="18" charset="0"/>
            </a:endParaRPr>
          </a:p>
        </p:txBody>
      </p:sp>
      <p:pic>
        <p:nvPicPr>
          <p:cNvPr id="12292"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62305" y="4427880"/>
            <a:ext cx="1924050" cy="1119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678" name="Group 2"/>
          <p:cNvGrpSpPr>
            <a:grpSpLocks/>
          </p:cNvGrpSpPr>
          <p:nvPr/>
        </p:nvGrpSpPr>
        <p:grpSpPr bwMode="auto">
          <a:xfrm>
            <a:off x="3375025" y="1687513"/>
            <a:ext cx="4968875" cy="3776662"/>
            <a:chOff x="3346716" y="1420154"/>
            <a:chExt cx="4969154" cy="3777321"/>
          </a:xfrm>
        </p:grpSpPr>
        <p:pic>
          <p:nvPicPr>
            <p:cNvPr id="12295"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01408" y="2703804"/>
              <a:ext cx="1485208" cy="1344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1670" y="2953566"/>
              <a:ext cx="1304200" cy="902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76246" y="1420154"/>
              <a:ext cx="1820740" cy="1180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46716" y="2906394"/>
              <a:ext cx="1916906" cy="1126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0" name="Picture 9" descr="green_fruit_beetl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71363" y="4205973"/>
              <a:ext cx="1856862" cy="991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28679" name="Picture 1"/>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541713" y="1687513"/>
            <a:ext cx="209708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Ingredients to Avoid</a:t>
            </a:r>
          </a:p>
        </p:txBody>
      </p:sp>
      <p:sp>
        <p:nvSpPr>
          <p:cNvPr id="30723"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F6A8F8BA-7AAF-4DA0-A419-BEC8C1A64D48}" type="slidenum">
              <a:rPr lang="en-US" altLang="en-US" sz="1800" smtClean="0">
                <a:solidFill>
                  <a:srgbClr val="FFFFFF"/>
                </a:solidFill>
                <a:latin typeface="Times New Roman" panose="02020603050405020304" pitchFamily="18" charset="0"/>
              </a:rPr>
              <a:pPr>
                <a:spcBef>
                  <a:spcPct val="0"/>
                </a:spcBef>
                <a:buClrTx/>
                <a:buFontTx/>
                <a:buNone/>
              </a:pPr>
              <a:t>12</a:t>
            </a:fld>
            <a:endParaRPr lang="en-US" altLang="en-US" sz="1800">
              <a:solidFill>
                <a:srgbClr val="FFFFFF"/>
              </a:solidFill>
              <a:latin typeface="Times New Roman" panose="02020603050405020304" pitchFamily="18" charset="0"/>
            </a:endParaRPr>
          </a:p>
        </p:txBody>
      </p:sp>
      <p:pic>
        <p:nvPicPr>
          <p:cNvPr id="13315" name="Picture 6" descr="https://extension.illinois.edu/roses/images/blackspo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888" y="1666875"/>
            <a:ext cx="2193925"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05150" y="1676400"/>
            <a:ext cx="2205038"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03888" y="1700213"/>
            <a:ext cx="2171700" cy="155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6888" y="3349625"/>
            <a:ext cx="2192337" cy="155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24200" y="3352800"/>
            <a:ext cx="2190750"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descr="https://encrypted-tbn0.gstatic.com/images?q=tbn:ANd9GcR7uF3plxjFPMNFYt6eNTsQqjGe-V719_94XipwGl2eapvh0Xjay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4838" y="3352800"/>
            <a:ext cx="2190750"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402138" y="5038725"/>
            <a:ext cx="2282825" cy="1646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2" descr="https://ec.europa.eu/jrc/sites/jrcsh/files/styles/normal-responsive/public/fotolia-gorvik-spraying-plants.jpg?itok=Uvk8hnn-"/>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28788" y="5038725"/>
            <a:ext cx="2282825" cy="1646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Bins or Piles?</a:t>
            </a:r>
          </a:p>
        </p:txBody>
      </p:sp>
      <p:sp>
        <p:nvSpPr>
          <p:cNvPr id="14339" name="Rectangle 3"/>
          <p:cNvSpPr>
            <a:spLocks noGrp="1" noChangeArrowheads="1"/>
          </p:cNvSpPr>
          <p:nvPr>
            <p:ph type="body" sz="half" idx="1"/>
          </p:nvPr>
        </p:nvSpPr>
        <p:spPr>
          <a:xfrm>
            <a:off x="457200" y="1600200"/>
            <a:ext cx="4340225" cy="4800600"/>
          </a:xfrm>
        </p:spPr>
        <p:txBody>
          <a:bodyPr rtlCol="0">
            <a:normAutofit/>
          </a:bodyPr>
          <a:lstStyle/>
          <a:p>
            <a:pPr marL="346075" indent="-346075" eaLnBrk="1" fontAlgn="auto" hangingPunct="1">
              <a:spcBef>
                <a:spcPct val="0"/>
              </a:spcBef>
              <a:spcAft>
                <a:spcPts val="1200"/>
              </a:spcAft>
              <a:buFont typeface="Monotype Sorts"/>
              <a:buNone/>
              <a:defRPr/>
            </a:pPr>
            <a:r>
              <a:rPr lang="en-US" altLang="en-US" sz="2400" b="1" dirty="0">
                <a:solidFill>
                  <a:schemeClr val="bg1">
                    <a:lumMod val="50000"/>
                  </a:schemeClr>
                </a:solidFill>
              </a:rPr>
              <a:t>Open Pile</a:t>
            </a:r>
          </a:p>
          <a:p>
            <a:pPr marL="228600" lvl="1" eaLnBrk="1" fontAlgn="auto" hangingPunct="1">
              <a:spcBef>
                <a:spcPct val="0"/>
              </a:spcBef>
              <a:spcAft>
                <a:spcPts val="1800"/>
              </a:spcAft>
              <a:buClrTx/>
              <a:defRPr/>
            </a:pPr>
            <a:r>
              <a:rPr lang="en-US" altLang="en-US" sz="2400" dirty="0">
                <a:solidFill>
                  <a:schemeClr val="bg1">
                    <a:lumMod val="50000"/>
                  </a:schemeClr>
                </a:solidFill>
              </a:rPr>
              <a:t>About 1 to 5 cubic yards</a:t>
            </a:r>
          </a:p>
          <a:p>
            <a:pPr marL="228600" lvl="1" eaLnBrk="1" fontAlgn="auto" hangingPunct="1">
              <a:spcBef>
                <a:spcPct val="0"/>
              </a:spcBef>
              <a:spcAft>
                <a:spcPts val="1800"/>
              </a:spcAft>
              <a:buClrTx/>
              <a:defRPr/>
            </a:pPr>
            <a:r>
              <a:rPr lang="en-US" altLang="en-US" sz="2400" dirty="0">
                <a:solidFill>
                  <a:schemeClr val="bg1">
                    <a:lumMod val="50000"/>
                  </a:schemeClr>
                </a:solidFill>
              </a:rPr>
              <a:t>Larger: hard to turn</a:t>
            </a:r>
          </a:p>
          <a:p>
            <a:pPr marL="228600" lvl="1" eaLnBrk="1" fontAlgn="auto" hangingPunct="1">
              <a:spcBef>
                <a:spcPct val="0"/>
              </a:spcBef>
              <a:spcAft>
                <a:spcPts val="1800"/>
              </a:spcAft>
              <a:buClrTx/>
              <a:defRPr/>
            </a:pPr>
            <a:r>
              <a:rPr lang="en-US" altLang="en-US" sz="2400" dirty="0">
                <a:solidFill>
                  <a:schemeClr val="bg1">
                    <a:lumMod val="50000"/>
                  </a:schemeClr>
                </a:solidFill>
              </a:rPr>
              <a:t>Smaller: may not maintain heat</a:t>
            </a:r>
          </a:p>
          <a:p>
            <a:pPr marL="346075" indent="-346075" eaLnBrk="1" fontAlgn="auto" hangingPunct="1">
              <a:spcBef>
                <a:spcPct val="0"/>
              </a:spcBef>
              <a:spcAft>
                <a:spcPts val="1200"/>
              </a:spcAft>
              <a:buFont typeface="Monotype Sorts"/>
              <a:buNone/>
              <a:defRPr/>
            </a:pPr>
            <a:r>
              <a:rPr lang="en-US" altLang="en-US" sz="2400" b="1" dirty="0">
                <a:solidFill>
                  <a:schemeClr val="bg1">
                    <a:lumMod val="50000"/>
                  </a:schemeClr>
                </a:solidFill>
              </a:rPr>
              <a:t>Bins (Contained Pile)</a:t>
            </a:r>
          </a:p>
          <a:p>
            <a:pPr marL="228600" lvl="1" eaLnBrk="1" fontAlgn="auto" hangingPunct="1">
              <a:spcBef>
                <a:spcPct val="0"/>
              </a:spcBef>
              <a:spcAft>
                <a:spcPts val="1800"/>
              </a:spcAft>
              <a:buClrTx/>
              <a:defRPr/>
            </a:pPr>
            <a:r>
              <a:rPr lang="en-US" altLang="en-US" sz="2400" dirty="0">
                <a:solidFill>
                  <a:schemeClr val="bg1">
                    <a:lumMod val="50000"/>
                  </a:schemeClr>
                </a:solidFill>
              </a:rPr>
              <a:t>Store-bought bins</a:t>
            </a:r>
          </a:p>
          <a:p>
            <a:pPr marL="228600" lvl="1" eaLnBrk="1" fontAlgn="auto" hangingPunct="1">
              <a:spcBef>
                <a:spcPct val="0"/>
              </a:spcBef>
              <a:spcAft>
                <a:spcPts val="1800"/>
              </a:spcAft>
              <a:buClrTx/>
              <a:defRPr/>
            </a:pPr>
            <a:r>
              <a:rPr lang="en-US" altLang="en-US" sz="2400" dirty="0">
                <a:solidFill>
                  <a:schemeClr val="bg1">
                    <a:lumMod val="50000"/>
                  </a:schemeClr>
                </a:solidFill>
              </a:rPr>
              <a:t>Home built bins</a:t>
            </a:r>
          </a:p>
        </p:txBody>
      </p:sp>
      <p:pic>
        <p:nvPicPr>
          <p:cNvPr id="14340" name="Picture 6" descr="Biostack_Bi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217288" y="3933824"/>
            <a:ext cx="1945511" cy="236454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773"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A605E58-30BA-4D59-8625-4B14DE8B536F}" type="slidenum">
              <a:rPr lang="en-US" altLang="en-US" sz="1800" smtClean="0">
                <a:solidFill>
                  <a:srgbClr val="FFFFFF"/>
                </a:solidFill>
                <a:latin typeface="Times New Roman" panose="02020603050405020304" pitchFamily="18" charset="0"/>
              </a:rPr>
              <a:pPr>
                <a:spcBef>
                  <a:spcPct val="0"/>
                </a:spcBef>
                <a:buClrTx/>
                <a:buFontTx/>
                <a:buNone/>
              </a:pPr>
              <a:t>13</a:t>
            </a:fld>
            <a:endParaRPr lang="en-US" altLang="en-US" sz="1800">
              <a:solidFill>
                <a:srgbClr val="FFFFFF"/>
              </a:solidFill>
              <a:latin typeface="Times New Roman" panose="02020603050405020304" pitchFamily="18" charset="0"/>
            </a:endParaRPr>
          </a:p>
        </p:txBody>
      </p:sp>
      <p:pic>
        <p:nvPicPr>
          <p:cNvPr id="1434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1600200"/>
            <a:ext cx="255905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7772400" cy="977900"/>
          </a:xfrm>
        </p:spPr>
        <p:txBody>
          <a:bodyPr/>
          <a:lstStyle/>
          <a:p>
            <a:pPr marL="346075" indent="-346075" eaLnBrk="1" fontAlgn="auto" hangingPunct="1">
              <a:spcAft>
                <a:spcPts val="600"/>
              </a:spcAft>
              <a:defRPr/>
            </a:pPr>
            <a:r>
              <a:rPr lang="en-US" altLang="en-US" sz="4400" dirty="0"/>
              <a:t>Benefits of Using a Compost Bin</a:t>
            </a:r>
          </a:p>
        </p:txBody>
      </p:sp>
      <p:sp>
        <p:nvSpPr>
          <p:cNvPr id="15363" name="Rectangle 3"/>
          <p:cNvSpPr>
            <a:spLocks noGrp="1" noChangeArrowheads="1"/>
          </p:cNvSpPr>
          <p:nvPr>
            <p:ph type="body" sz="half" idx="1"/>
          </p:nvPr>
        </p:nvSpPr>
        <p:spPr>
          <a:xfrm>
            <a:off x="457200" y="2106613"/>
            <a:ext cx="4311650" cy="277495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Aesthetics/Appearance  </a:t>
            </a:r>
          </a:p>
          <a:p>
            <a:pPr marL="228600" lvl="1" eaLnBrk="1" fontAlgn="auto" hangingPunct="1">
              <a:spcBef>
                <a:spcPct val="0"/>
              </a:spcBef>
              <a:spcAft>
                <a:spcPts val="1800"/>
              </a:spcAft>
              <a:buClrTx/>
              <a:defRPr/>
            </a:pPr>
            <a:r>
              <a:rPr lang="en-US" altLang="en-US" sz="2400" dirty="0">
                <a:solidFill>
                  <a:schemeClr val="bg1">
                    <a:lumMod val="50000"/>
                  </a:schemeClr>
                </a:solidFill>
              </a:rPr>
              <a:t>Contains material</a:t>
            </a:r>
          </a:p>
          <a:p>
            <a:pPr marL="228600" lvl="1" eaLnBrk="1" fontAlgn="auto" hangingPunct="1">
              <a:spcBef>
                <a:spcPct val="0"/>
              </a:spcBef>
              <a:spcAft>
                <a:spcPts val="1800"/>
              </a:spcAft>
              <a:buClrTx/>
              <a:defRPr/>
            </a:pPr>
            <a:r>
              <a:rPr lang="en-US" altLang="en-US" sz="2400" dirty="0">
                <a:solidFill>
                  <a:schemeClr val="bg1">
                    <a:lumMod val="50000"/>
                  </a:schemeClr>
                </a:solidFill>
              </a:rPr>
              <a:t>Less water loss</a:t>
            </a:r>
          </a:p>
          <a:p>
            <a:pPr marL="228600" lvl="1" eaLnBrk="1" fontAlgn="auto" hangingPunct="1">
              <a:spcBef>
                <a:spcPct val="0"/>
              </a:spcBef>
              <a:spcAft>
                <a:spcPts val="1800"/>
              </a:spcAft>
              <a:buClrTx/>
              <a:defRPr/>
            </a:pPr>
            <a:r>
              <a:rPr lang="en-US" altLang="en-US" sz="2400" dirty="0">
                <a:solidFill>
                  <a:schemeClr val="bg1">
                    <a:lumMod val="50000"/>
                  </a:schemeClr>
                </a:solidFill>
              </a:rPr>
              <a:t>Easier to keep covered</a:t>
            </a:r>
          </a:p>
        </p:txBody>
      </p:sp>
      <p:sp>
        <p:nvSpPr>
          <p:cNvPr id="34820"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D66161D6-3135-47B7-93AE-5B23756F02BD}" type="slidenum">
              <a:rPr lang="en-US" altLang="en-US" sz="1800" smtClean="0">
                <a:solidFill>
                  <a:srgbClr val="FFFFFF"/>
                </a:solidFill>
                <a:latin typeface="Times New Roman" panose="02020603050405020304" pitchFamily="18" charset="0"/>
              </a:rPr>
              <a:pPr>
                <a:spcBef>
                  <a:spcPct val="0"/>
                </a:spcBef>
                <a:buClrTx/>
                <a:buFontTx/>
                <a:buNone/>
              </a:pPr>
              <a:t>14</a:t>
            </a:fld>
            <a:endParaRPr lang="en-US" altLang="en-US" sz="1800">
              <a:solidFill>
                <a:srgbClr val="FFFFFF"/>
              </a:solidFill>
              <a:latin typeface="Times New Roman" panose="02020603050405020304" pitchFamily="18" charset="0"/>
            </a:endParaRPr>
          </a:p>
        </p:txBody>
      </p:sp>
      <p:sp>
        <p:nvSpPr>
          <p:cNvPr id="2" name="Online Image Placeholder 1">
            <a:extLst>
              <a:ext uri="{FF2B5EF4-FFF2-40B4-BE49-F238E27FC236}">
                <a16:creationId xmlns:a16="http://schemas.microsoft.com/office/drawing/2014/main" id="{4482033C-B136-4505-A4A7-4F5EEB041090}"/>
              </a:ext>
            </a:extLst>
          </p:cNvPr>
          <p:cNvSpPr>
            <a:spLocks noGrp="1"/>
          </p:cNvSpPr>
          <p:nvPr>
            <p:ph type="clipArt" sz="half" idx="2"/>
          </p:nvPr>
        </p:nvSpPr>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7772400" cy="977900"/>
          </a:xfrm>
        </p:spPr>
        <p:txBody>
          <a:bodyPr/>
          <a:lstStyle/>
          <a:p>
            <a:pPr marL="346075" indent="-346075" eaLnBrk="1" fontAlgn="auto" hangingPunct="1">
              <a:spcAft>
                <a:spcPts val="600"/>
              </a:spcAft>
              <a:defRPr/>
            </a:pPr>
            <a:r>
              <a:rPr lang="en-US" altLang="en-US" sz="4800" dirty="0"/>
              <a:t>Location</a:t>
            </a:r>
          </a:p>
        </p:txBody>
      </p:sp>
      <p:sp>
        <p:nvSpPr>
          <p:cNvPr id="16387" name="Rectangle 3"/>
          <p:cNvSpPr>
            <a:spLocks noGrp="1" noChangeArrowheads="1"/>
          </p:cNvSpPr>
          <p:nvPr>
            <p:ph type="body" sz="half" idx="1"/>
          </p:nvPr>
        </p:nvSpPr>
        <p:spPr>
          <a:xfrm>
            <a:off x="457200" y="1944688"/>
            <a:ext cx="5202238" cy="416560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Convenient to water &amp; turning</a:t>
            </a:r>
          </a:p>
          <a:p>
            <a:pPr marL="228600" lvl="1" eaLnBrk="1" fontAlgn="auto" hangingPunct="1">
              <a:spcBef>
                <a:spcPct val="0"/>
              </a:spcBef>
              <a:spcAft>
                <a:spcPts val="1800"/>
              </a:spcAft>
              <a:buClrTx/>
              <a:defRPr/>
            </a:pPr>
            <a:r>
              <a:rPr lang="en-US" altLang="en-US" sz="2400" dirty="0">
                <a:solidFill>
                  <a:schemeClr val="bg1">
                    <a:lumMod val="50000"/>
                  </a:schemeClr>
                </a:solidFill>
              </a:rPr>
              <a:t>Shade/sun</a:t>
            </a:r>
          </a:p>
          <a:p>
            <a:pPr marL="228600" lvl="1" eaLnBrk="1" fontAlgn="auto" hangingPunct="1">
              <a:spcBef>
                <a:spcPct val="0"/>
              </a:spcBef>
              <a:spcAft>
                <a:spcPts val="1800"/>
              </a:spcAft>
              <a:buClrTx/>
              <a:defRPr/>
            </a:pPr>
            <a:r>
              <a:rPr lang="en-US" altLang="en-US" sz="2400" dirty="0">
                <a:solidFill>
                  <a:schemeClr val="bg1">
                    <a:lumMod val="50000"/>
                  </a:schemeClr>
                </a:solidFill>
              </a:rPr>
              <a:t>Direct soil contact</a:t>
            </a:r>
          </a:p>
          <a:p>
            <a:pPr marL="228600" lvl="1" eaLnBrk="1" fontAlgn="auto" hangingPunct="1">
              <a:spcBef>
                <a:spcPct val="0"/>
              </a:spcBef>
              <a:spcAft>
                <a:spcPts val="1800"/>
              </a:spcAft>
              <a:buClrTx/>
              <a:defRPr/>
            </a:pPr>
            <a:r>
              <a:rPr lang="en-US" altLang="en-US" sz="2400" dirty="0">
                <a:solidFill>
                  <a:schemeClr val="bg1">
                    <a:lumMod val="50000"/>
                  </a:schemeClr>
                </a:solidFill>
              </a:rPr>
              <a:t>Not up against house or fence</a:t>
            </a:r>
          </a:p>
          <a:p>
            <a:pPr marL="228600" lvl="1" eaLnBrk="1" fontAlgn="auto" hangingPunct="1">
              <a:spcBef>
                <a:spcPct val="0"/>
              </a:spcBef>
              <a:spcAft>
                <a:spcPts val="1800"/>
              </a:spcAft>
              <a:buClrTx/>
              <a:defRPr/>
            </a:pPr>
            <a:r>
              <a:rPr lang="en-US" altLang="en-US" sz="2400" dirty="0">
                <a:solidFill>
                  <a:schemeClr val="bg1">
                    <a:lumMod val="50000"/>
                  </a:schemeClr>
                </a:solidFill>
              </a:rPr>
              <a:t>2x the space (for turning)</a:t>
            </a:r>
          </a:p>
        </p:txBody>
      </p:sp>
      <p:sp>
        <p:nvSpPr>
          <p:cNvPr id="3686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3CA9E49F-C147-4EC9-96C7-18B75F37EA3A}" type="slidenum">
              <a:rPr lang="en-US" altLang="en-US" sz="1800" smtClean="0">
                <a:solidFill>
                  <a:srgbClr val="FFFFFF"/>
                </a:solidFill>
                <a:latin typeface="Times New Roman" panose="02020603050405020304" pitchFamily="18" charset="0"/>
              </a:rPr>
              <a:pPr>
                <a:spcBef>
                  <a:spcPct val="0"/>
                </a:spcBef>
                <a:buClrTx/>
                <a:buFontTx/>
                <a:buNone/>
              </a:pPr>
              <a:t>15</a:t>
            </a:fld>
            <a:endParaRPr lang="en-US" altLang="en-US" sz="1800">
              <a:solidFill>
                <a:srgbClr val="FFFFFF"/>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Building the Anaerobic Pile</a:t>
            </a:r>
          </a:p>
        </p:txBody>
      </p:sp>
      <p:sp>
        <p:nvSpPr>
          <p:cNvPr id="11267" name="Rectangle 3"/>
          <p:cNvSpPr>
            <a:spLocks noGrp="1" noChangeArrowheads="1"/>
          </p:cNvSpPr>
          <p:nvPr>
            <p:ph type="body" sz="half" idx="1"/>
          </p:nvPr>
        </p:nvSpPr>
        <p:spPr>
          <a:xfrm>
            <a:off x="457200" y="1600200"/>
            <a:ext cx="4371975" cy="464820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Pile material as gathered</a:t>
            </a:r>
          </a:p>
          <a:p>
            <a:pPr marL="228600" lvl="1" eaLnBrk="1" fontAlgn="auto" hangingPunct="1">
              <a:spcBef>
                <a:spcPct val="0"/>
              </a:spcBef>
              <a:spcAft>
                <a:spcPts val="1800"/>
              </a:spcAft>
              <a:buClrTx/>
              <a:defRPr/>
            </a:pPr>
            <a:r>
              <a:rPr lang="en-US" altLang="en-US" sz="2400" dirty="0">
                <a:solidFill>
                  <a:schemeClr val="bg1">
                    <a:lumMod val="50000"/>
                  </a:schemeClr>
                </a:solidFill>
              </a:rPr>
              <a:t>Without oxygen  (Cesspool-septic tank)</a:t>
            </a:r>
          </a:p>
          <a:p>
            <a:pPr marL="228600" lvl="1" eaLnBrk="1" fontAlgn="auto" hangingPunct="1">
              <a:spcBef>
                <a:spcPct val="0"/>
              </a:spcBef>
              <a:spcAft>
                <a:spcPts val="1800"/>
              </a:spcAft>
              <a:buClrTx/>
              <a:defRPr/>
            </a:pPr>
            <a:r>
              <a:rPr lang="en-US" altLang="en-US" sz="2400" dirty="0">
                <a:solidFill>
                  <a:schemeClr val="bg1">
                    <a:lumMod val="50000"/>
                  </a:schemeClr>
                </a:solidFill>
              </a:rPr>
              <a:t>Odor/Smelly</a:t>
            </a:r>
          </a:p>
          <a:p>
            <a:pPr marL="228600" lvl="1" eaLnBrk="1" fontAlgn="auto" hangingPunct="1">
              <a:spcBef>
                <a:spcPct val="0"/>
              </a:spcBef>
              <a:spcAft>
                <a:spcPts val="1800"/>
              </a:spcAft>
              <a:buClrTx/>
              <a:defRPr/>
            </a:pPr>
            <a:r>
              <a:rPr lang="en-US" altLang="en-US" sz="2400" dirty="0">
                <a:solidFill>
                  <a:schemeClr val="bg1">
                    <a:lumMod val="50000"/>
                  </a:schemeClr>
                </a:solidFill>
              </a:rPr>
              <a:t>Cold</a:t>
            </a:r>
          </a:p>
          <a:p>
            <a:pPr marL="228600" lvl="1" eaLnBrk="1" fontAlgn="auto" hangingPunct="1">
              <a:spcBef>
                <a:spcPct val="0"/>
              </a:spcBef>
              <a:spcAft>
                <a:spcPts val="1800"/>
              </a:spcAft>
              <a:buClrTx/>
              <a:defRPr/>
            </a:pPr>
            <a:r>
              <a:rPr lang="en-US" altLang="en-US" sz="2400" dirty="0">
                <a:solidFill>
                  <a:schemeClr val="bg1">
                    <a:lumMod val="50000"/>
                  </a:schemeClr>
                </a:solidFill>
              </a:rPr>
              <a:t>Slow (6+ months)</a:t>
            </a:r>
          </a:p>
          <a:p>
            <a:pPr marL="228600" lvl="1" eaLnBrk="1" fontAlgn="auto" hangingPunct="1">
              <a:spcBef>
                <a:spcPct val="0"/>
              </a:spcBef>
              <a:spcAft>
                <a:spcPts val="1800"/>
              </a:spcAft>
              <a:buClrTx/>
              <a:defRPr/>
            </a:pPr>
            <a:r>
              <a:rPr lang="en-US" altLang="en-US" sz="2400" dirty="0">
                <a:solidFill>
                  <a:schemeClr val="bg1">
                    <a:lumMod val="50000"/>
                  </a:schemeClr>
                </a:solidFill>
              </a:rPr>
              <a:t>Water if desired</a:t>
            </a:r>
          </a:p>
          <a:p>
            <a:pPr marL="228600" lvl="1" eaLnBrk="1" fontAlgn="auto" hangingPunct="1">
              <a:spcBef>
                <a:spcPct val="0"/>
              </a:spcBef>
              <a:spcAft>
                <a:spcPts val="1800"/>
              </a:spcAft>
              <a:buClrTx/>
              <a:defRPr/>
            </a:pPr>
            <a:r>
              <a:rPr lang="en-US" altLang="en-US" sz="2400" dirty="0">
                <a:solidFill>
                  <a:schemeClr val="bg1">
                    <a:lumMod val="50000"/>
                  </a:schemeClr>
                </a:solidFill>
              </a:rPr>
              <a:t>Cover pile if desired</a:t>
            </a:r>
          </a:p>
        </p:txBody>
      </p:sp>
      <p:pic>
        <p:nvPicPr>
          <p:cNvPr id="17412" name="yui_3_5_1_5_1386611760426_578" descr="http://farm1.staticflickr.com/213/484647228_392a03afac_z.jpg"/>
          <p:cNvPicPr>
            <a:picLocks noGrp="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419599" y="2543175"/>
            <a:ext cx="3629025" cy="272415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917"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A15D797C-A44B-473A-A8CE-0CC579C776C3}" type="slidenum">
              <a:rPr lang="en-US" altLang="en-US" sz="1800" smtClean="0">
                <a:solidFill>
                  <a:srgbClr val="FFFFFF"/>
                </a:solidFill>
                <a:latin typeface="Times New Roman" panose="02020603050405020304" pitchFamily="18" charset="0"/>
              </a:rPr>
              <a:pPr>
                <a:spcBef>
                  <a:spcPct val="0"/>
                </a:spcBef>
                <a:buClrTx/>
                <a:buFontTx/>
                <a:buNone/>
              </a:pPr>
              <a:t>16</a:t>
            </a:fld>
            <a:endParaRPr lang="en-US" altLang="en-US" sz="1800">
              <a:solidFill>
                <a:srgbClr val="FFFFFF"/>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Building the Aerobic Pile</a:t>
            </a:r>
          </a:p>
        </p:txBody>
      </p:sp>
      <p:sp>
        <p:nvSpPr>
          <p:cNvPr id="18435" name="Rectangle 3"/>
          <p:cNvSpPr>
            <a:spLocks noGrp="1" noChangeArrowheads="1"/>
          </p:cNvSpPr>
          <p:nvPr>
            <p:ph type="body" sz="half" idx="1"/>
          </p:nvPr>
        </p:nvSpPr>
        <p:spPr>
          <a:xfrm>
            <a:off x="457200" y="1600200"/>
            <a:ext cx="5240338" cy="457200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Alternate browns; greens; add water</a:t>
            </a:r>
          </a:p>
          <a:p>
            <a:pPr marL="228600" lvl="1" eaLnBrk="1" fontAlgn="auto" hangingPunct="1">
              <a:spcBef>
                <a:spcPct val="0"/>
              </a:spcBef>
              <a:spcAft>
                <a:spcPts val="1800"/>
              </a:spcAft>
              <a:buClrTx/>
              <a:defRPr/>
            </a:pPr>
            <a:r>
              <a:rPr lang="en-US" altLang="en-US" sz="2400" dirty="0">
                <a:solidFill>
                  <a:schemeClr val="bg1">
                    <a:lumMod val="50000"/>
                  </a:schemeClr>
                </a:solidFill>
              </a:rPr>
              <a:t>Requires turning for oxygen</a:t>
            </a:r>
          </a:p>
          <a:p>
            <a:pPr marL="228600" lvl="1" eaLnBrk="1" fontAlgn="auto" hangingPunct="1">
              <a:spcBef>
                <a:spcPct val="0"/>
              </a:spcBef>
              <a:spcAft>
                <a:spcPts val="1800"/>
              </a:spcAft>
              <a:buClrTx/>
              <a:defRPr/>
            </a:pPr>
            <a:r>
              <a:rPr lang="en-US" altLang="en-US" sz="2400" dirty="0">
                <a:solidFill>
                  <a:schemeClr val="bg1">
                    <a:lumMod val="50000"/>
                  </a:schemeClr>
                </a:solidFill>
              </a:rPr>
              <a:t>Pleasant odor</a:t>
            </a:r>
          </a:p>
          <a:p>
            <a:pPr marL="228600" lvl="1" eaLnBrk="1" fontAlgn="auto" hangingPunct="1">
              <a:spcBef>
                <a:spcPct val="0"/>
              </a:spcBef>
              <a:spcAft>
                <a:spcPts val="1800"/>
              </a:spcAft>
              <a:buClrTx/>
              <a:defRPr/>
            </a:pPr>
            <a:r>
              <a:rPr lang="en-US" altLang="en-US" sz="2400" dirty="0">
                <a:solidFill>
                  <a:schemeClr val="bg1">
                    <a:lumMod val="50000"/>
                  </a:schemeClr>
                </a:solidFill>
              </a:rPr>
              <a:t>Hot (goal 130 -140°F)</a:t>
            </a:r>
          </a:p>
          <a:p>
            <a:pPr marL="228600" lvl="1" eaLnBrk="1" fontAlgn="auto" hangingPunct="1">
              <a:spcBef>
                <a:spcPct val="0"/>
              </a:spcBef>
              <a:spcAft>
                <a:spcPts val="1800"/>
              </a:spcAft>
              <a:buClrTx/>
              <a:defRPr/>
            </a:pPr>
            <a:r>
              <a:rPr lang="en-US" altLang="en-US" sz="2400" dirty="0">
                <a:solidFill>
                  <a:schemeClr val="bg1">
                    <a:lumMod val="50000"/>
                  </a:schemeClr>
                </a:solidFill>
              </a:rPr>
              <a:t>Fast (10 to 12 weeks)</a:t>
            </a:r>
          </a:p>
          <a:p>
            <a:pPr marL="228600" lvl="1" eaLnBrk="1" fontAlgn="auto" hangingPunct="1">
              <a:spcBef>
                <a:spcPct val="0"/>
              </a:spcBef>
              <a:spcAft>
                <a:spcPts val="1800"/>
              </a:spcAft>
              <a:buClrTx/>
              <a:defRPr/>
            </a:pPr>
            <a:r>
              <a:rPr lang="en-US" altLang="en-US" sz="2400" dirty="0">
                <a:solidFill>
                  <a:schemeClr val="bg1">
                    <a:lumMod val="50000"/>
                  </a:schemeClr>
                </a:solidFill>
              </a:rPr>
              <a:t>Cover pile</a:t>
            </a:r>
          </a:p>
          <a:p>
            <a:pPr marL="228600" lvl="1" eaLnBrk="1" fontAlgn="auto" hangingPunct="1">
              <a:spcBef>
                <a:spcPct val="0"/>
              </a:spcBef>
              <a:spcAft>
                <a:spcPts val="1800"/>
              </a:spcAft>
              <a:buClrTx/>
              <a:defRPr/>
            </a:pPr>
            <a:r>
              <a:rPr lang="en-US" altLang="en-US" sz="2400" dirty="0">
                <a:solidFill>
                  <a:schemeClr val="bg1">
                    <a:lumMod val="50000"/>
                  </a:schemeClr>
                </a:solidFill>
              </a:rPr>
              <a:t>Bury food scraps (if used)</a:t>
            </a:r>
          </a:p>
        </p:txBody>
      </p:sp>
      <p:sp>
        <p:nvSpPr>
          <p:cNvPr id="40964"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8CCC6AB-F11B-4314-B182-8682E37E19B0}" type="slidenum">
              <a:rPr lang="en-US" altLang="en-US" sz="1800" smtClean="0">
                <a:solidFill>
                  <a:srgbClr val="FFFFFF"/>
                </a:solidFill>
                <a:latin typeface="Times New Roman" panose="02020603050405020304" pitchFamily="18" charset="0"/>
              </a:rPr>
              <a:pPr>
                <a:spcBef>
                  <a:spcPct val="0"/>
                </a:spcBef>
                <a:buClrTx/>
                <a:buFontTx/>
                <a:buNone/>
              </a:pPr>
              <a:t>17</a:t>
            </a:fld>
            <a:endParaRPr lang="en-US" altLang="en-US" sz="1800">
              <a:solidFill>
                <a:srgbClr val="FFFFFF"/>
              </a:solidFill>
              <a:latin typeface="Times New Roman" panose="02020603050405020304" pitchFamily="18" charset="0"/>
            </a:endParaRPr>
          </a:p>
        </p:txBody>
      </p:sp>
      <p:pic>
        <p:nvPicPr>
          <p:cNvPr id="18436" name="Picture 10" descr="http://landscapeforlife.org/new/wp-content/uploads/2011/10/soil_compost_dia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9361" y="2247900"/>
            <a:ext cx="2851914" cy="339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047038" cy="977900"/>
          </a:xfrm>
        </p:spPr>
        <p:txBody>
          <a:bodyPr/>
          <a:lstStyle/>
          <a:p>
            <a:pPr eaLnBrk="1" fontAlgn="auto" hangingPunct="1">
              <a:spcAft>
                <a:spcPts val="0"/>
              </a:spcAft>
              <a:defRPr/>
            </a:pPr>
            <a:r>
              <a:rPr lang="en-US" altLang="en-US" sz="4400" dirty="0"/>
              <a:t>Raw Material to Finished Compost </a:t>
            </a:r>
          </a:p>
        </p:txBody>
      </p:sp>
      <p:sp>
        <p:nvSpPr>
          <p:cNvPr id="8195" name="Rectangle 3"/>
          <p:cNvSpPr>
            <a:spLocks noGrp="1" noChangeArrowheads="1"/>
          </p:cNvSpPr>
          <p:nvPr>
            <p:ph type="body" sz="half" idx="1"/>
          </p:nvPr>
        </p:nvSpPr>
        <p:spPr>
          <a:xfrm>
            <a:off x="457200" y="1600200"/>
            <a:ext cx="5181600" cy="4438650"/>
          </a:xfrm>
        </p:spPr>
        <p:txBody>
          <a:bodyPr rtlCol="0">
            <a:noAutofit/>
          </a:bodyPr>
          <a:lstStyle/>
          <a:p>
            <a:pPr marL="346075" indent="-346075" eaLnBrk="1" fontAlgn="auto" hangingPunct="1">
              <a:spcBef>
                <a:spcPct val="0"/>
              </a:spcBef>
              <a:spcAft>
                <a:spcPts val="1200"/>
              </a:spcAft>
              <a:buFont typeface="Monotype Sorts"/>
              <a:buNone/>
              <a:defRPr/>
            </a:pPr>
            <a:r>
              <a:rPr lang="en-US" altLang="en-US" sz="2800" b="1" dirty="0">
                <a:solidFill>
                  <a:schemeClr val="bg1">
                    <a:lumMod val="50000"/>
                  </a:schemeClr>
                </a:solidFill>
              </a:rPr>
              <a:t>Turning the pile:</a:t>
            </a:r>
          </a:p>
          <a:p>
            <a:pPr marL="0" indent="0" eaLnBrk="1" fontAlgn="auto" hangingPunct="1">
              <a:spcBef>
                <a:spcPct val="0"/>
              </a:spcBef>
              <a:spcAft>
                <a:spcPts val="0"/>
              </a:spcAft>
              <a:buFont typeface="Monotype Sorts"/>
              <a:buNone/>
              <a:defRPr/>
            </a:pPr>
            <a:r>
              <a:rPr lang="en-US" altLang="en-US" sz="2400" b="1" dirty="0">
                <a:solidFill>
                  <a:schemeClr val="bg1">
                    <a:lumMod val="50000"/>
                  </a:schemeClr>
                </a:solidFill>
              </a:rPr>
              <a:t>Once a week until finished</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Speeds up process</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Adds oxygen to maintain heat</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Eliminates matting</a:t>
            </a:r>
          </a:p>
          <a:p>
            <a:pPr marL="0" indent="0" eaLnBrk="1" fontAlgn="auto" hangingPunct="1">
              <a:spcBef>
                <a:spcPct val="0"/>
              </a:spcBef>
              <a:spcAft>
                <a:spcPts val="0"/>
              </a:spcAft>
              <a:buFont typeface="Monotype Sorts"/>
              <a:buNone/>
              <a:tabLst>
                <a:tab pos="228600" algn="l"/>
              </a:tabLst>
              <a:defRPr/>
            </a:pPr>
            <a:r>
              <a:rPr lang="en-US" altLang="en-US" sz="2400" b="1" dirty="0">
                <a:solidFill>
                  <a:schemeClr val="bg1">
                    <a:lumMod val="50000"/>
                  </a:schemeClr>
                </a:solidFill>
              </a:rPr>
              <a:t>How to turn</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Remove the bin</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Move material</a:t>
            </a:r>
          </a:p>
          <a:p>
            <a:pPr marL="228600" lvl="1" eaLnBrk="1" fontAlgn="auto" hangingPunct="1">
              <a:spcBef>
                <a:spcPct val="0"/>
              </a:spcBef>
              <a:spcAft>
                <a:spcPts val="1800"/>
              </a:spcAft>
              <a:buClrTx/>
              <a:tabLst>
                <a:tab pos="635000" algn="l"/>
              </a:tabLst>
              <a:defRPr/>
            </a:pPr>
            <a:r>
              <a:rPr lang="en-US" altLang="en-US" sz="2200" dirty="0">
                <a:solidFill>
                  <a:schemeClr val="bg1">
                    <a:lumMod val="50000"/>
                  </a:schemeClr>
                </a:solidFill>
              </a:rPr>
              <a:t>Replace cover</a:t>
            </a:r>
          </a:p>
        </p:txBody>
      </p:sp>
      <p:sp>
        <p:nvSpPr>
          <p:cNvPr id="43012"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AC81FDEF-4ABF-41E5-B556-C75FB734F02A}" type="slidenum">
              <a:rPr lang="en-US" altLang="en-US" sz="1800" smtClean="0">
                <a:solidFill>
                  <a:srgbClr val="FFFFFF"/>
                </a:solidFill>
                <a:latin typeface="Times New Roman" panose="02020603050405020304" pitchFamily="18" charset="0"/>
              </a:rPr>
              <a:pPr>
                <a:spcBef>
                  <a:spcPct val="0"/>
                </a:spcBef>
                <a:buClrTx/>
                <a:buFontTx/>
                <a:buNone/>
              </a:pPr>
              <a:t>18</a:t>
            </a:fld>
            <a:endParaRPr lang="en-US" altLang="en-US" sz="1800">
              <a:solidFill>
                <a:srgbClr val="FFFFFF"/>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457200" y="228600"/>
            <a:ext cx="7772400" cy="977900"/>
          </a:xfrm>
        </p:spPr>
        <p:txBody>
          <a:bodyPr/>
          <a:lstStyle/>
          <a:p>
            <a:pPr eaLnBrk="1" fontAlgn="auto" hangingPunct="1">
              <a:spcAft>
                <a:spcPts val="0"/>
              </a:spcAft>
              <a:defRPr/>
            </a:pPr>
            <a:r>
              <a:rPr lang="en-US" altLang="en-US" sz="4800" b="1" dirty="0">
                <a:solidFill>
                  <a:schemeClr val="bg1">
                    <a:lumMod val="50000"/>
                  </a:schemeClr>
                </a:solidFill>
                <a:latin typeface="Corbel" panose="020B0503020204020204" pitchFamily="34" charset="0"/>
              </a:rPr>
              <a:t>Troubleshooting Problems</a:t>
            </a:r>
          </a:p>
        </p:txBody>
      </p:sp>
      <p:sp>
        <p:nvSpPr>
          <p:cNvPr id="7" name="Content Placeholder 6"/>
          <p:cNvSpPr>
            <a:spLocks noGrp="1"/>
          </p:cNvSpPr>
          <p:nvPr>
            <p:ph idx="1"/>
          </p:nvPr>
        </p:nvSpPr>
        <p:spPr>
          <a:xfrm>
            <a:off x="457200" y="1600200"/>
            <a:ext cx="7172325" cy="5029200"/>
          </a:xfrm>
        </p:spPr>
        <p:txBody>
          <a:bodyPr rtlCol="0">
            <a:normAutofit/>
          </a:bodyPr>
          <a:lstStyle/>
          <a:p>
            <a:pPr marL="0" lvl="1" indent="0" eaLnBrk="1" fontAlgn="auto" hangingPunct="1">
              <a:spcBef>
                <a:spcPct val="0"/>
              </a:spcBef>
              <a:spcAft>
                <a:spcPts val="600"/>
              </a:spcAft>
              <a:buClrTx/>
              <a:buFont typeface="Arial" panose="020B0604020202020204" pitchFamily="34" charset="0"/>
              <a:buNone/>
              <a:tabLst>
                <a:tab pos="635000" algn="l"/>
              </a:tabLst>
              <a:defRPr/>
            </a:pPr>
            <a:r>
              <a:rPr lang="en-US" sz="2600" b="1" dirty="0">
                <a:solidFill>
                  <a:schemeClr val="bg1">
                    <a:lumMod val="50000"/>
                  </a:schemeClr>
                </a:solidFill>
              </a:rPr>
              <a:t>Odors</a:t>
            </a:r>
          </a:p>
          <a:p>
            <a:pPr marL="594360" lvl="2" eaLnBrk="1" fontAlgn="auto" hangingPunct="1">
              <a:spcBef>
                <a:spcPct val="0"/>
              </a:spcBef>
              <a:spcAft>
                <a:spcPts val="600"/>
              </a:spcAft>
              <a:buClrTx/>
              <a:tabLst>
                <a:tab pos="635000" algn="l"/>
              </a:tabLst>
              <a:defRPr/>
            </a:pPr>
            <a:r>
              <a:rPr lang="en-US" sz="2200" dirty="0">
                <a:solidFill>
                  <a:schemeClr val="bg1">
                    <a:lumMod val="50000"/>
                  </a:schemeClr>
                </a:solidFill>
              </a:rPr>
              <a:t>Ammonia – too much green</a:t>
            </a:r>
          </a:p>
          <a:p>
            <a:pPr marL="594360" lvl="2" eaLnBrk="1" fontAlgn="auto" hangingPunct="1">
              <a:spcBef>
                <a:spcPct val="0"/>
              </a:spcBef>
              <a:spcAft>
                <a:spcPts val="600"/>
              </a:spcAft>
              <a:buClrTx/>
              <a:tabLst>
                <a:tab pos="635000" algn="l"/>
              </a:tabLst>
              <a:defRPr/>
            </a:pPr>
            <a:r>
              <a:rPr lang="en-US" sz="2200" dirty="0">
                <a:solidFill>
                  <a:schemeClr val="bg1">
                    <a:lumMod val="50000"/>
                  </a:schemeClr>
                </a:solidFill>
              </a:rPr>
              <a:t>Putrid or sulfur – too much water</a:t>
            </a:r>
          </a:p>
          <a:p>
            <a:pPr marL="0" lvl="1" indent="0" eaLnBrk="1" fontAlgn="auto" hangingPunct="1">
              <a:spcBef>
                <a:spcPct val="0"/>
              </a:spcBef>
              <a:spcAft>
                <a:spcPts val="600"/>
              </a:spcAft>
              <a:buClrTx/>
              <a:buFont typeface="Arial" panose="020B0604020202020204" pitchFamily="34" charset="0"/>
              <a:buNone/>
              <a:tabLst>
                <a:tab pos="635000" algn="l"/>
              </a:tabLst>
              <a:defRPr/>
            </a:pPr>
            <a:r>
              <a:rPr lang="en-US" sz="2600" b="1" dirty="0">
                <a:solidFill>
                  <a:schemeClr val="bg1">
                    <a:lumMod val="50000"/>
                  </a:schemeClr>
                </a:solidFill>
              </a:rPr>
              <a:t>Pile not heating up</a:t>
            </a:r>
          </a:p>
          <a:p>
            <a:pPr marL="594360" lvl="2" eaLnBrk="1" fontAlgn="auto" hangingPunct="1">
              <a:lnSpc>
                <a:spcPct val="120000"/>
              </a:lnSpc>
              <a:spcBef>
                <a:spcPct val="0"/>
              </a:spcBef>
              <a:spcAft>
                <a:spcPts val="600"/>
              </a:spcAft>
              <a:buClrTx/>
              <a:tabLst>
                <a:tab pos="635000" algn="l"/>
              </a:tabLst>
              <a:defRPr/>
            </a:pPr>
            <a:r>
              <a:rPr lang="en-US" sz="2200" dirty="0">
                <a:solidFill>
                  <a:schemeClr val="bg1">
                    <a:lumMod val="50000"/>
                  </a:schemeClr>
                </a:solidFill>
              </a:rPr>
              <a:t>Pile too small</a:t>
            </a:r>
          </a:p>
          <a:p>
            <a:pPr marL="594360" lvl="2" eaLnBrk="1" fontAlgn="auto" hangingPunct="1">
              <a:lnSpc>
                <a:spcPct val="120000"/>
              </a:lnSpc>
              <a:spcBef>
                <a:spcPct val="0"/>
              </a:spcBef>
              <a:spcAft>
                <a:spcPts val="600"/>
              </a:spcAft>
              <a:buClrTx/>
              <a:tabLst>
                <a:tab pos="635000" algn="l"/>
              </a:tabLst>
              <a:defRPr/>
            </a:pPr>
            <a:r>
              <a:rPr lang="en-US" sz="2200" dirty="0">
                <a:solidFill>
                  <a:schemeClr val="bg1">
                    <a:lumMod val="50000"/>
                  </a:schemeClr>
                </a:solidFill>
              </a:rPr>
              <a:t>Too dry</a:t>
            </a:r>
          </a:p>
          <a:p>
            <a:pPr marL="594360" lvl="2" eaLnBrk="1" fontAlgn="auto" hangingPunct="1">
              <a:lnSpc>
                <a:spcPct val="120000"/>
              </a:lnSpc>
              <a:spcBef>
                <a:spcPct val="0"/>
              </a:spcBef>
              <a:spcAft>
                <a:spcPts val="600"/>
              </a:spcAft>
              <a:buClrTx/>
              <a:tabLst>
                <a:tab pos="635000" algn="l"/>
              </a:tabLst>
              <a:defRPr/>
            </a:pPr>
            <a:r>
              <a:rPr lang="en-US" sz="2200" dirty="0">
                <a:solidFill>
                  <a:schemeClr val="bg1">
                    <a:lumMod val="50000"/>
                  </a:schemeClr>
                </a:solidFill>
              </a:rPr>
              <a:t>Not enough green</a:t>
            </a:r>
          </a:p>
          <a:p>
            <a:pPr marL="0" lvl="1" indent="0" eaLnBrk="1" fontAlgn="auto" hangingPunct="1">
              <a:spcBef>
                <a:spcPct val="0"/>
              </a:spcBef>
              <a:spcAft>
                <a:spcPts val="600"/>
              </a:spcAft>
              <a:buClrTx/>
              <a:buFont typeface="Arial" panose="020B0604020202020204" pitchFamily="34" charset="0"/>
              <a:buNone/>
              <a:tabLst>
                <a:tab pos="635000" algn="l"/>
              </a:tabLst>
              <a:defRPr/>
            </a:pPr>
            <a:r>
              <a:rPr lang="en-US" sz="2600" b="1" dirty="0">
                <a:solidFill>
                  <a:schemeClr val="bg1">
                    <a:lumMod val="50000"/>
                  </a:schemeClr>
                </a:solidFill>
              </a:rPr>
              <a:t>Pests</a:t>
            </a:r>
          </a:p>
          <a:p>
            <a:pPr marL="594360" lvl="2" eaLnBrk="1" fontAlgn="auto" hangingPunct="1">
              <a:spcBef>
                <a:spcPct val="0"/>
              </a:spcBef>
              <a:spcAft>
                <a:spcPts val="600"/>
              </a:spcAft>
              <a:buClrTx/>
              <a:tabLst>
                <a:tab pos="635000" algn="l"/>
              </a:tabLst>
              <a:defRPr/>
            </a:pPr>
            <a:r>
              <a:rPr lang="en-US" sz="2200" dirty="0">
                <a:solidFill>
                  <a:schemeClr val="bg1">
                    <a:lumMod val="50000"/>
                  </a:schemeClr>
                </a:solidFill>
              </a:rPr>
              <a:t>Pets, wild animals </a:t>
            </a:r>
          </a:p>
          <a:p>
            <a:pPr marL="594360" lvl="2" eaLnBrk="1" fontAlgn="auto" hangingPunct="1">
              <a:spcBef>
                <a:spcPct val="0"/>
              </a:spcBef>
              <a:spcAft>
                <a:spcPts val="600"/>
              </a:spcAft>
              <a:buClrTx/>
              <a:tabLst>
                <a:tab pos="635000" algn="l"/>
              </a:tabLst>
              <a:defRPr/>
            </a:pPr>
            <a:r>
              <a:rPr lang="en-US" sz="2200" dirty="0">
                <a:solidFill>
                  <a:schemeClr val="bg1">
                    <a:lumMod val="50000"/>
                  </a:schemeClr>
                </a:solidFill>
              </a:rPr>
              <a:t>Flies</a:t>
            </a:r>
          </a:p>
          <a:p>
            <a:pPr marL="594360" lvl="2" eaLnBrk="1" fontAlgn="auto" hangingPunct="1">
              <a:spcBef>
                <a:spcPct val="0"/>
              </a:spcBef>
              <a:spcAft>
                <a:spcPts val="600"/>
              </a:spcAft>
              <a:buClrTx/>
              <a:tabLst>
                <a:tab pos="635000" algn="l"/>
              </a:tabLst>
              <a:defRPr/>
            </a:pPr>
            <a:r>
              <a:rPr lang="en-US" sz="2200" dirty="0">
                <a:solidFill>
                  <a:schemeClr val="bg1">
                    <a:lumMod val="50000"/>
                  </a:schemeClr>
                </a:solidFill>
              </a:rPr>
              <a:t>Ants</a:t>
            </a:r>
          </a:p>
        </p:txBody>
      </p:sp>
      <p:sp>
        <p:nvSpPr>
          <p:cNvPr id="45060"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FFD5F90-C2F2-4FBF-A382-5FC16B294C3A}" type="slidenum">
              <a:rPr lang="en-US" altLang="en-US" sz="1800" smtClean="0">
                <a:solidFill>
                  <a:srgbClr val="FFFFFF"/>
                </a:solidFill>
                <a:latin typeface="Times New Roman" panose="02020603050405020304" pitchFamily="18" charset="0"/>
              </a:rPr>
              <a:pPr>
                <a:spcBef>
                  <a:spcPct val="0"/>
                </a:spcBef>
                <a:buClrTx/>
                <a:buFontTx/>
                <a:buNone/>
              </a:pPr>
              <a:t>19</a:t>
            </a:fld>
            <a:endParaRPr lang="en-US" altLang="en-US" sz="1800">
              <a:solidFill>
                <a:srgbClr val="FFFFFF"/>
              </a:solidFill>
              <a:latin typeface="Times New Roman" panose="02020603050405020304" pitchFamily="18" charset="0"/>
            </a:endParaRPr>
          </a:p>
        </p:txBody>
      </p:sp>
      <p:pic>
        <p:nvPicPr>
          <p:cNvPr id="6" name="Picture 6" descr="P000122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5862967" y="1409700"/>
            <a:ext cx="2337263"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http://2.bp.blogspot.com/-yBEDt7pj8kw/Te4Kjhq_o7I/AAAAAAAAAck/E_qN0YgbT_I/s1600/IMG_0175.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4895848" y="3351573"/>
            <a:ext cx="2278623" cy="1708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7" descr="Image result for dog digging in compost pi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a:xfrm>
            <a:off x="3615067" y="5201125"/>
            <a:ext cx="1936750" cy="1504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3"/>
          <p:cNvGraphicFramePr>
            <a:graphicFrameLocks/>
          </p:cNvGraphicFramePr>
          <p:nvPr>
            <p:extLst>
              <p:ext uri="{D42A27DB-BD31-4B8C-83A1-F6EECF244321}">
                <p14:modId xmlns:p14="http://schemas.microsoft.com/office/powerpoint/2010/main" val="2674912689"/>
              </p:ext>
            </p:extLst>
          </p:nvPr>
        </p:nvGraphicFramePr>
        <p:xfrm>
          <a:off x="2514600" y="1066800"/>
          <a:ext cx="655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64D2C5B1-675D-4DFE-95CF-50147C9B45B8}" type="slidenum">
              <a:rPr lang="en-US" altLang="en-US" sz="1800" smtClean="0">
                <a:solidFill>
                  <a:srgbClr val="FFFFFF"/>
                </a:solidFill>
                <a:latin typeface="Times New Roman" panose="02020603050405020304" pitchFamily="18" charset="0"/>
              </a:rPr>
              <a:pPr>
                <a:spcBef>
                  <a:spcPct val="0"/>
                </a:spcBef>
                <a:buClrTx/>
                <a:buFontTx/>
                <a:buNone/>
              </a:pPr>
              <a:t>2</a:t>
            </a:fld>
            <a:endParaRPr lang="en-US" altLang="en-US" sz="1800">
              <a:solidFill>
                <a:srgbClr val="FFFFFF"/>
              </a:solidFill>
              <a:latin typeface="Times New Roman" panose="02020603050405020304" pitchFamily="18" charset="0"/>
            </a:endParaRPr>
          </a:p>
        </p:txBody>
      </p:sp>
      <p:sp>
        <p:nvSpPr>
          <p:cNvPr id="6" name="TextBox 5"/>
          <p:cNvSpPr txBox="1"/>
          <p:nvPr/>
        </p:nvSpPr>
        <p:spPr>
          <a:xfrm>
            <a:off x="457200" y="1938338"/>
            <a:ext cx="2667000" cy="3786187"/>
          </a:xfrm>
          <a:prstGeom prst="rect">
            <a:avLst/>
          </a:prstGeom>
          <a:noFill/>
        </p:spPr>
        <p:txBody>
          <a:bodyPr>
            <a:spAutoFit/>
          </a:bodyPr>
          <a:lstStyle/>
          <a:p>
            <a:pPr algn="just" eaLnBrk="1" hangingPunct="1">
              <a:defRPr/>
            </a:pPr>
            <a:r>
              <a:rPr lang="en-US" sz="2000" b="1" dirty="0">
                <a:solidFill>
                  <a:schemeClr val="tx1">
                    <a:lumMod val="90000"/>
                    <a:lumOff val="10000"/>
                  </a:schemeClr>
                </a:solidFill>
                <a:latin typeface="+mn-lt"/>
              </a:rPr>
              <a:t>Not all waste has its own  container.</a:t>
            </a:r>
          </a:p>
          <a:p>
            <a:pPr algn="just" eaLnBrk="1" hangingPunct="1">
              <a:defRPr/>
            </a:pPr>
            <a:endParaRPr lang="en-US" sz="2000" b="1" dirty="0">
              <a:solidFill>
                <a:schemeClr val="tx1">
                  <a:lumMod val="90000"/>
                  <a:lumOff val="10000"/>
                </a:schemeClr>
              </a:solidFill>
              <a:latin typeface="+mn-lt"/>
            </a:endParaRPr>
          </a:p>
          <a:p>
            <a:pPr algn="just" eaLnBrk="1" hangingPunct="1">
              <a:defRPr/>
            </a:pPr>
            <a:r>
              <a:rPr lang="en-US" sz="2000" b="1" dirty="0">
                <a:solidFill>
                  <a:schemeClr val="tx1">
                    <a:lumMod val="90000"/>
                    <a:lumOff val="10000"/>
                  </a:schemeClr>
                </a:solidFill>
                <a:latin typeface="+mn-lt"/>
              </a:rPr>
              <a:t>There are special programs to manage waste that should be collected separately and diverted away from the landfill.</a:t>
            </a:r>
          </a:p>
          <a:p>
            <a:pPr algn="just" eaLnBrk="1" hangingPunct="1">
              <a:defRPr/>
            </a:pPr>
            <a:endParaRPr lang="en-US" sz="2000" b="1" dirty="0">
              <a:solidFill>
                <a:schemeClr val="tx1">
                  <a:lumMod val="90000"/>
                  <a:lumOff val="10000"/>
                </a:schemeClr>
              </a:solidFill>
              <a:latin typeface="+mn-lt"/>
            </a:endParaRPr>
          </a:p>
          <a:p>
            <a:pPr algn="just" eaLnBrk="1" hangingPunct="1">
              <a:defRPr/>
            </a:pPr>
            <a:r>
              <a:rPr lang="en-US" sz="2000" b="1" dirty="0">
                <a:solidFill>
                  <a:schemeClr val="tx1">
                    <a:lumMod val="90000"/>
                    <a:lumOff val="10000"/>
                  </a:schemeClr>
                </a:solidFill>
                <a:latin typeface="+mn-lt"/>
              </a:rPr>
              <a:t>Get more information at </a:t>
            </a:r>
            <a:r>
              <a:rPr lang="en-US" sz="2000" b="1" dirty="0">
                <a:solidFill>
                  <a:schemeClr val="tx1">
                    <a:lumMod val="90000"/>
                    <a:lumOff val="10000"/>
                  </a:schemeClr>
                </a:solidFill>
                <a:latin typeface="+mn-lt"/>
                <a:hlinkClick r:id="rId8"/>
              </a:rPr>
              <a:t>www.rcwaste.org</a:t>
            </a:r>
            <a:endParaRPr lang="en-US" sz="2000" b="1" dirty="0">
              <a:solidFill>
                <a:schemeClr val="tx1">
                  <a:lumMod val="90000"/>
                  <a:lumOff val="10000"/>
                </a:schemeClr>
              </a:solidFill>
              <a:latin typeface="+mn-lt"/>
            </a:endParaRPr>
          </a:p>
        </p:txBody>
      </p:sp>
      <p:sp>
        <p:nvSpPr>
          <p:cNvPr id="7" name="Title 1"/>
          <p:cNvSpPr>
            <a:spLocks noGrp="1"/>
          </p:cNvSpPr>
          <p:nvPr>
            <p:ph type="title"/>
          </p:nvPr>
        </p:nvSpPr>
        <p:spPr>
          <a:xfrm>
            <a:off x="457200" y="228600"/>
            <a:ext cx="7772400" cy="977900"/>
          </a:xfrm>
        </p:spPr>
        <p:txBody>
          <a:bodyPr/>
          <a:lstStyle/>
          <a:p>
            <a:pPr eaLnBrk="1" fontAlgn="auto" hangingPunct="1">
              <a:spcAft>
                <a:spcPts val="0"/>
              </a:spcAft>
              <a:defRPr/>
            </a:pPr>
            <a:r>
              <a:rPr lang="en-US" altLang="en-US" sz="4800" dirty="0"/>
              <a:t>Waste Programs</a:t>
            </a:r>
          </a:p>
        </p:txBody>
      </p:sp>
      <p:pic>
        <p:nvPicPr>
          <p:cNvPr id="8" name="Picture 8"/>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5257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337050" y="4878388"/>
            <a:ext cx="387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473950" y="4116388"/>
            <a:ext cx="374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test_200_ssel_wastman.tzvm041.tzone.lcl/portals/0/VERMICOMPOSTING%20ICON-01-01.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42088" y="1430338"/>
            <a:ext cx="3921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http://test_200_ssel_wastman.tzvm041.tzone.lcl/portals/0/Illegal%20Dumping%20Icon-01.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733800" y="4017963"/>
            <a:ext cx="3952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p:cNvSpPr txBox="1">
            <a:spLocks noChangeArrowheads="1"/>
          </p:cNvSpPr>
          <p:nvPr/>
        </p:nvSpPr>
        <p:spPr bwMode="auto">
          <a:xfrm>
            <a:off x="5867400" y="5789613"/>
            <a:ext cx="990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Calibri" panose="020F0502020204030204" pitchFamily="34" charset="0"/>
              </a:rPr>
              <a:t>Graffiti Busters</a:t>
            </a:r>
          </a:p>
        </p:txBody>
      </p:sp>
      <p:sp>
        <p:nvSpPr>
          <p:cNvPr id="15" name="TextBox 19"/>
          <p:cNvSpPr txBox="1">
            <a:spLocks noChangeArrowheads="1"/>
          </p:cNvSpPr>
          <p:nvPr/>
        </p:nvSpPr>
        <p:spPr bwMode="auto">
          <a:xfrm>
            <a:off x="5029200" y="5649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Community Clean Up</a:t>
            </a:r>
          </a:p>
        </p:txBody>
      </p:sp>
      <p:sp>
        <p:nvSpPr>
          <p:cNvPr id="16" name="TextBox 20"/>
          <p:cNvSpPr txBox="1">
            <a:spLocks noChangeArrowheads="1"/>
          </p:cNvSpPr>
          <p:nvPr/>
        </p:nvSpPr>
        <p:spPr bwMode="auto">
          <a:xfrm>
            <a:off x="3505200" y="33639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Recycling</a:t>
            </a:r>
          </a:p>
          <a:p>
            <a:pPr eaLnBrk="1" hangingPunct="1">
              <a:spcBef>
                <a:spcPct val="0"/>
              </a:spcBef>
              <a:buClrTx/>
              <a:buFontTx/>
              <a:buNone/>
            </a:pPr>
            <a:r>
              <a:rPr lang="en-US" altLang="en-US" sz="900">
                <a:latin typeface="Corbel" panose="020B0503020204020204" pitchFamily="34" charset="0"/>
              </a:rPr>
              <a:t>Together </a:t>
            </a:r>
          </a:p>
        </p:txBody>
      </p:sp>
      <p:sp>
        <p:nvSpPr>
          <p:cNvPr id="17" name="TextBox 22"/>
          <p:cNvSpPr txBox="1">
            <a:spLocks noChangeArrowheads="1"/>
          </p:cNvSpPr>
          <p:nvPr/>
        </p:nvSpPr>
        <p:spPr bwMode="auto">
          <a:xfrm>
            <a:off x="5410200" y="1535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900">
                <a:latin typeface="Corbel" panose="020B0503020204020204" pitchFamily="34" charset="0"/>
              </a:rPr>
              <a:t>Backyard</a:t>
            </a:r>
          </a:p>
          <a:p>
            <a:pPr algn="ctr" eaLnBrk="1" hangingPunct="1">
              <a:spcBef>
                <a:spcPct val="0"/>
              </a:spcBef>
              <a:buClrTx/>
              <a:buFontTx/>
              <a:buNone/>
            </a:pPr>
            <a:r>
              <a:rPr lang="en-US" altLang="en-US" sz="900">
                <a:latin typeface="Corbel" panose="020B0503020204020204" pitchFamily="34" charset="0"/>
              </a:rPr>
              <a:t>Composting</a:t>
            </a:r>
          </a:p>
        </p:txBody>
      </p:sp>
      <p:sp>
        <p:nvSpPr>
          <p:cNvPr id="18" name="TextBox 23"/>
          <p:cNvSpPr txBox="1">
            <a:spLocks noChangeArrowheads="1"/>
          </p:cNvSpPr>
          <p:nvPr/>
        </p:nvSpPr>
        <p:spPr bwMode="auto">
          <a:xfrm>
            <a:off x="7086600" y="2478088"/>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Household</a:t>
            </a:r>
          </a:p>
          <a:p>
            <a:pPr eaLnBrk="1" hangingPunct="1">
              <a:spcBef>
                <a:spcPct val="0"/>
              </a:spcBef>
              <a:buClrTx/>
              <a:buFontTx/>
              <a:buNone/>
            </a:pPr>
            <a:r>
              <a:rPr lang="en-US" altLang="en-US" sz="900">
                <a:latin typeface="Corbel" panose="020B0503020204020204" pitchFamily="34" charset="0"/>
              </a:rPr>
              <a:t>Hazardous</a:t>
            </a:r>
          </a:p>
          <a:p>
            <a:pPr eaLnBrk="1" hangingPunct="1">
              <a:spcBef>
                <a:spcPct val="0"/>
              </a:spcBef>
              <a:buClrTx/>
              <a:buFontTx/>
              <a:buNone/>
            </a:pPr>
            <a:r>
              <a:rPr lang="en-US" altLang="en-US" sz="900">
                <a:latin typeface="Corbel" panose="020B0503020204020204" pitchFamily="34" charset="0"/>
              </a:rPr>
              <a:t>Waste        </a:t>
            </a:r>
          </a:p>
          <a:p>
            <a:pPr eaLnBrk="1" hangingPunct="1">
              <a:spcBef>
                <a:spcPct val="0"/>
              </a:spcBef>
              <a:buClrTx/>
              <a:buFontTx/>
              <a:buNone/>
            </a:pPr>
            <a:r>
              <a:rPr lang="en-US" altLang="en-US" sz="900">
                <a:latin typeface="Corbel" panose="020B0503020204020204" pitchFamily="34" charset="0"/>
              </a:rPr>
              <a:t>      </a:t>
            </a:r>
          </a:p>
        </p:txBody>
      </p:sp>
      <p:sp>
        <p:nvSpPr>
          <p:cNvPr id="19" name="TextBox 24"/>
          <p:cNvSpPr txBox="1">
            <a:spLocks noChangeArrowheads="1"/>
          </p:cNvSpPr>
          <p:nvPr/>
        </p:nvSpPr>
        <p:spPr bwMode="auto">
          <a:xfrm>
            <a:off x="4283075" y="5257800"/>
            <a:ext cx="1050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Tires</a:t>
            </a:r>
          </a:p>
        </p:txBody>
      </p:sp>
      <p:sp>
        <p:nvSpPr>
          <p:cNvPr id="20" name="TextBox 25"/>
          <p:cNvSpPr txBox="1">
            <a:spLocks noChangeArrowheads="1"/>
          </p:cNvSpPr>
          <p:nvPr/>
        </p:nvSpPr>
        <p:spPr bwMode="auto">
          <a:xfrm>
            <a:off x="7086600" y="4494213"/>
            <a:ext cx="12398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Sharps and Needles</a:t>
            </a:r>
          </a:p>
        </p:txBody>
      </p:sp>
      <p:sp>
        <p:nvSpPr>
          <p:cNvPr id="21" name="TextBox 26"/>
          <p:cNvSpPr txBox="1">
            <a:spLocks noChangeArrowheads="1"/>
          </p:cNvSpPr>
          <p:nvPr/>
        </p:nvSpPr>
        <p:spPr bwMode="auto">
          <a:xfrm>
            <a:off x="6721475" y="5256213"/>
            <a:ext cx="10509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Medical Waste</a:t>
            </a:r>
          </a:p>
        </p:txBody>
      </p:sp>
      <p:sp>
        <p:nvSpPr>
          <p:cNvPr id="22" name="TextBox 28"/>
          <p:cNvSpPr txBox="1">
            <a:spLocks noChangeArrowheads="1"/>
          </p:cNvSpPr>
          <p:nvPr/>
        </p:nvSpPr>
        <p:spPr bwMode="auto">
          <a:xfrm>
            <a:off x="6264275" y="1827213"/>
            <a:ext cx="10509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Vermicomposting</a:t>
            </a:r>
          </a:p>
        </p:txBody>
      </p:sp>
      <p:sp>
        <p:nvSpPr>
          <p:cNvPr id="23" name="TextBox 29"/>
          <p:cNvSpPr txBox="1">
            <a:spLocks noChangeArrowheads="1"/>
          </p:cNvSpPr>
          <p:nvPr/>
        </p:nvSpPr>
        <p:spPr bwMode="auto">
          <a:xfrm>
            <a:off x="3506788" y="4419600"/>
            <a:ext cx="1050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Illegal Dumping</a:t>
            </a:r>
          </a:p>
        </p:txBody>
      </p:sp>
      <p:sp>
        <p:nvSpPr>
          <p:cNvPr id="24" name="TextBox 30"/>
          <p:cNvSpPr txBox="1">
            <a:spLocks noChangeArrowheads="1"/>
          </p:cNvSpPr>
          <p:nvPr/>
        </p:nvSpPr>
        <p:spPr bwMode="auto">
          <a:xfrm>
            <a:off x="4495800" y="19050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900" dirty="0">
                <a:latin typeface="Corbel" panose="020B0503020204020204" pitchFamily="34" charset="0"/>
              </a:rPr>
              <a:t>Waste</a:t>
            </a:r>
          </a:p>
          <a:p>
            <a:pPr algn="ctr" eaLnBrk="1" hangingPunct="1">
              <a:spcBef>
                <a:spcPct val="0"/>
              </a:spcBef>
              <a:buClrTx/>
              <a:buFontTx/>
              <a:buNone/>
            </a:pPr>
            <a:r>
              <a:rPr lang="en-US" altLang="en-US" sz="900" dirty="0">
                <a:latin typeface="Corbel" panose="020B0503020204020204" pitchFamily="34" charset="0"/>
              </a:rPr>
              <a:t>Guide</a:t>
            </a:r>
          </a:p>
        </p:txBody>
      </p:sp>
      <p:pic>
        <p:nvPicPr>
          <p:cNvPr id="25" name="Picture 2"/>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618038" y="1447800"/>
            <a:ext cx="4079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3"/>
          <p:cNvSpPr txBox="1">
            <a:spLocks noChangeArrowheads="1"/>
          </p:cNvSpPr>
          <p:nvPr/>
        </p:nvSpPr>
        <p:spPr bwMode="auto">
          <a:xfrm>
            <a:off x="7467600" y="3592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900">
                <a:latin typeface="Corbel" panose="020B0503020204020204" pitchFamily="34" charset="0"/>
              </a:rPr>
              <a:t>Used Oil      </a:t>
            </a:r>
          </a:p>
          <a:p>
            <a:pPr eaLnBrk="1" hangingPunct="1">
              <a:spcBef>
                <a:spcPct val="0"/>
              </a:spcBef>
              <a:buClrTx/>
              <a:buFontTx/>
              <a:buNone/>
            </a:pPr>
            <a:r>
              <a:rPr lang="en-US" altLang="en-US" sz="900">
                <a:latin typeface="Corbel" panose="020B0503020204020204" pitchFamily="34" charset="0"/>
              </a:rPr>
              <a:t>      </a:t>
            </a:r>
          </a:p>
        </p:txBody>
      </p:sp>
      <p:pic>
        <p:nvPicPr>
          <p:cNvPr id="27" name="Picture 2"/>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585075" y="3125788"/>
            <a:ext cx="3397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0"/>
          <p:cNvSpPr txBox="1">
            <a:spLocks noChangeArrowheads="1"/>
          </p:cNvSpPr>
          <p:nvPr/>
        </p:nvSpPr>
        <p:spPr bwMode="auto">
          <a:xfrm>
            <a:off x="3733800" y="2514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C1D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342D3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CB53C"/>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CB53C"/>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r>
              <a:rPr lang="en-US" altLang="en-US" sz="900">
                <a:latin typeface="Corbel" panose="020B0503020204020204" pitchFamily="34" charset="0"/>
              </a:rPr>
              <a:t>Green Cleaning</a:t>
            </a:r>
          </a:p>
        </p:txBody>
      </p:sp>
      <p:pic>
        <p:nvPicPr>
          <p:cNvPr id="29" name="Picture 3"/>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886200" y="2095500"/>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638800" y="11430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7229475" y="20574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934200" y="4800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7"/>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606800" y="29972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5410200" y="2878138"/>
            <a:ext cx="7794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083300" y="52578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385295"/>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Harvesting Compost</a:t>
            </a:r>
          </a:p>
        </p:txBody>
      </p:sp>
      <p:sp>
        <p:nvSpPr>
          <p:cNvPr id="10243" name="Rectangle 3"/>
          <p:cNvSpPr>
            <a:spLocks noGrp="1" noChangeArrowheads="1"/>
          </p:cNvSpPr>
          <p:nvPr>
            <p:ph type="body" sz="half" idx="1"/>
          </p:nvPr>
        </p:nvSpPr>
        <p:spPr>
          <a:xfrm>
            <a:off x="457200" y="1600200"/>
            <a:ext cx="5943600" cy="4171950"/>
          </a:xfrm>
        </p:spPr>
        <p:txBody>
          <a:bodyPr rtlCol="0">
            <a:normAutofit/>
          </a:bodyPr>
          <a:lstStyle/>
          <a:p>
            <a:pPr marL="347472" indent="-347472" eaLnBrk="1" fontAlgn="auto" hangingPunct="1">
              <a:spcBef>
                <a:spcPct val="0"/>
              </a:spcBef>
              <a:spcAft>
                <a:spcPts val="1200"/>
              </a:spcAft>
              <a:buFont typeface="Monotype Sorts"/>
              <a:buNone/>
              <a:defRPr/>
            </a:pPr>
            <a:r>
              <a:rPr lang="en-US" altLang="en-US" sz="2800" b="1" dirty="0">
                <a:solidFill>
                  <a:schemeClr val="bg1">
                    <a:lumMod val="50000"/>
                  </a:schemeClr>
                </a:solidFill>
              </a:rPr>
              <a:t>Should be ready in 10-12 weeks</a:t>
            </a:r>
          </a:p>
          <a:p>
            <a:pPr marL="228600" lvl="1" eaLnBrk="1" fontAlgn="auto" hangingPunct="1">
              <a:spcBef>
                <a:spcPct val="0"/>
              </a:spcBef>
              <a:spcAft>
                <a:spcPts val="1800"/>
              </a:spcAft>
              <a:buClrTx/>
              <a:tabLst>
                <a:tab pos="635000" algn="l"/>
              </a:tabLst>
              <a:defRPr/>
            </a:pPr>
            <a:r>
              <a:rPr lang="en-US" altLang="en-US" sz="2400" dirty="0">
                <a:solidFill>
                  <a:schemeClr val="bg1">
                    <a:lumMod val="50000"/>
                  </a:schemeClr>
                </a:solidFill>
              </a:rPr>
              <a:t>Dark and crumbly</a:t>
            </a:r>
          </a:p>
          <a:p>
            <a:pPr marL="228600" lvl="1" eaLnBrk="1" fontAlgn="auto" hangingPunct="1">
              <a:spcBef>
                <a:spcPct val="0"/>
              </a:spcBef>
              <a:spcAft>
                <a:spcPts val="1800"/>
              </a:spcAft>
              <a:buClrTx/>
              <a:tabLst>
                <a:tab pos="635000" algn="l"/>
              </a:tabLst>
              <a:defRPr/>
            </a:pPr>
            <a:r>
              <a:rPr lang="en-US" altLang="en-US" sz="2400" dirty="0">
                <a:solidFill>
                  <a:schemeClr val="bg1">
                    <a:lumMod val="50000"/>
                  </a:schemeClr>
                </a:solidFill>
              </a:rPr>
              <a:t>Rich earth smell</a:t>
            </a:r>
          </a:p>
        </p:txBody>
      </p:sp>
      <p:pic>
        <p:nvPicPr>
          <p:cNvPr id="24580" name="Picture 6" descr="P0000370"/>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57200" y="3686175"/>
            <a:ext cx="3263426" cy="2568819"/>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7109"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C1149FD-26BB-4ACD-A4F7-8919484B62AD}" type="slidenum">
              <a:rPr lang="en-US" altLang="en-US" sz="1800" smtClean="0">
                <a:solidFill>
                  <a:srgbClr val="FFFFFF"/>
                </a:solidFill>
                <a:latin typeface="Times New Roman" panose="02020603050405020304" pitchFamily="18" charset="0"/>
              </a:rPr>
              <a:pPr>
                <a:spcBef>
                  <a:spcPct val="0"/>
                </a:spcBef>
                <a:buClrTx/>
                <a:buFontTx/>
                <a:buNone/>
              </a:pPr>
              <a:t>20</a:t>
            </a:fld>
            <a:endParaRPr lang="en-US" altLang="en-US" sz="1800">
              <a:solidFill>
                <a:srgbClr val="FFFFFF"/>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Using Compost</a:t>
            </a:r>
          </a:p>
        </p:txBody>
      </p:sp>
      <p:sp>
        <p:nvSpPr>
          <p:cNvPr id="10243" name="Rectangle 3"/>
          <p:cNvSpPr>
            <a:spLocks noGrp="1" noChangeArrowheads="1"/>
          </p:cNvSpPr>
          <p:nvPr>
            <p:ph type="body" sz="half" idx="1"/>
          </p:nvPr>
        </p:nvSpPr>
        <p:spPr>
          <a:xfrm>
            <a:off x="457200" y="1600200"/>
            <a:ext cx="3962400" cy="4171950"/>
          </a:xfrm>
        </p:spPr>
        <p:txBody>
          <a:bodyPr rtlCol="0">
            <a:normAutofit/>
          </a:bodyPr>
          <a:lstStyle/>
          <a:p>
            <a:pPr marL="347472" indent="-347472" eaLnBrk="1" fontAlgn="auto" hangingPunct="1">
              <a:spcBef>
                <a:spcPct val="0"/>
              </a:spcBef>
              <a:spcAft>
                <a:spcPts val="1200"/>
              </a:spcAft>
              <a:buFont typeface="Monotype Sorts"/>
              <a:buNone/>
              <a:defRPr/>
            </a:pPr>
            <a:r>
              <a:rPr lang="en-US" altLang="en-US" sz="2800" b="1" dirty="0">
                <a:solidFill>
                  <a:schemeClr val="bg1">
                    <a:lumMod val="50000"/>
                  </a:schemeClr>
                </a:solidFill>
              </a:rPr>
              <a:t>Uses</a:t>
            </a:r>
          </a:p>
          <a:p>
            <a:pPr marL="228600" lvl="1" eaLnBrk="1" fontAlgn="auto" hangingPunct="1">
              <a:spcBef>
                <a:spcPct val="0"/>
              </a:spcBef>
              <a:spcAft>
                <a:spcPts val="1800"/>
              </a:spcAft>
              <a:buClrTx/>
              <a:tabLst>
                <a:tab pos="635000" algn="l"/>
              </a:tabLst>
              <a:defRPr/>
            </a:pPr>
            <a:r>
              <a:rPr lang="en-US" altLang="en-US" sz="2400" dirty="0">
                <a:solidFill>
                  <a:schemeClr val="bg1">
                    <a:lumMod val="50000"/>
                  </a:schemeClr>
                </a:solidFill>
              </a:rPr>
              <a:t>Soil incorporation</a:t>
            </a:r>
          </a:p>
          <a:p>
            <a:pPr marL="228600" lvl="1" eaLnBrk="1" fontAlgn="auto" hangingPunct="1">
              <a:spcBef>
                <a:spcPct val="0"/>
              </a:spcBef>
              <a:spcAft>
                <a:spcPts val="1800"/>
              </a:spcAft>
              <a:buClrTx/>
              <a:tabLst>
                <a:tab pos="635000" algn="l"/>
              </a:tabLst>
              <a:defRPr/>
            </a:pPr>
            <a:r>
              <a:rPr lang="en-US" altLang="en-US" sz="2400" dirty="0">
                <a:solidFill>
                  <a:schemeClr val="bg1">
                    <a:lumMod val="50000"/>
                  </a:schemeClr>
                </a:solidFill>
              </a:rPr>
              <a:t>Mulch </a:t>
            </a:r>
          </a:p>
          <a:p>
            <a:pPr marL="228600" lvl="1" eaLnBrk="1" fontAlgn="auto" hangingPunct="1">
              <a:spcBef>
                <a:spcPct val="0"/>
              </a:spcBef>
              <a:spcAft>
                <a:spcPts val="1800"/>
              </a:spcAft>
              <a:buClrTx/>
              <a:tabLst>
                <a:tab pos="635000" algn="l"/>
              </a:tabLst>
              <a:defRPr/>
            </a:pPr>
            <a:r>
              <a:rPr lang="en-US" altLang="en-US" sz="2400" dirty="0">
                <a:solidFill>
                  <a:schemeClr val="bg1">
                    <a:lumMod val="50000"/>
                  </a:schemeClr>
                </a:solidFill>
              </a:rPr>
              <a:t>Tea</a:t>
            </a:r>
          </a:p>
        </p:txBody>
      </p:sp>
      <p:sp>
        <p:nvSpPr>
          <p:cNvPr id="49156"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6A8C8E74-6408-4B2D-8CA6-6FCB86458601}" type="slidenum">
              <a:rPr lang="en-US" altLang="en-US" sz="1800" smtClean="0">
                <a:solidFill>
                  <a:srgbClr val="FFFFFF"/>
                </a:solidFill>
                <a:latin typeface="Times New Roman" panose="02020603050405020304" pitchFamily="18" charset="0"/>
              </a:rPr>
              <a:pPr>
                <a:spcBef>
                  <a:spcPct val="0"/>
                </a:spcBef>
                <a:buClrTx/>
                <a:buFontTx/>
                <a:buNone/>
              </a:pPr>
              <a:t>21</a:t>
            </a:fld>
            <a:endParaRPr lang="en-US" altLang="en-US" sz="1800">
              <a:solidFill>
                <a:srgbClr val="FFFFFF"/>
              </a:solidFill>
              <a:latin typeface="Times New Roman" panose="02020603050405020304" pitchFamily="18" charset="0"/>
            </a:endParaRPr>
          </a:p>
        </p:txBody>
      </p:sp>
      <p:pic>
        <p:nvPicPr>
          <p:cNvPr id="2" name="Picture 6" descr="Image result for picture of incorporating compost into the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792" y="3833446"/>
            <a:ext cx="3271216" cy="2582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7772400" cy="1143000"/>
          </a:xfrm>
        </p:spPr>
        <p:txBody>
          <a:bodyPr/>
          <a:lstStyle/>
          <a:p>
            <a:pPr eaLnBrk="1" fontAlgn="auto" hangingPunct="1">
              <a:spcAft>
                <a:spcPts val="0"/>
              </a:spcAft>
              <a:defRPr/>
            </a:pPr>
            <a:r>
              <a:rPr lang="en-US" altLang="en-US" sz="4400" b="1" dirty="0">
                <a:solidFill>
                  <a:schemeClr val="bg1">
                    <a:lumMod val="50000"/>
                  </a:schemeClr>
                </a:solidFill>
                <a:latin typeface="Corbel" panose="020B0503020204020204" pitchFamily="34" charset="0"/>
              </a:rPr>
              <a:t>Other Organic Material Methods</a:t>
            </a:r>
          </a:p>
        </p:txBody>
      </p:sp>
      <p:sp>
        <p:nvSpPr>
          <p:cNvPr id="6" name="Content Placeholder 5"/>
          <p:cNvSpPr>
            <a:spLocks noGrp="1"/>
          </p:cNvSpPr>
          <p:nvPr>
            <p:ph idx="1"/>
          </p:nvPr>
        </p:nvSpPr>
        <p:spPr>
          <a:xfrm>
            <a:off x="457200" y="1600200"/>
            <a:ext cx="5464175" cy="5038725"/>
          </a:xfrm>
        </p:spPr>
        <p:txBody>
          <a:bodyPr rtlCol="0">
            <a:noAutofit/>
          </a:bodyPr>
          <a:lstStyle/>
          <a:p>
            <a:pPr marL="0" lvl="1" indent="0" eaLnBrk="1" fontAlgn="auto" hangingPunct="1">
              <a:spcBef>
                <a:spcPct val="0"/>
              </a:spcBef>
              <a:spcAft>
                <a:spcPts val="1800"/>
              </a:spcAft>
              <a:buClrTx/>
              <a:buFont typeface="Arial" panose="020B0604020202020204" pitchFamily="34" charset="0"/>
              <a:buNone/>
              <a:tabLst>
                <a:tab pos="635000" algn="l"/>
              </a:tabLst>
              <a:defRPr/>
            </a:pPr>
            <a:r>
              <a:rPr lang="en-US" sz="2400" b="1" dirty="0">
                <a:solidFill>
                  <a:schemeClr val="bg1">
                    <a:lumMod val="50000"/>
                  </a:schemeClr>
                </a:solidFill>
              </a:rPr>
              <a:t>Grasscycling</a:t>
            </a:r>
          </a:p>
          <a:p>
            <a:pPr marL="594360" lvl="2" eaLnBrk="1" fontAlgn="auto" hangingPunct="1">
              <a:spcBef>
                <a:spcPct val="0"/>
              </a:spcBef>
              <a:spcAft>
                <a:spcPts val="1800"/>
              </a:spcAft>
              <a:buClrTx/>
              <a:tabLst>
                <a:tab pos="635000" algn="l"/>
              </a:tabLst>
              <a:defRPr/>
            </a:pPr>
            <a:r>
              <a:rPr lang="en-US" altLang="en-US" sz="2200" dirty="0">
                <a:solidFill>
                  <a:schemeClr val="bg1">
                    <a:lumMod val="50000"/>
                  </a:schemeClr>
                </a:solidFill>
              </a:rPr>
              <a:t>Cut 1/3 of grass blade</a:t>
            </a:r>
          </a:p>
          <a:p>
            <a:pPr marL="594360" lvl="2" eaLnBrk="1" fontAlgn="auto" hangingPunct="1">
              <a:spcBef>
                <a:spcPct val="0"/>
              </a:spcBef>
              <a:spcAft>
                <a:spcPts val="1800"/>
              </a:spcAft>
              <a:buClrTx/>
              <a:tabLst>
                <a:tab pos="635000" algn="l"/>
              </a:tabLst>
              <a:defRPr/>
            </a:pPr>
            <a:r>
              <a:rPr lang="en-US" altLang="en-US" sz="2200" dirty="0">
                <a:solidFill>
                  <a:schemeClr val="bg1">
                    <a:lumMod val="50000"/>
                  </a:schemeClr>
                </a:solidFill>
              </a:rPr>
              <a:t>Mow more frequently</a:t>
            </a:r>
          </a:p>
          <a:p>
            <a:pPr marL="594360" lvl="2" eaLnBrk="1" fontAlgn="auto" hangingPunct="1">
              <a:spcBef>
                <a:spcPct val="0"/>
              </a:spcBef>
              <a:spcAft>
                <a:spcPts val="1800"/>
              </a:spcAft>
              <a:buClrTx/>
              <a:tabLst>
                <a:tab pos="635000" algn="l"/>
              </a:tabLst>
              <a:defRPr/>
            </a:pPr>
            <a:r>
              <a:rPr lang="en-US" sz="2200" dirty="0">
                <a:solidFill>
                  <a:schemeClr val="bg1">
                    <a:lumMod val="50000"/>
                  </a:schemeClr>
                </a:solidFill>
              </a:rPr>
              <a:t>L</a:t>
            </a:r>
            <a:r>
              <a:rPr lang="en-US" altLang="en-US" sz="2200" dirty="0">
                <a:solidFill>
                  <a:schemeClr val="bg1">
                    <a:lumMod val="50000"/>
                  </a:schemeClr>
                </a:solidFill>
              </a:rPr>
              <a:t>eave cuttings to decompose</a:t>
            </a:r>
            <a:endParaRPr lang="en-US" sz="2200" dirty="0">
              <a:solidFill>
                <a:schemeClr val="bg1">
                  <a:lumMod val="50000"/>
                </a:schemeClr>
              </a:solidFill>
            </a:endParaRPr>
          </a:p>
          <a:p>
            <a:pPr marL="0" lvl="1" indent="0" eaLnBrk="1" fontAlgn="auto" hangingPunct="1">
              <a:spcBef>
                <a:spcPct val="0"/>
              </a:spcBef>
              <a:spcAft>
                <a:spcPts val="1800"/>
              </a:spcAft>
              <a:buClrTx/>
              <a:buFont typeface="Arial" panose="020B0604020202020204" pitchFamily="34" charset="0"/>
              <a:buNone/>
              <a:tabLst>
                <a:tab pos="635000" algn="l"/>
              </a:tabLst>
              <a:defRPr/>
            </a:pPr>
            <a:r>
              <a:rPr lang="en-US" altLang="en-US" sz="2400" b="1" dirty="0">
                <a:solidFill>
                  <a:schemeClr val="bg1">
                    <a:lumMod val="50000"/>
                  </a:schemeClr>
                </a:solidFill>
              </a:rPr>
              <a:t>Mulching</a:t>
            </a:r>
          </a:p>
          <a:p>
            <a:pPr marL="594360" lvl="2" eaLnBrk="1" fontAlgn="auto" hangingPunct="1">
              <a:spcBef>
                <a:spcPct val="0"/>
              </a:spcBef>
              <a:spcAft>
                <a:spcPts val="1800"/>
              </a:spcAft>
              <a:buClrTx/>
              <a:tabLst>
                <a:tab pos="635000" algn="l"/>
              </a:tabLst>
              <a:defRPr/>
            </a:pPr>
            <a:r>
              <a:rPr lang="en-US" altLang="en-US" sz="2200" dirty="0">
                <a:solidFill>
                  <a:schemeClr val="bg1">
                    <a:lumMod val="50000"/>
                  </a:schemeClr>
                </a:solidFill>
              </a:rPr>
              <a:t>Layer 2-4 inches thick</a:t>
            </a:r>
          </a:p>
          <a:p>
            <a:pPr marL="594360" lvl="2" eaLnBrk="1" fontAlgn="auto" hangingPunct="1">
              <a:spcBef>
                <a:spcPct val="0"/>
              </a:spcBef>
              <a:spcAft>
                <a:spcPts val="1800"/>
              </a:spcAft>
              <a:buClrTx/>
              <a:tabLst>
                <a:tab pos="635000" algn="l"/>
              </a:tabLst>
              <a:defRPr/>
            </a:pPr>
            <a:r>
              <a:rPr lang="en-US" altLang="en-US" sz="2200" dirty="0">
                <a:solidFill>
                  <a:schemeClr val="bg1">
                    <a:lumMod val="50000"/>
                  </a:schemeClr>
                </a:solidFill>
              </a:rPr>
              <a:t>Grass clippings, leaves, wood chips</a:t>
            </a:r>
          </a:p>
          <a:p>
            <a:pPr marL="0" lvl="1" indent="0" eaLnBrk="1" fontAlgn="auto" hangingPunct="1">
              <a:spcBef>
                <a:spcPct val="0"/>
              </a:spcBef>
              <a:spcAft>
                <a:spcPts val="1800"/>
              </a:spcAft>
              <a:buClrTx/>
              <a:buFont typeface="Arial" panose="020B0604020202020204" pitchFamily="34" charset="0"/>
              <a:buNone/>
              <a:tabLst>
                <a:tab pos="635000" algn="l"/>
              </a:tabLst>
              <a:defRPr/>
            </a:pPr>
            <a:r>
              <a:rPr lang="en-US" altLang="en-US" sz="2400" b="1" dirty="0">
                <a:solidFill>
                  <a:schemeClr val="bg1">
                    <a:lumMod val="50000"/>
                  </a:schemeClr>
                </a:solidFill>
              </a:rPr>
              <a:t>Post-hole composting</a:t>
            </a:r>
          </a:p>
          <a:p>
            <a:pPr marL="594360" lvl="2" eaLnBrk="1" fontAlgn="auto" hangingPunct="1">
              <a:spcBef>
                <a:spcPct val="0"/>
              </a:spcBef>
              <a:spcAft>
                <a:spcPts val="1800"/>
              </a:spcAft>
              <a:buClrTx/>
              <a:tabLst>
                <a:tab pos="635000" algn="l"/>
              </a:tabLst>
              <a:defRPr/>
            </a:pPr>
            <a:r>
              <a:rPr lang="en-US" sz="2200" dirty="0">
                <a:solidFill>
                  <a:schemeClr val="bg1">
                    <a:lumMod val="50000"/>
                  </a:schemeClr>
                </a:solidFill>
              </a:rPr>
              <a:t>F</a:t>
            </a:r>
            <a:r>
              <a:rPr lang="en-US" altLang="en-US" sz="2200" dirty="0">
                <a:solidFill>
                  <a:schemeClr val="bg1">
                    <a:lumMod val="50000"/>
                  </a:schemeClr>
                </a:solidFill>
              </a:rPr>
              <a:t>ood scraps only</a:t>
            </a:r>
          </a:p>
        </p:txBody>
      </p:sp>
      <p:sp>
        <p:nvSpPr>
          <p:cNvPr id="51204"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7381D90-4E29-43AB-AB8E-498B0EE6489B}" type="slidenum">
              <a:rPr lang="en-US" altLang="en-US" sz="1800" smtClean="0">
                <a:solidFill>
                  <a:srgbClr val="FFFFFF"/>
                </a:solidFill>
                <a:latin typeface="Times New Roman" panose="02020603050405020304" pitchFamily="18" charset="0"/>
              </a:rPr>
              <a:pPr>
                <a:spcBef>
                  <a:spcPct val="0"/>
                </a:spcBef>
                <a:buClrTx/>
                <a:buFontTx/>
                <a:buNone/>
              </a:pPr>
              <a:t>22</a:t>
            </a:fld>
            <a:endParaRPr lang="en-US" altLang="en-US" sz="1800">
              <a:solidFill>
                <a:srgbClr val="FFFFFF"/>
              </a:solidFill>
              <a:latin typeface="Times New Roman" panose="02020603050405020304" pitchFamily="18" charset="0"/>
            </a:endParaRPr>
          </a:p>
        </p:txBody>
      </p:sp>
      <p:pic>
        <p:nvPicPr>
          <p:cNvPr id="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67195" y="1323191"/>
            <a:ext cx="1391909" cy="2006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6" descr="http://www.schlatter.org/images/Garden/13-14%20march/mulch%20arnd%20tree.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86941" y="2571072"/>
            <a:ext cx="1895022" cy="1839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s://s-media-cache-ak0.pinimg.com/736x/4f/6f/02/4f6f028d10097bcf28e923e41ee1c3e8.jpg">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15543" y="4679570"/>
            <a:ext cx="1667990" cy="1667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25860B1-CDBA-4D7A-BB15-9806156F82E8}" type="slidenum">
              <a:rPr lang="en-US" altLang="en-US" sz="1800" smtClean="0">
                <a:solidFill>
                  <a:srgbClr val="FFFFFF"/>
                </a:solidFill>
              </a:rPr>
              <a:pPr/>
              <a:t>23</a:t>
            </a:fld>
            <a:endParaRPr lang="en-US" altLang="en-US" sz="1800">
              <a:solidFill>
                <a:srgbClr val="FFFFFF"/>
              </a:solidFill>
            </a:endParaRPr>
          </a:p>
        </p:txBody>
      </p:sp>
      <p:sp>
        <p:nvSpPr>
          <p:cNvPr id="5" name="Title 1"/>
          <p:cNvSpPr txBox="1">
            <a:spLocks/>
          </p:cNvSpPr>
          <p:nvPr/>
        </p:nvSpPr>
        <p:spPr>
          <a:xfrm>
            <a:off x="457200" y="228600"/>
            <a:ext cx="7772400" cy="11430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altLang="en-US" sz="4400" b="1" dirty="0">
                <a:solidFill>
                  <a:schemeClr val="bg1">
                    <a:lumMod val="50000"/>
                  </a:schemeClr>
                </a:solidFill>
                <a:latin typeface="Corbel" panose="020B0503020204020204" pitchFamily="34" charset="0"/>
              </a:rPr>
              <a:t>Compost Bin Sales</a:t>
            </a:r>
          </a:p>
        </p:txBody>
      </p:sp>
      <p:pic>
        <p:nvPicPr>
          <p:cNvPr id="1026" name="Picture 2">
            <a:extLst>
              <a:ext uri="{FF2B5EF4-FFF2-40B4-BE49-F238E27FC236}">
                <a16:creationId xmlns:a16="http://schemas.microsoft.com/office/drawing/2014/main" id="{7BA0B3CF-64F4-4D52-B15C-9BFDFDAF8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6" y="1247774"/>
            <a:ext cx="6741042" cy="48872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457200" y="228600"/>
            <a:ext cx="7772400" cy="977900"/>
          </a:xfrm>
        </p:spPr>
        <p:txBody>
          <a:bodyPr/>
          <a:lstStyle/>
          <a:p>
            <a:pPr marL="346075" indent="-346075" eaLnBrk="1" fontAlgn="auto" hangingPunct="1">
              <a:spcAft>
                <a:spcPts val="600"/>
              </a:spcAft>
              <a:defRPr/>
            </a:pPr>
            <a:r>
              <a:rPr lang="en-US" altLang="en-US" sz="4800" dirty="0"/>
              <a:t>Vermicomposting</a:t>
            </a:r>
          </a:p>
        </p:txBody>
      </p:sp>
      <p:sp>
        <p:nvSpPr>
          <p:cNvPr id="6154" name="Rectangle 10"/>
          <p:cNvSpPr>
            <a:spLocks noGrp="1" noChangeArrowheads="1"/>
          </p:cNvSpPr>
          <p:nvPr>
            <p:ph type="body" sz="half" idx="1"/>
          </p:nvPr>
        </p:nvSpPr>
        <p:spPr>
          <a:xfrm>
            <a:off x="401638" y="3895725"/>
            <a:ext cx="7962900" cy="1584325"/>
          </a:xfrm>
        </p:spPr>
        <p:txBody>
          <a:bodyPr rtlCol="0">
            <a:noAutofit/>
          </a:bodyPr>
          <a:lstStyle/>
          <a:p>
            <a:pPr marL="341313" indent="-341313" eaLnBrk="1" fontAlgn="auto" hangingPunct="1">
              <a:spcBef>
                <a:spcPct val="0"/>
              </a:spcBef>
              <a:spcAft>
                <a:spcPts val="600"/>
              </a:spcAft>
              <a:buClrTx/>
              <a:buFont typeface="Monotype Sorts"/>
              <a:buNone/>
              <a:defRPr/>
            </a:pPr>
            <a:r>
              <a:rPr lang="en-US" altLang="en-US" dirty="0">
                <a:solidFill>
                  <a:schemeClr val="bg1">
                    <a:lumMod val="50000"/>
                  </a:schemeClr>
                </a:solidFill>
                <a:cs typeface="Arial" pitchFamily="34" charset="0"/>
              </a:rPr>
              <a:t>For more information:  </a:t>
            </a:r>
            <a:r>
              <a:rPr lang="en-US" altLang="en-US" dirty="0">
                <a:solidFill>
                  <a:schemeClr val="tx2">
                    <a:lumMod val="90000"/>
                    <a:lumOff val="10000"/>
                  </a:schemeClr>
                </a:solidFill>
                <a:cs typeface="Arial" pitchFamily="34" charset="0"/>
                <a:hlinkClick r:id="rId3"/>
              </a:rPr>
              <a:t>www.rcwaste.org/Vermicomposting</a:t>
            </a:r>
            <a:endParaRPr lang="en-US" altLang="en-US" dirty="0">
              <a:solidFill>
                <a:schemeClr val="tx2">
                  <a:lumMod val="90000"/>
                  <a:lumOff val="10000"/>
                </a:schemeClr>
              </a:solidFill>
              <a:cs typeface="Arial" pitchFamily="34" charset="0"/>
            </a:endParaRPr>
          </a:p>
        </p:txBody>
      </p:sp>
      <p:pic>
        <p:nvPicPr>
          <p:cNvPr id="31748" name="Picture 6" descr="P0000554"/>
          <p:cNvPicPr>
            <a:picLocks noGrp="1" noChangeAspect="1" noChangeArrowheads="1"/>
          </p:cNvPicPr>
          <p:nvPr>
            <p:ph type="clipArt" sz="half" idx="2"/>
          </p:nvPr>
        </p:nvPicPr>
        <p:blipFill>
          <a:blip r:embed="rId4" cstate="email">
            <a:lum bright="6000"/>
            <a:extLst>
              <a:ext uri="{28A0092B-C50C-407E-A947-70E740481C1C}">
                <a14:useLocalDpi xmlns:a14="http://schemas.microsoft.com/office/drawing/2010/main" val="0"/>
              </a:ext>
            </a:extLst>
          </a:blip>
          <a:srcRect/>
          <a:stretch>
            <a:fillRect/>
          </a:stretch>
        </p:blipFill>
        <p:spPr>
          <a:xfrm>
            <a:off x="5376655" y="1037219"/>
            <a:ext cx="2506294" cy="187483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277"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50B0237F-78DA-451A-AE3A-A7F2E7478AF1}" type="slidenum">
              <a:rPr lang="en-US" altLang="en-US" sz="1800" smtClean="0">
                <a:solidFill>
                  <a:srgbClr val="FFFFFF"/>
                </a:solidFill>
                <a:latin typeface="Times New Roman" panose="02020603050405020304" pitchFamily="18" charset="0"/>
              </a:rPr>
              <a:pPr>
                <a:spcBef>
                  <a:spcPct val="0"/>
                </a:spcBef>
                <a:buClrTx/>
                <a:buFontTx/>
                <a:buNone/>
              </a:pPr>
              <a:t>24</a:t>
            </a:fld>
            <a:endParaRPr lang="en-US" altLang="en-US" sz="1800">
              <a:solidFill>
                <a:srgbClr val="FFFFFF"/>
              </a:solidFill>
              <a:latin typeface="Times New Roman" panose="02020603050405020304" pitchFamily="18" charset="0"/>
            </a:endParaRPr>
          </a:p>
        </p:txBody>
      </p:sp>
      <p:pic>
        <p:nvPicPr>
          <p:cNvPr id="6" name="Picture 9" descr="euro-redworm"/>
          <p:cNvPicPr>
            <a:picLocks noChangeAspect="1" noChangeArrowheads="1"/>
          </p:cNvPicPr>
          <p:nvPr/>
        </p:nvPicPr>
        <p:blipFill>
          <a:blip r:embed="rId5"/>
          <a:srcRect/>
          <a:stretch>
            <a:fillRect/>
          </a:stretch>
        </p:blipFill>
        <p:spPr bwMode="auto">
          <a:xfrm>
            <a:off x="2985880" y="4618204"/>
            <a:ext cx="2390775" cy="1826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1638" y="1852613"/>
            <a:ext cx="6438900" cy="2246312"/>
          </a:xfrm>
          <a:prstGeom prst="rect">
            <a:avLst/>
          </a:prstGeom>
        </p:spPr>
        <p:txBody>
          <a:bodyPr/>
          <a:lstStyle/>
          <a:p>
            <a:pPr eaLnBrk="1" fontAlgn="auto" hangingPunct="1">
              <a:spcAft>
                <a:spcPts val="600"/>
              </a:spcAft>
              <a:defRPr/>
            </a:pPr>
            <a:endParaRPr lang="en-US" altLang="en-US" sz="1800" dirty="0">
              <a:solidFill>
                <a:schemeClr val="bg1">
                  <a:lumMod val="50000"/>
                </a:schemeClr>
              </a:solidFill>
              <a:latin typeface="+mn-lt"/>
            </a:endParaRPr>
          </a:p>
          <a:p>
            <a:pPr eaLnBrk="1" fontAlgn="auto" hangingPunct="1">
              <a:spcAft>
                <a:spcPts val="600"/>
              </a:spcAft>
              <a:defRPr/>
            </a:pPr>
            <a:r>
              <a:rPr lang="en-US" altLang="en-US" dirty="0">
                <a:solidFill>
                  <a:schemeClr val="bg1">
                    <a:lumMod val="50000"/>
                  </a:schemeClr>
                </a:solidFill>
                <a:latin typeface="+mn-lt"/>
              </a:rPr>
              <a:t>Worms turn food into compost!</a:t>
            </a:r>
          </a:p>
          <a:p>
            <a:pPr eaLnBrk="1" fontAlgn="auto" hangingPunct="1">
              <a:spcAft>
                <a:spcPts val="600"/>
              </a:spcAft>
              <a:defRPr/>
            </a:pPr>
            <a:endParaRPr lang="en-US" altLang="en-US" b="1" dirty="0">
              <a:solidFill>
                <a:schemeClr val="bg1">
                  <a:lumMod val="50000"/>
                </a:schemeClr>
              </a:solidFill>
              <a:latin typeface="+mn-lt"/>
            </a:endParaRPr>
          </a:p>
          <a:p>
            <a:pPr eaLnBrk="1" fontAlgn="auto" hangingPunct="1">
              <a:spcAft>
                <a:spcPts val="600"/>
              </a:spcAft>
              <a:defRPr/>
            </a:pPr>
            <a:r>
              <a:rPr lang="en-US" altLang="en-US" b="1" dirty="0">
                <a:solidFill>
                  <a:schemeClr val="bg1">
                    <a:lumMod val="50000"/>
                  </a:schemeClr>
                </a:solidFill>
                <a:latin typeface="+mn-lt"/>
              </a:rPr>
              <a:t>Attend a FREE Vermicomposting Class!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Online Resources </a:t>
            </a:r>
          </a:p>
        </p:txBody>
      </p:sp>
      <p:sp>
        <p:nvSpPr>
          <p:cNvPr id="58371"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BF99904F-9665-4690-AB08-60579569F42E}" type="slidenum">
              <a:rPr lang="en-US" altLang="en-US" sz="1800" smtClean="0">
                <a:solidFill>
                  <a:srgbClr val="FFFFFF"/>
                </a:solidFill>
                <a:latin typeface="Times New Roman" panose="02020603050405020304" pitchFamily="18" charset="0"/>
              </a:rPr>
              <a:pPr>
                <a:spcBef>
                  <a:spcPct val="0"/>
                </a:spcBef>
                <a:buClrTx/>
                <a:buFontTx/>
                <a:buNone/>
              </a:pPr>
              <a:t>25</a:t>
            </a:fld>
            <a:endParaRPr lang="en-US" altLang="en-US" sz="1800">
              <a:solidFill>
                <a:srgbClr val="FFFFFF"/>
              </a:solidFill>
              <a:latin typeface="Times New Roman" panose="02020603050405020304" pitchFamily="18" charset="0"/>
            </a:endParaRPr>
          </a:p>
        </p:txBody>
      </p:sp>
      <p:sp>
        <p:nvSpPr>
          <p:cNvPr id="8" name="TextBox 7"/>
          <p:cNvSpPr txBox="1"/>
          <p:nvPr/>
        </p:nvSpPr>
        <p:spPr>
          <a:xfrm>
            <a:off x="1196975" y="2728930"/>
            <a:ext cx="6292850" cy="769938"/>
          </a:xfrm>
          <a:prstGeom prst="rect">
            <a:avLst/>
          </a:prstGeom>
          <a:noFill/>
        </p:spPr>
        <p:txBody>
          <a:bodyPr>
            <a:spAutoFit/>
          </a:bodyPr>
          <a:lstStyle/>
          <a:p>
            <a:pPr>
              <a:defRPr/>
            </a:pPr>
            <a:r>
              <a:rPr lang="en-US" sz="4400" b="1" dirty="0">
                <a:solidFill>
                  <a:schemeClr val="accent5">
                    <a:lumMod val="75000"/>
                  </a:schemeClr>
                </a:solidFill>
                <a:latin typeface="Corbel" panose="020B0503020204020204" pitchFamily="34" charset="0"/>
                <a:hlinkClick r:id="rId3"/>
              </a:rPr>
              <a:t>www.rcwaste.org/classes</a:t>
            </a:r>
            <a:endParaRPr lang="en-US" sz="4400" b="1" dirty="0">
              <a:solidFill>
                <a:schemeClr val="accent5">
                  <a:lumMod val="75000"/>
                </a:schemeClr>
              </a:solidFill>
              <a:latin typeface="Corbel" panose="020B050302020402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9278" y="3788049"/>
            <a:ext cx="2143125" cy="11430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19152" y="3788049"/>
            <a:ext cx="2143125" cy="11430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54215" y="5096970"/>
            <a:ext cx="2143125" cy="1143000"/>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254215" y="3788049"/>
            <a:ext cx="2143125" cy="1143000"/>
          </a:xfrm>
          <a:prstGeom prst="rect">
            <a:avLst/>
          </a:prstGeom>
        </p:spPr>
      </p:pic>
      <p:sp>
        <p:nvSpPr>
          <p:cNvPr id="9" name="TextBox 8">
            <a:extLst>
              <a:ext uri="{FF2B5EF4-FFF2-40B4-BE49-F238E27FC236}">
                <a16:creationId xmlns:a16="http://schemas.microsoft.com/office/drawing/2014/main" id="{CC25D433-4375-4258-ABF7-DBF7C04F1F5F}"/>
              </a:ext>
            </a:extLst>
          </p:cNvPr>
          <p:cNvSpPr txBox="1"/>
          <p:nvPr/>
        </p:nvSpPr>
        <p:spPr>
          <a:xfrm>
            <a:off x="1403498" y="1631549"/>
            <a:ext cx="6086327" cy="1015663"/>
          </a:xfrm>
          <a:prstGeom prst="rect">
            <a:avLst/>
          </a:prstGeom>
        </p:spPr>
        <p:txBody>
          <a:bodyPr wrap="square" rtlCol="0" anchor="b">
            <a:spAutoFit/>
          </a:bodyPr>
          <a:lstStyle/>
          <a:p>
            <a:pPr algn="ctr"/>
            <a:r>
              <a:rPr lang="en-US" sz="6000" b="1" dirty="0">
                <a:latin typeface="Corbel" panose="020B0503020204020204" pitchFamily="34" charset="0"/>
              </a:rPr>
              <a:t>Free Classes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457200" y="228600"/>
            <a:ext cx="7772400" cy="977900"/>
          </a:xfrm>
        </p:spPr>
        <p:txBody>
          <a:bodyPr/>
          <a:lstStyle/>
          <a:p>
            <a:pPr eaLnBrk="1" fontAlgn="auto" hangingPunct="1">
              <a:spcAft>
                <a:spcPts val="0"/>
              </a:spcAft>
              <a:defRPr/>
            </a:pPr>
            <a:r>
              <a:rPr lang="en-US" altLang="en-US" sz="4800" b="1" dirty="0">
                <a:solidFill>
                  <a:schemeClr val="bg1">
                    <a:lumMod val="50000"/>
                  </a:schemeClr>
                </a:solidFill>
                <a:latin typeface="Corbel" panose="020B0503020204020204" pitchFamily="34" charset="0"/>
              </a:rPr>
              <a:t>Additional Resources</a:t>
            </a:r>
          </a:p>
        </p:txBody>
      </p:sp>
      <p:sp>
        <p:nvSpPr>
          <p:cNvPr id="6" name="Text Placeholder 2"/>
          <p:cNvSpPr>
            <a:spLocks noGrp="1"/>
          </p:cNvSpPr>
          <p:nvPr>
            <p:ph idx="1"/>
          </p:nvPr>
        </p:nvSpPr>
        <p:spPr>
          <a:xfrm>
            <a:off x="457200" y="1393825"/>
            <a:ext cx="7772400" cy="4527550"/>
          </a:xfrm>
        </p:spPr>
        <p:txBody>
          <a:bodyPr rtlCol="0">
            <a:normAutofit/>
          </a:bodyPr>
          <a:lstStyle/>
          <a:p>
            <a:pPr marL="347472" indent="-347472" eaLnBrk="1" fontAlgn="auto" hangingPunct="1">
              <a:spcBef>
                <a:spcPts val="0"/>
              </a:spcBef>
              <a:spcAft>
                <a:spcPts val="0"/>
              </a:spcAft>
              <a:buClr>
                <a:schemeClr val="bg1">
                  <a:lumMod val="10000"/>
                </a:schemeClr>
              </a:buClr>
              <a:defRPr/>
            </a:pPr>
            <a:r>
              <a:rPr lang="en-US" sz="2400" b="1" dirty="0">
                <a:solidFill>
                  <a:schemeClr val="bg1">
                    <a:lumMod val="50000"/>
                  </a:schemeClr>
                </a:solidFill>
              </a:rPr>
              <a:t>The California Department of Resources Recycling and Recovery (CalRecycle) </a:t>
            </a:r>
            <a:r>
              <a:rPr lang="en-US" sz="2400" dirty="0">
                <a:solidFill>
                  <a:schemeClr val="bg1">
                    <a:lumMod val="50000"/>
                  </a:schemeClr>
                </a:solidFill>
              </a:rPr>
              <a:t> </a:t>
            </a:r>
          </a:p>
          <a:p>
            <a:pPr marL="296863" lvl="1" indent="0" eaLnBrk="1" fontAlgn="auto" hangingPunct="1">
              <a:spcBef>
                <a:spcPts val="0"/>
              </a:spcBef>
              <a:spcAft>
                <a:spcPts val="0"/>
              </a:spcAft>
              <a:buClr>
                <a:schemeClr val="bg1">
                  <a:lumMod val="10000"/>
                </a:schemeClr>
              </a:buClr>
              <a:buNone/>
              <a:defRPr/>
            </a:pPr>
            <a:r>
              <a:rPr lang="en-US" sz="1800" dirty="0">
                <a:solidFill>
                  <a:schemeClr val="bg1">
                    <a:lumMod val="50000"/>
                  </a:schemeClr>
                </a:solidFill>
                <a:hlinkClick r:id="rId3"/>
              </a:rPr>
              <a:t>https://www.calrecycle.ca.gov/organics/homecompost</a:t>
            </a:r>
            <a:r>
              <a:rPr lang="en-US" sz="1800" dirty="0">
                <a:solidFill>
                  <a:schemeClr val="bg1">
                    <a:lumMod val="50000"/>
                  </a:schemeClr>
                </a:solidFill>
              </a:rPr>
              <a:t>, includes links to build your own bin.</a:t>
            </a:r>
          </a:p>
          <a:p>
            <a:pPr marL="296863" lvl="1" indent="0" eaLnBrk="1" fontAlgn="auto" hangingPunct="1">
              <a:spcBef>
                <a:spcPts val="0"/>
              </a:spcBef>
              <a:spcAft>
                <a:spcPts val="0"/>
              </a:spcAft>
              <a:buClr>
                <a:schemeClr val="bg1">
                  <a:lumMod val="10000"/>
                </a:schemeClr>
              </a:buClr>
              <a:buNone/>
              <a:defRPr/>
            </a:pPr>
            <a:endParaRPr lang="en-US" sz="1600" dirty="0">
              <a:solidFill>
                <a:schemeClr val="bg1">
                  <a:lumMod val="50000"/>
                </a:schemeClr>
              </a:solidFill>
            </a:endParaRPr>
          </a:p>
          <a:p>
            <a:pPr marL="347472" indent="-347472" eaLnBrk="1" fontAlgn="auto" hangingPunct="1">
              <a:spcBef>
                <a:spcPts val="0"/>
              </a:spcBef>
              <a:spcAft>
                <a:spcPts val="0"/>
              </a:spcAft>
              <a:buClr>
                <a:schemeClr val="bg1">
                  <a:lumMod val="10000"/>
                </a:schemeClr>
              </a:buClr>
              <a:defRPr/>
            </a:pPr>
            <a:r>
              <a:rPr lang="en-US" sz="2400" b="1" u="sng" dirty="0">
                <a:solidFill>
                  <a:schemeClr val="bg1">
                    <a:lumMod val="50000"/>
                  </a:schemeClr>
                </a:solidFill>
              </a:rPr>
              <a:t>Home</a:t>
            </a:r>
            <a:r>
              <a:rPr lang="en-US" sz="2400" u="sng" dirty="0">
                <a:solidFill>
                  <a:schemeClr val="bg1">
                    <a:lumMod val="50000"/>
                  </a:schemeClr>
                </a:solidFill>
              </a:rPr>
              <a:t> </a:t>
            </a:r>
            <a:r>
              <a:rPr lang="en-US" sz="2400" b="1" u="sng" dirty="0">
                <a:solidFill>
                  <a:schemeClr val="bg1">
                    <a:lumMod val="50000"/>
                  </a:schemeClr>
                </a:solidFill>
              </a:rPr>
              <a:t>Composting Made Easy</a:t>
            </a:r>
          </a:p>
          <a:p>
            <a:pPr eaLnBrk="1" fontAlgn="auto" hangingPunct="1">
              <a:spcBef>
                <a:spcPts val="0"/>
              </a:spcBef>
              <a:spcAft>
                <a:spcPts val="1200"/>
              </a:spcAft>
              <a:buClr>
                <a:schemeClr val="bg1">
                  <a:lumMod val="10000"/>
                </a:schemeClr>
              </a:buClr>
              <a:buFont typeface="Monotype Sorts"/>
              <a:buNone/>
              <a:defRPr/>
            </a:pPr>
            <a:r>
              <a:rPr lang="en-US" sz="1800" dirty="0">
                <a:solidFill>
                  <a:schemeClr val="bg1">
                    <a:lumMod val="50000"/>
                  </a:schemeClr>
                </a:solidFill>
              </a:rPr>
              <a:t>	By C. Forrest McDowell, PhD &amp; Tricia Clark- McDowell (Cortesia Press)</a:t>
            </a:r>
            <a:endParaRPr lang="en-US" sz="1800" b="1" dirty="0">
              <a:solidFill>
                <a:schemeClr val="bg1">
                  <a:lumMod val="50000"/>
                </a:schemeClr>
              </a:solidFill>
            </a:endParaRPr>
          </a:p>
          <a:p>
            <a:pPr marL="347472" indent="-347472" eaLnBrk="1" fontAlgn="auto" hangingPunct="1">
              <a:spcBef>
                <a:spcPts val="0"/>
              </a:spcBef>
              <a:spcAft>
                <a:spcPts val="0"/>
              </a:spcAft>
              <a:buClr>
                <a:schemeClr val="bg1">
                  <a:lumMod val="10000"/>
                </a:schemeClr>
              </a:buClr>
              <a:defRPr/>
            </a:pPr>
            <a:r>
              <a:rPr lang="en-US" sz="2400" b="1" u="sng" dirty="0">
                <a:solidFill>
                  <a:schemeClr val="bg1">
                    <a:lumMod val="50000"/>
                  </a:schemeClr>
                </a:solidFill>
              </a:rPr>
              <a:t>Let It Rot </a:t>
            </a:r>
          </a:p>
          <a:p>
            <a:pPr eaLnBrk="1" fontAlgn="auto" hangingPunct="1">
              <a:spcBef>
                <a:spcPts val="0"/>
              </a:spcBef>
              <a:spcAft>
                <a:spcPts val="1200"/>
              </a:spcAft>
              <a:buClr>
                <a:schemeClr val="bg1">
                  <a:lumMod val="10000"/>
                </a:schemeClr>
              </a:buClr>
              <a:buFont typeface="Monotype Sorts"/>
              <a:buNone/>
              <a:defRPr/>
            </a:pPr>
            <a:r>
              <a:rPr lang="en-US" sz="1800" dirty="0">
                <a:solidFill>
                  <a:schemeClr val="bg1">
                    <a:lumMod val="50000"/>
                  </a:schemeClr>
                </a:solidFill>
              </a:rPr>
              <a:t>	By Stu Campbell (Storey Book 3</a:t>
            </a:r>
            <a:r>
              <a:rPr lang="en-US" sz="1800" baseline="30000" dirty="0">
                <a:solidFill>
                  <a:schemeClr val="bg1">
                    <a:lumMod val="50000"/>
                  </a:schemeClr>
                </a:solidFill>
              </a:rPr>
              <a:t>rd</a:t>
            </a:r>
            <a:r>
              <a:rPr lang="en-US" sz="1800" dirty="0">
                <a:solidFill>
                  <a:schemeClr val="bg1">
                    <a:lumMod val="50000"/>
                  </a:schemeClr>
                </a:solidFill>
              </a:rPr>
              <a:t> Edition)</a:t>
            </a:r>
          </a:p>
          <a:p>
            <a:pPr marL="347472" indent="-347472" eaLnBrk="1" fontAlgn="auto" hangingPunct="1">
              <a:spcBef>
                <a:spcPts val="0"/>
              </a:spcBef>
              <a:spcAft>
                <a:spcPts val="0"/>
              </a:spcAft>
              <a:buClr>
                <a:schemeClr val="bg1">
                  <a:lumMod val="10000"/>
                </a:schemeClr>
              </a:buClr>
              <a:defRPr/>
            </a:pPr>
            <a:r>
              <a:rPr lang="en-US" sz="2400" b="1" u="sng" dirty="0">
                <a:solidFill>
                  <a:schemeClr val="bg1">
                    <a:lumMod val="50000"/>
                  </a:schemeClr>
                </a:solidFill>
              </a:rPr>
              <a:t>The Rodale Book of Composting</a:t>
            </a:r>
          </a:p>
          <a:p>
            <a:pPr marL="0" indent="0" eaLnBrk="1" fontAlgn="auto" hangingPunct="1">
              <a:spcBef>
                <a:spcPts val="0"/>
              </a:spcBef>
              <a:spcAft>
                <a:spcPts val="0"/>
              </a:spcAft>
              <a:buClr>
                <a:schemeClr val="bg1">
                  <a:lumMod val="10000"/>
                </a:schemeClr>
              </a:buClr>
              <a:buFont typeface="Monotype Sorts"/>
              <a:buNone/>
              <a:defRPr/>
            </a:pPr>
            <a:r>
              <a:rPr lang="en-US" sz="1800" dirty="0">
                <a:solidFill>
                  <a:schemeClr val="bg1">
                    <a:lumMod val="50000"/>
                  </a:schemeClr>
                </a:solidFill>
              </a:rPr>
              <a:t>       By Gracy Gershuny and Deborah I. Martin (Rodale Press) </a:t>
            </a:r>
          </a:p>
        </p:txBody>
      </p:sp>
      <p:sp>
        <p:nvSpPr>
          <p:cNvPr id="56324"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3BC51FC9-B1ED-4BD4-953A-1DBA84AE917C}" type="slidenum">
              <a:rPr lang="en-US" altLang="en-US" sz="1800" smtClean="0">
                <a:solidFill>
                  <a:srgbClr val="FFFFFF"/>
                </a:solidFill>
                <a:latin typeface="Times New Roman" panose="02020603050405020304" pitchFamily="18" charset="0"/>
              </a:rPr>
              <a:pPr>
                <a:spcBef>
                  <a:spcPct val="0"/>
                </a:spcBef>
                <a:buClrTx/>
                <a:buFontTx/>
                <a:buNone/>
              </a:pPr>
              <a:t>26</a:t>
            </a:fld>
            <a:endParaRPr lang="en-US" altLang="en-US" sz="1800">
              <a:solidFill>
                <a:srgbClr val="FFFFFF"/>
              </a:solidFill>
              <a:latin typeface="Times New Roman" panose="02020603050405020304" pitchFamily="18" charset="0"/>
            </a:endParaRPr>
          </a:p>
        </p:txBody>
      </p:sp>
      <p:pic>
        <p:nvPicPr>
          <p:cNvPr id="56325" name="Picture 11" descr="http://www.seedsofchange.com/seedswfs/220-07705-home-composting-boo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3475" y="53355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56326" name="Picture 13" descr="http://ecx.images-amazon.com/images/I/51JCRBIqRl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89100" y="5335588"/>
            <a:ext cx="960438" cy="1371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6327" name="Picture 15" descr="http://s.s-bol.com/imgbase0/imagebase/large/FC/1/9/3/2/100100400117239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27513" y="5335588"/>
            <a:ext cx="914400" cy="1371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F0B790E6-0609-49A3-86F4-0B3DA4912A34}" type="slidenum">
              <a:rPr lang="en-US" altLang="en-US" sz="1800" smtClean="0">
                <a:solidFill>
                  <a:srgbClr val="FFFFFF"/>
                </a:solidFill>
                <a:latin typeface="Times New Roman" panose="02020603050405020304" pitchFamily="18" charset="0"/>
              </a:rPr>
              <a:pPr>
                <a:spcBef>
                  <a:spcPct val="0"/>
                </a:spcBef>
                <a:buClrTx/>
                <a:buFontTx/>
                <a:buNone/>
              </a:pPr>
              <a:t>27</a:t>
            </a:fld>
            <a:endParaRPr lang="en-US" altLang="en-US" sz="1800">
              <a:solidFill>
                <a:srgbClr val="FFFFFF"/>
              </a:solidFill>
              <a:latin typeface="Times New Roman" panose="02020603050405020304" pitchFamily="18" charset="0"/>
            </a:endParaRPr>
          </a:p>
        </p:txBody>
      </p:sp>
      <p:sp>
        <p:nvSpPr>
          <p:cNvPr id="23" name="TextBox 22"/>
          <p:cNvSpPr txBox="1"/>
          <p:nvPr/>
        </p:nvSpPr>
        <p:spPr>
          <a:xfrm>
            <a:off x="2690813" y="4581525"/>
            <a:ext cx="2438400" cy="338138"/>
          </a:xfrm>
          <a:prstGeom prst="rect">
            <a:avLst/>
          </a:prstGeom>
          <a:noFill/>
        </p:spPr>
        <p:txBody>
          <a:bodyPr>
            <a:spAutoFit/>
          </a:bodyPr>
          <a:lstStyle/>
          <a:p>
            <a:pPr algn="ctr" eaLnBrk="1" hangingPunct="1">
              <a:defRPr/>
            </a:pPr>
            <a:r>
              <a:rPr lang="en-US" sz="1600" dirty="0">
                <a:solidFill>
                  <a:schemeClr val="bg1">
                    <a:lumMod val="50000"/>
                  </a:schemeClr>
                </a:solidFill>
                <a:latin typeface="Corbel" panose="020B0503020204020204" pitchFamily="34" charset="0"/>
              </a:rPr>
              <a:t>Follow us on:</a:t>
            </a:r>
          </a:p>
        </p:txBody>
      </p:sp>
      <p:sp>
        <p:nvSpPr>
          <p:cNvPr id="24" name="Title 1"/>
          <p:cNvSpPr>
            <a:spLocks noGrp="1"/>
          </p:cNvSpPr>
          <p:nvPr>
            <p:ph type="title"/>
          </p:nvPr>
        </p:nvSpPr>
        <p:spPr>
          <a:xfrm>
            <a:off x="381000" y="920750"/>
            <a:ext cx="7620000" cy="1143000"/>
          </a:xfrm>
        </p:spPr>
        <p:txBody>
          <a:bodyPr/>
          <a:lstStyle/>
          <a:p>
            <a:pPr algn="ctr" eaLnBrk="1" fontAlgn="auto" hangingPunct="1">
              <a:spcAft>
                <a:spcPts val="0"/>
              </a:spcAft>
              <a:defRPr/>
            </a:pPr>
            <a:r>
              <a:rPr lang="en-US" sz="3600" b="1" dirty="0">
                <a:solidFill>
                  <a:schemeClr val="bg1">
                    <a:lumMod val="50000"/>
                  </a:schemeClr>
                </a:solidFill>
                <a:latin typeface="Corbel" panose="020B0503020204020204" pitchFamily="34" charset="0"/>
              </a:rPr>
              <a:t>Thank you for being part of the solution</a:t>
            </a:r>
          </a:p>
        </p:txBody>
      </p:sp>
      <p:sp>
        <p:nvSpPr>
          <p:cNvPr id="25" name="TextBox 24"/>
          <p:cNvSpPr txBox="1"/>
          <p:nvPr/>
        </p:nvSpPr>
        <p:spPr>
          <a:xfrm>
            <a:off x="2881313" y="5661025"/>
            <a:ext cx="2055812" cy="708025"/>
          </a:xfrm>
          <a:prstGeom prst="rect">
            <a:avLst/>
          </a:prstGeom>
          <a:noFill/>
        </p:spPr>
        <p:txBody>
          <a:bodyPr wrap="none">
            <a:spAutoFit/>
          </a:bodyPr>
          <a:lstStyle/>
          <a:p>
            <a:pPr algn="ctr" eaLnBrk="1" hangingPunct="1">
              <a:defRPr/>
            </a:pPr>
            <a:r>
              <a:rPr lang="en-US" sz="2000" b="1" dirty="0">
                <a:solidFill>
                  <a:schemeClr val="bg1">
                    <a:lumMod val="50000"/>
                  </a:schemeClr>
                </a:solidFill>
                <a:latin typeface="Calibri" panose="020F0502020204030204" pitchFamily="34" charset="0"/>
              </a:rPr>
              <a:t>(951) 486-3200</a:t>
            </a:r>
          </a:p>
          <a:p>
            <a:pPr algn="ctr" eaLnBrk="1" hangingPunct="1">
              <a:defRPr/>
            </a:pPr>
            <a:r>
              <a:rPr lang="en-US" sz="2000" b="1" dirty="0">
                <a:solidFill>
                  <a:schemeClr val="bg1">
                    <a:lumMod val="50000"/>
                  </a:schemeClr>
                </a:solidFill>
                <a:latin typeface="Calibri" panose="020F0502020204030204" pitchFamily="34" charset="0"/>
              </a:rPr>
              <a:t>www.rcwaste.org</a:t>
            </a:r>
          </a:p>
        </p:txBody>
      </p:sp>
      <p:pic>
        <p:nvPicPr>
          <p:cNvPr id="60422" name="Picture 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5213" y="2255838"/>
            <a:ext cx="314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http://www.rcwaste.org/opencms/system/modules/com.wm.main/resources/images/Facebook3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413" y="50085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7" descr="http://www.rcwaste.org/opencms/system/modules/com.wm.main/resources/images/Twitter30.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213" y="50085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37025" y="5018088"/>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03425" y="3535363"/>
            <a:ext cx="3811588" cy="708025"/>
          </a:xfrm>
          <a:prstGeom prst="rect">
            <a:avLst/>
          </a:prstGeom>
        </p:spPr>
        <p:txBody>
          <a:bodyPr wrap="none" anchor="b">
            <a:spAutoFit/>
          </a:bodyPr>
          <a:lstStyle/>
          <a:p>
            <a:pPr algn="ctr">
              <a:defRPr/>
            </a:pPr>
            <a:r>
              <a:rPr lang="en-US" sz="2000" b="1" dirty="0">
                <a:solidFill>
                  <a:schemeClr val="tx1">
                    <a:lumMod val="50000"/>
                    <a:lumOff val="50000"/>
                  </a:schemeClr>
                </a:solidFill>
                <a:latin typeface="+mn-lt"/>
              </a:rPr>
              <a:t>Give us feedback at:</a:t>
            </a:r>
          </a:p>
          <a:p>
            <a:pPr algn="ctr">
              <a:defRPr/>
            </a:pPr>
            <a:r>
              <a:rPr lang="en-US" sz="2000" u="sng" dirty="0">
                <a:solidFill>
                  <a:schemeClr val="tx1">
                    <a:lumMod val="50000"/>
                    <a:lumOff val="50000"/>
                  </a:schemeClr>
                </a:solidFill>
                <a:latin typeface="+mn-lt"/>
                <a:hlinkClick r:id="rId9"/>
              </a:rPr>
              <a:t>www.rcwaste.org/report/feedback</a:t>
            </a:r>
            <a:endParaRPr lang="en-US" sz="2000" b="1" dirty="0">
              <a:solidFill>
                <a:schemeClr val="tx1">
                  <a:lumMod val="50000"/>
                  <a:lumOff val="50000"/>
                </a:schemeClr>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977900"/>
          </a:xfrm>
        </p:spPr>
        <p:txBody>
          <a:bodyPr/>
          <a:lstStyle/>
          <a:p>
            <a:pPr>
              <a:defRPr/>
            </a:pPr>
            <a:r>
              <a:rPr lang="en-US" altLang="en-US" sz="4400" dirty="0"/>
              <a:t>Solid Waste</a:t>
            </a:r>
            <a:endParaRPr lang="en-US" dirty="0"/>
          </a:p>
        </p:txBody>
      </p:sp>
      <p:sp>
        <p:nvSpPr>
          <p:cNvPr id="8195" name="Slide Number Placeholder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098D4599-9199-472E-B427-40E1796CE4FD}" type="slidenum">
              <a:rPr lang="en-US" altLang="en-US" sz="1800" smtClean="0">
                <a:solidFill>
                  <a:srgbClr val="FFFFFF"/>
                </a:solidFill>
                <a:latin typeface="Times New Roman" panose="02020603050405020304" pitchFamily="18" charset="0"/>
              </a:rPr>
              <a:pPr>
                <a:spcBef>
                  <a:spcPct val="0"/>
                </a:spcBef>
                <a:buClrTx/>
                <a:buFontTx/>
                <a:buNone/>
              </a:pPr>
              <a:t>3</a:t>
            </a:fld>
            <a:endParaRPr lang="en-US" altLang="en-US" sz="1800">
              <a:solidFill>
                <a:srgbClr val="FFFFFF"/>
              </a:solidFill>
              <a:latin typeface="Times New Roman" panose="02020603050405020304" pitchFamily="18" charset="0"/>
            </a:endParaRPr>
          </a:p>
        </p:txBody>
      </p:sp>
      <p:sp>
        <p:nvSpPr>
          <p:cNvPr id="8" name="Title 1"/>
          <p:cNvSpPr txBox="1">
            <a:spLocks/>
          </p:cNvSpPr>
          <p:nvPr/>
        </p:nvSpPr>
        <p:spPr>
          <a:xfrm>
            <a:off x="228600" y="163513"/>
            <a:ext cx="8077200" cy="979487"/>
          </a:xfrm>
          <a:prstGeom prst="rect">
            <a:avLst/>
          </a:prstGeom>
        </p:spPr>
        <p:txBody>
          <a:bodyPr anchor="b"/>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altLang="en-US" sz="4800" b="1" dirty="0">
              <a:solidFill>
                <a:schemeClr val="bg1">
                  <a:lumMod val="50000"/>
                </a:schemeClr>
              </a:solidFill>
              <a:latin typeface="Corbel" panose="020B0503020204020204" pitchFamily="34" charset="0"/>
            </a:endParaRPr>
          </a:p>
        </p:txBody>
      </p:sp>
      <p:graphicFrame>
        <p:nvGraphicFramePr>
          <p:cNvPr id="11" name="Diagram 10"/>
          <p:cNvGraphicFramePr/>
          <p:nvPr/>
        </p:nvGraphicFramePr>
        <p:xfrm>
          <a:off x="381000" y="1295400"/>
          <a:ext cx="2971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8" name="Picture 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82975" y="1382713"/>
            <a:ext cx="48260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457200" y="228600"/>
            <a:ext cx="7772400" cy="977900"/>
          </a:xfrm>
        </p:spPr>
        <p:txBody>
          <a:bodyPr/>
          <a:lstStyle/>
          <a:p>
            <a:pPr eaLnBrk="1" fontAlgn="auto" hangingPunct="1">
              <a:spcAft>
                <a:spcPts val="0"/>
              </a:spcAft>
              <a:defRPr/>
            </a:pPr>
            <a:r>
              <a:rPr lang="en-US" altLang="en-US" b="1" dirty="0">
                <a:solidFill>
                  <a:schemeClr val="bg1">
                    <a:lumMod val="50000"/>
                  </a:schemeClr>
                </a:solidFill>
                <a:latin typeface="Corbel" panose="020B0503020204020204" pitchFamily="34" charset="0"/>
                <a:cs typeface="Arial" pitchFamily="34" charset="0"/>
              </a:rPr>
              <a:t>Backyard Composting Program</a:t>
            </a:r>
          </a:p>
        </p:txBody>
      </p:sp>
      <p:sp>
        <p:nvSpPr>
          <p:cNvPr id="5123" name="Text Placeholder 2"/>
          <p:cNvSpPr>
            <a:spLocks noGrp="1"/>
          </p:cNvSpPr>
          <p:nvPr>
            <p:ph idx="1"/>
          </p:nvPr>
        </p:nvSpPr>
        <p:spPr/>
        <p:txBody>
          <a:bodyPr rtlCol="0">
            <a:noAutofit/>
          </a:bodyPr>
          <a:lstStyle/>
          <a:p>
            <a:pPr marL="296863" lvl="1" indent="-296863" eaLnBrk="1" fontAlgn="auto" hangingPunct="1">
              <a:spcBef>
                <a:spcPct val="0"/>
              </a:spcBef>
              <a:spcAft>
                <a:spcPts val="1800"/>
              </a:spcAft>
              <a:buClrTx/>
              <a:defRPr/>
            </a:pPr>
            <a:r>
              <a:rPr lang="en-US" altLang="en-US" sz="2400" dirty="0">
                <a:solidFill>
                  <a:schemeClr val="bg1">
                    <a:lumMod val="50000"/>
                  </a:schemeClr>
                </a:solidFill>
              </a:rPr>
              <a:t>History of BYC Program</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Ingredients</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How to Build &amp; Maintain Your Pile</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Harvesting &amp; Using Compost</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Troubleshooting</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Other Methods to Use Organic Material</a:t>
            </a:r>
          </a:p>
          <a:p>
            <a:pPr marL="296863" lvl="1" indent="-296863" eaLnBrk="1" fontAlgn="auto" hangingPunct="1">
              <a:spcBef>
                <a:spcPct val="0"/>
              </a:spcBef>
              <a:spcAft>
                <a:spcPts val="1800"/>
              </a:spcAft>
              <a:buClrTx/>
              <a:defRPr/>
            </a:pPr>
            <a:r>
              <a:rPr lang="en-US" altLang="en-US" sz="2400" dirty="0">
                <a:solidFill>
                  <a:schemeClr val="bg1">
                    <a:lumMod val="50000"/>
                  </a:schemeClr>
                </a:solidFill>
              </a:rPr>
              <a:t>Compost Bin Sales</a:t>
            </a:r>
          </a:p>
        </p:txBody>
      </p:sp>
      <p:sp>
        <p:nvSpPr>
          <p:cNvPr id="14340"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65E1758-C180-4C0A-B70A-8DCD3D758C04}" type="slidenum">
              <a:rPr lang="en-US" altLang="en-US" sz="1800" smtClean="0">
                <a:solidFill>
                  <a:srgbClr val="FFFFFF"/>
                </a:solidFill>
                <a:latin typeface="Times New Roman" panose="02020603050405020304" pitchFamily="18" charset="0"/>
              </a:rPr>
              <a:pPr>
                <a:spcBef>
                  <a:spcPct val="0"/>
                </a:spcBef>
                <a:buClrTx/>
                <a:buFontTx/>
                <a:buNone/>
              </a:pPr>
              <a:t>4</a:t>
            </a:fld>
            <a:endParaRPr lang="en-US" altLang="en-US" sz="1800">
              <a:solidFill>
                <a:srgbClr val="FFFFFF"/>
              </a:solidFill>
              <a:latin typeface="Times New Roman" panose="02020603050405020304" pitchFamily="18" charset="0"/>
            </a:endParaRPr>
          </a:p>
        </p:txBody>
      </p:sp>
      <p:pic>
        <p:nvPicPr>
          <p:cNvPr id="14341"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78433" y="4322763"/>
            <a:ext cx="205898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7772400" cy="977900"/>
          </a:xfrm>
        </p:spPr>
        <p:txBody>
          <a:bodyPr/>
          <a:lstStyle/>
          <a:p>
            <a:pPr eaLnBrk="1" fontAlgn="auto" hangingPunct="1">
              <a:spcAft>
                <a:spcPts val="0"/>
              </a:spcAft>
              <a:defRPr/>
            </a:pPr>
            <a:r>
              <a:rPr lang="en-US" altLang="en-US" sz="4800" dirty="0"/>
              <a:t>History</a:t>
            </a:r>
          </a:p>
        </p:txBody>
      </p:sp>
      <p:sp>
        <p:nvSpPr>
          <p:cNvPr id="6147" name="Text Placeholder 2"/>
          <p:cNvSpPr>
            <a:spLocks noGrp="1"/>
          </p:cNvSpPr>
          <p:nvPr>
            <p:ph type="body" sz="half" idx="1"/>
          </p:nvPr>
        </p:nvSpPr>
        <p:spPr>
          <a:xfrm>
            <a:off x="457200" y="1600200"/>
            <a:ext cx="4511675" cy="502920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Program started 1993</a:t>
            </a:r>
          </a:p>
          <a:p>
            <a:pPr marL="228600" lvl="1" eaLnBrk="1" fontAlgn="auto" hangingPunct="1">
              <a:spcBef>
                <a:spcPct val="0"/>
              </a:spcBef>
              <a:spcAft>
                <a:spcPts val="1800"/>
              </a:spcAft>
              <a:buClrTx/>
              <a:defRPr/>
            </a:pPr>
            <a:r>
              <a:rPr lang="en-US" altLang="en-US" sz="2400" dirty="0">
                <a:solidFill>
                  <a:schemeClr val="bg1">
                    <a:lumMod val="50000"/>
                  </a:schemeClr>
                </a:solidFill>
              </a:rPr>
              <a:t>Diversion of waste from landfills</a:t>
            </a:r>
          </a:p>
          <a:p>
            <a:pPr marL="228600" lvl="1" eaLnBrk="1" fontAlgn="auto" hangingPunct="1">
              <a:spcBef>
                <a:spcPct val="0"/>
              </a:spcBef>
              <a:spcAft>
                <a:spcPts val="1800"/>
              </a:spcAft>
              <a:buClrTx/>
              <a:defRPr/>
            </a:pPr>
            <a:r>
              <a:rPr lang="en-US" altLang="en-US" sz="2400" dirty="0">
                <a:solidFill>
                  <a:schemeClr val="bg1">
                    <a:lumMod val="50000"/>
                  </a:schemeClr>
                </a:solidFill>
              </a:rPr>
              <a:t>California recycling goal is 75%  </a:t>
            </a:r>
          </a:p>
          <a:p>
            <a:pPr marL="228600" lvl="1" eaLnBrk="1" fontAlgn="auto" hangingPunct="1">
              <a:spcBef>
                <a:spcPct val="0"/>
              </a:spcBef>
              <a:spcAft>
                <a:spcPts val="1800"/>
              </a:spcAft>
              <a:buClrTx/>
              <a:defRPr/>
            </a:pPr>
            <a:r>
              <a:rPr lang="en-US" altLang="en-US" sz="2400" dirty="0">
                <a:solidFill>
                  <a:schemeClr val="bg1">
                    <a:lumMod val="50000"/>
                  </a:schemeClr>
                </a:solidFill>
              </a:rPr>
              <a:t>Countywide workshops</a:t>
            </a:r>
          </a:p>
          <a:p>
            <a:pPr marL="228600" lvl="1" eaLnBrk="1" fontAlgn="auto" hangingPunct="1">
              <a:spcBef>
                <a:spcPct val="0"/>
              </a:spcBef>
              <a:spcAft>
                <a:spcPts val="1800"/>
              </a:spcAft>
              <a:buClrTx/>
              <a:defRPr/>
            </a:pPr>
            <a:r>
              <a:rPr lang="en-US" altLang="en-US" sz="2400" dirty="0">
                <a:solidFill>
                  <a:schemeClr val="bg1">
                    <a:lumMod val="50000"/>
                  </a:schemeClr>
                </a:solidFill>
              </a:rPr>
              <a:t>Low cost compost bins (subsidized by landfill tipping fees)</a:t>
            </a:r>
          </a:p>
          <a:p>
            <a:pPr marL="228600" lvl="1" eaLnBrk="1" fontAlgn="auto" hangingPunct="1">
              <a:spcBef>
                <a:spcPct val="0"/>
              </a:spcBef>
              <a:spcAft>
                <a:spcPts val="1800"/>
              </a:spcAft>
              <a:buClrTx/>
              <a:defRPr/>
            </a:pPr>
            <a:r>
              <a:rPr lang="en-US" altLang="en-US" sz="2400" dirty="0">
                <a:solidFill>
                  <a:schemeClr val="bg1">
                    <a:lumMod val="50000"/>
                  </a:schemeClr>
                </a:solidFill>
              </a:rPr>
              <a:t>Volunteer training program</a:t>
            </a:r>
          </a:p>
        </p:txBody>
      </p:sp>
      <p:sp>
        <p:nvSpPr>
          <p:cNvPr id="16388"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A68312D-4A96-4958-96AD-12AD926A34DE}" type="slidenum">
              <a:rPr lang="en-US" altLang="en-US" sz="1800" smtClean="0">
                <a:solidFill>
                  <a:srgbClr val="FFFFFF"/>
                </a:solidFill>
                <a:latin typeface="Times New Roman" panose="02020603050405020304" pitchFamily="18" charset="0"/>
              </a:rPr>
              <a:pPr>
                <a:spcBef>
                  <a:spcPct val="0"/>
                </a:spcBef>
                <a:buClrTx/>
                <a:buFontTx/>
                <a:buNone/>
              </a:pPr>
              <a:t>5</a:t>
            </a:fld>
            <a:endParaRPr lang="en-US" altLang="en-US" sz="1800">
              <a:solidFill>
                <a:srgbClr val="FFFFFF"/>
              </a:solidFill>
              <a:latin typeface="Times New Roman" panose="02020603050405020304" pitchFamily="18" charset="0"/>
            </a:endParaRPr>
          </a:p>
        </p:txBody>
      </p:sp>
      <p:pic>
        <p:nvPicPr>
          <p:cNvPr id="6148" name="Picture 5" descr="Z:\Recycling\BYC and MC\BYC\BYC\PICTURES\EricStephensIdyllwild.b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0763" y="2409825"/>
            <a:ext cx="3445933" cy="258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Compost Ingredients</a:t>
            </a:r>
          </a:p>
        </p:txBody>
      </p:sp>
      <p:sp>
        <p:nvSpPr>
          <p:cNvPr id="7171" name="Rectangle 3"/>
          <p:cNvSpPr>
            <a:spLocks noGrp="1" noChangeArrowheads="1"/>
          </p:cNvSpPr>
          <p:nvPr>
            <p:ph type="body" sz="half" idx="1"/>
          </p:nvPr>
        </p:nvSpPr>
        <p:spPr>
          <a:xfrm>
            <a:off x="457200" y="1600200"/>
            <a:ext cx="3952875" cy="3876675"/>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Brown Material</a:t>
            </a:r>
          </a:p>
          <a:p>
            <a:pPr marL="228600" lvl="1" eaLnBrk="1" fontAlgn="auto" hangingPunct="1">
              <a:spcBef>
                <a:spcPct val="0"/>
              </a:spcBef>
              <a:spcAft>
                <a:spcPts val="1800"/>
              </a:spcAft>
              <a:buClrTx/>
              <a:defRPr/>
            </a:pPr>
            <a:r>
              <a:rPr lang="en-US" altLang="en-US" sz="2400" dirty="0">
                <a:solidFill>
                  <a:schemeClr val="bg1">
                    <a:lumMod val="50000"/>
                  </a:schemeClr>
                </a:solidFill>
              </a:rPr>
              <a:t>Green Material</a:t>
            </a:r>
          </a:p>
          <a:p>
            <a:pPr marL="228600" lvl="1" eaLnBrk="1" fontAlgn="auto" hangingPunct="1">
              <a:spcBef>
                <a:spcPct val="0"/>
              </a:spcBef>
              <a:spcAft>
                <a:spcPts val="1800"/>
              </a:spcAft>
              <a:buClrTx/>
              <a:defRPr/>
            </a:pPr>
            <a:r>
              <a:rPr lang="en-US" altLang="en-US" sz="2400" dirty="0">
                <a:solidFill>
                  <a:schemeClr val="bg1">
                    <a:lumMod val="50000"/>
                  </a:schemeClr>
                </a:solidFill>
              </a:rPr>
              <a:t>Water</a:t>
            </a:r>
          </a:p>
          <a:p>
            <a:pPr marL="228600" lvl="1" eaLnBrk="1" fontAlgn="auto" hangingPunct="1">
              <a:spcBef>
                <a:spcPct val="0"/>
              </a:spcBef>
              <a:spcAft>
                <a:spcPts val="1800"/>
              </a:spcAft>
              <a:buClrTx/>
              <a:defRPr/>
            </a:pPr>
            <a:r>
              <a:rPr lang="en-US" altLang="en-US" sz="2400" dirty="0">
                <a:solidFill>
                  <a:schemeClr val="bg1">
                    <a:lumMod val="50000"/>
                  </a:schemeClr>
                </a:solidFill>
              </a:rPr>
              <a:t>Air (Oxygen)</a:t>
            </a:r>
          </a:p>
          <a:p>
            <a:pPr marL="228600" lvl="1" eaLnBrk="1" fontAlgn="auto" hangingPunct="1">
              <a:spcBef>
                <a:spcPct val="0"/>
              </a:spcBef>
              <a:spcAft>
                <a:spcPts val="1800"/>
              </a:spcAft>
              <a:buClrTx/>
              <a:defRPr/>
            </a:pPr>
            <a:r>
              <a:rPr lang="en-US" altLang="en-US" sz="2400" dirty="0">
                <a:solidFill>
                  <a:schemeClr val="bg1">
                    <a:lumMod val="50000"/>
                  </a:schemeClr>
                </a:solidFill>
              </a:rPr>
              <a:t>Helpers (micro and macro organisms)</a:t>
            </a:r>
          </a:p>
          <a:p>
            <a:pPr marL="228600" lvl="1" eaLnBrk="1" fontAlgn="auto" hangingPunct="1">
              <a:spcBef>
                <a:spcPct val="0"/>
              </a:spcBef>
              <a:spcAft>
                <a:spcPts val="1800"/>
              </a:spcAft>
              <a:buClrTx/>
              <a:defRPr/>
            </a:pPr>
            <a:r>
              <a:rPr lang="en-US" altLang="en-US" sz="2400" dirty="0">
                <a:solidFill>
                  <a:schemeClr val="bg1">
                    <a:lumMod val="50000"/>
                  </a:schemeClr>
                </a:solidFill>
              </a:rPr>
              <a:t>Labor</a:t>
            </a:r>
          </a:p>
        </p:txBody>
      </p:sp>
      <p:sp>
        <p:nvSpPr>
          <p:cNvPr id="18436"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20CEFEFC-B307-43B5-848F-AAB57ABBBB09}" type="slidenum">
              <a:rPr lang="en-US" altLang="en-US" sz="1800" smtClean="0">
                <a:solidFill>
                  <a:srgbClr val="FFFFFF"/>
                </a:solidFill>
                <a:latin typeface="Times New Roman" panose="02020603050405020304" pitchFamily="18" charset="0"/>
              </a:rPr>
              <a:pPr>
                <a:spcBef>
                  <a:spcPct val="0"/>
                </a:spcBef>
                <a:buClrTx/>
                <a:buFontTx/>
                <a:buNone/>
              </a:pPr>
              <a:t>6</a:t>
            </a:fld>
            <a:endParaRPr lang="en-US" altLang="en-US" sz="1800">
              <a:solidFill>
                <a:srgbClr val="FFFFFF"/>
              </a:solidFill>
              <a:latin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5800" y="1373537"/>
            <a:ext cx="2544234" cy="2850482"/>
          </a:xfrm>
          <a:prstGeom prst="roundRect">
            <a:avLst>
              <a:gd name="adj" fmla="val 16667"/>
            </a:avLst>
          </a:prstGeom>
          <a:ln>
            <a:noFill/>
          </a:ln>
          <a:effectLst>
            <a:outerShdw blurRad="76200" dist="38100" dir="78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Brown Material</a:t>
            </a:r>
          </a:p>
        </p:txBody>
      </p:sp>
      <p:sp>
        <p:nvSpPr>
          <p:cNvPr id="8195" name="Rectangle 3"/>
          <p:cNvSpPr>
            <a:spLocks noGrp="1" noChangeArrowheads="1"/>
          </p:cNvSpPr>
          <p:nvPr>
            <p:ph type="body" sz="half" idx="1"/>
          </p:nvPr>
        </p:nvSpPr>
        <p:spPr>
          <a:xfrm>
            <a:off x="457200" y="1600200"/>
            <a:ext cx="3454400" cy="3638550"/>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High in Carbon</a:t>
            </a:r>
          </a:p>
          <a:p>
            <a:pPr marL="228600" lvl="1" eaLnBrk="1" fontAlgn="auto" hangingPunct="1">
              <a:spcBef>
                <a:spcPct val="0"/>
              </a:spcBef>
              <a:spcAft>
                <a:spcPts val="1800"/>
              </a:spcAft>
              <a:buClrTx/>
              <a:defRPr/>
            </a:pPr>
            <a:r>
              <a:rPr lang="en-US" altLang="en-US" sz="2400" dirty="0">
                <a:solidFill>
                  <a:schemeClr val="bg1">
                    <a:lumMod val="50000"/>
                  </a:schemeClr>
                </a:solidFill>
              </a:rPr>
              <a:t>Dried</a:t>
            </a:r>
          </a:p>
          <a:p>
            <a:pPr marL="228600" lvl="1" eaLnBrk="1" fontAlgn="auto" hangingPunct="1">
              <a:spcBef>
                <a:spcPct val="0"/>
              </a:spcBef>
              <a:spcAft>
                <a:spcPts val="1800"/>
              </a:spcAft>
              <a:buClrTx/>
              <a:defRPr/>
            </a:pPr>
            <a:r>
              <a:rPr lang="en-US" altLang="en-US" sz="2400" dirty="0">
                <a:solidFill>
                  <a:schemeClr val="bg1">
                    <a:lumMod val="50000"/>
                  </a:schemeClr>
                </a:solidFill>
              </a:rPr>
              <a:t>50% of pile by volume</a:t>
            </a:r>
            <a:endParaRPr lang="en-US" altLang="en-US" sz="2400" b="1" dirty="0">
              <a:solidFill>
                <a:schemeClr val="bg1">
                  <a:lumMod val="50000"/>
                </a:schemeClr>
              </a:solidFill>
            </a:endParaRPr>
          </a:p>
          <a:p>
            <a:pPr marL="228600" lvl="1" eaLnBrk="1" fontAlgn="auto" hangingPunct="1">
              <a:spcBef>
                <a:spcPct val="0"/>
              </a:spcBef>
              <a:spcAft>
                <a:spcPts val="1800"/>
              </a:spcAft>
              <a:buClrTx/>
              <a:defRPr/>
            </a:pPr>
            <a:r>
              <a:rPr lang="en-US" altLang="en-US" sz="2400" dirty="0">
                <a:solidFill>
                  <a:schemeClr val="bg1">
                    <a:lumMod val="50000"/>
                  </a:schemeClr>
                </a:solidFill>
              </a:rPr>
              <a:t>Size of Material -- No thicker than little finger</a:t>
            </a:r>
          </a:p>
          <a:p>
            <a:pPr marL="228600" lvl="1" eaLnBrk="1" fontAlgn="auto" hangingPunct="1">
              <a:spcBef>
                <a:spcPct val="0"/>
              </a:spcBef>
              <a:spcAft>
                <a:spcPts val="1800"/>
              </a:spcAft>
              <a:buClrTx/>
              <a:defRPr/>
            </a:pPr>
            <a:r>
              <a:rPr lang="en-US" altLang="en-US" sz="2400" dirty="0">
                <a:solidFill>
                  <a:schemeClr val="bg1">
                    <a:lumMod val="50000"/>
                  </a:schemeClr>
                </a:solidFill>
              </a:rPr>
              <a:t>No longer than 6 inches</a:t>
            </a:r>
          </a:p>
        </p:txBody>
      </p:sp>
      <p:pic>
        <p:nvPicPr>
          <p:cNvPr id="819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5250" y="1485900"/>
            <a:ext cx="206851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62663" y="1476375"/>
            <a:ext cx="2068512"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10013" y="2933700"/>
            <a:ext cx="2090737"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2933700"/>
            <a:ext cx="2068512"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05251" y="4381500"/>
            <a:ext cx="20955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72188" y="4381500"/>
            <a:ext cx="2058987"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90"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37A3F287-2C32-4193-BD2A-53A946ADC338}" type="slidenum">
              <a:rPr lang="en-US" altLang="en-US" sz="1800" smtClean="0">
                <a:solidFill>
                  <a:srgbClr val="FFFFFF"/>
                </a:solidFill>
                <a:latin typeface="Times New Roman" panose="02020603050405020304" pitchFamily="18" charset="0"/>
              </a:rPr>
              <a:pPr>
                <a:spcBef>
                  <a:spcPct val="0"/>
                </a:spcBef>
                <a:buClrTx/>
                <a:buFontTx/>
                <a:buNone/>
              </a:pPr>
              <a:t>7</a:t>
            </a:fld>
            <a:endParaRPr lang="en-US" altLang="en-US" sz="1800">
              <a:solidFill>
                <a:srgbClr val="FFFFFF"/>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Green Material</a:t>
            </a:r>
          </a:p>
        </p:txBody>
      </p:sp>
      <p:sp>
        <p:nvSpPr>
          <p:cNvPr id="7171" name="Rectangle 3"/>
          <p:cNvSpPr>
            <a:spLocks noGrp="1" noChangeArrowheads="1"/>
          </p:cNvSpPr>
          <p:nvPr>
            <p:ph type="body" sz="half" idx="1"/>
          </p:nvPr>
        </p:nvSpPr>
        <p:spPr>
          <a:xfrm>
            <a:off x="360363" y="2298700"/>
            <a:ext cx="3463925" cy="2046288"/>
          </a:xfrm>
        </p:spPr>
        <p:txBody>
          <a:bodyPr rtlCol="0">
            <a:normAutofit/>
          </a:bodyPr>
          <a:lstStyle/>
          <a:p>
            <a:pPr marL="228600" lvl="1" eaLnBrk="1" fontAlgn="auto" hangingPunct="1">
              <a:spcBef>
                <a:spcPct val="0"/>
              </a:spcBef>
              <a:spcAft>
                <a:spcPts val="1800"/>
              </a:spcAft>
              <a:buClrTx/>
              <a:defRPr/>
            </a:pPr>
            <a:r>
              <a:rPr lang="en-US" altLang="en-US" sz="2400" dirty="0">
                <a:solidFill>
                  <a:schemeClr val="bg1">
                    <a:lumMod val="50000"/>
                  </a:schemeClr>
                </a:solidFill>
              </a:rPr>
              <a:t>High in Nitrogen</a:t>
            </a:r>
          </a:p>
          <a:p>
            <a:pPr marL="228600" lvl="1" eaLnBrk="1" fontAlgn="auto" hangingPunct="1">
              <a:spcBef>
                <a:spcPct val="0"/>
              </a:spcBef>
              <a:spcAft>
                <a:spcPts val="1800"/>
              </a:spcAft>
              <a:buClrTx/>
              <a:defRPr/>
            </a:pPr>
            <a:r>
              <a:rPr lang="en-US" altLang="en-US" sz="2400" dirty="0">
                <a:solidFill>
                  <a:schemeClr val="bg1">
                    <a:lumMod val="50000"/>
                  </a:schemeClr>
                </a:solidFill>
              </a:rPr>
              <a:t>Fresh</a:t>
            </a:r>
          </a:p>
          <a:p>
            <a:pPr marL="228600" lvl="1" eaLnBrk="1" fontAlgn="auto" hangingPunct="1">
              <a:spcBef>
                <a:spcPct val="0"/>
              </a:spcBef>
              <a:spcAft>
                <a:spcPts val="1800"/>
              </a:spcAft>
              <a:buClrTx/>
              <a:defRPr/>
            </a:pPr>
            <a:r>
              <a:rPr lang="en-US" altLang="en-US" sz="2400" dirty="0">
                <a:solidFill>
                  <a:schemeClr val="bg1">
                    <a:lumMod val="50000"/>
                  </a:schemeClr>
                </a:solidFill>
              </a:rPr>
              <a:t>50% of pile by volume</a:t>
            </a:r>
          </a:p>
        </p:txBody>
      </p:sp>
      <p:sp>
        <p:nvSpPr>
          <p:cNvPr id="22532"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629D3E31-7D3F-4239-901D-0E9D0D1A139F}" type="slidenum">
              <a:rPr lang="en-US" altLang="en-US" sz="1800" smtClean="0">
                <a:solidFill>
                  <a:srgbClr val="FFFFFF"/>
                </a:solidFill>
                <a:latin typeface="Times New Roman" panose="02020603050405020304" pitchFamily="18" charset="0"/>
              </a:rPr>
              <a:pPr>
                <a:spcBef>
                  <a:spcPct val="0"/>
                </a:spcBef>
                <a:buClrTx/>
                <a:buFontTx/>
                <a:buNone/>
              </a:pPr>
              <a:t>8</a:t>
            </a:fld>
            <a:endParaRPr lang="en-US" altLang="en-US" sz="1800">
              <a:solidFill>
                <a:srgbClr val="FFFFFF"/>
              </a:solidFill>
              <a:latin typeface="Times New Roman" panose="02020603050405020304" pitchFamily="18" charset="0"/>
            </a:endParaRPr>
          </a:p>
        </p:txBody>
      </p:sp>
      <p:pic>
        <p:nvPicPr>
          <p:cNvPr id="92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94100" y="1666875"/>
            <a:ext cx="2341563"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6" descr="Image result for pictures of people watering a compost p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513" y="1666875"/>
            <a:ext cx="2341562"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4575" y="3294063"/>
            <a:ext cx="2351088" cy="155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5038" y="3294063"/>
            <a:ext cx="2347912" cy="1554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957" y="4952999"/>
            <a:ext cx="2332037" cy="1554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7772400" cy="977900"/>
          </a:xfrm>
        </p:spPr>
        <p:txBody>
          <a:bodyPr/>
          <a:lstStyle/>
          <a:p>
            <a:pPr eaLnBrk="1" fontAlgn="auto" hangingPunct="1">
              <a:spcAft>
                <a:spcPts val="0"/>
              </a:spcAft>
              <a:defRPr/>
            </a:pPr>
            <a:r>
              <a:rPr lang="en-US" altLang="en-US" sz="4800" dirty="0"/>
              <a:t>Water and Air</a:t>
            </a:r>
          </a:p>
        </p:txBody>
      </p:sp>
      <p:sp>
        <p:nvSpPr>
          <p:cNvPr id="10243" name="Rectangle 3"/>
          <p:cNvSpPr>
            <a:spLocks noGrp="1" noChangeArrowheads="1"/>
          </p:cNvSpPr>
          <p:nvPr>
            <p:ph type="body" sz="half" idx="1"/>
          </p:nvPr>
        </p:nvSpPr>
        <p:spPr>
          <a:xfrm>
            <a:off x="457200" y="1600200"/>
            <a:ext cx="4800600" cy="3863975"/>
          </a:xfrm>
        </p:spPr>
        <p:txBody>
          <a:bodyPr rtlCol="0">
            <a:normAutofit/>
          </a:bodyPr>
          <a:lstStyle/>
          <a:p>
            <a:pPr marL="346075" indent="-346075" eaLnBrk="1" fontAlgn="auto" hangingPunct="1">
              <a:spcBef>
                <a:spcPct val="0"/>
              </a:spcBef>
              <a:spcAft>
                <a:spcPts val="1800"/>
              </a:spcAft>
              <a:buFont typeface="Monotype Sorts"/>
              <a:buNone/>
              <a:defRPr/>
            </a:pPr>
            <a:r>
              <a:rPr lang="en-US" altLang="en-US" sz="2400" b="1" dirty="0">
                <a:solidFill>
                  <a:schemeClr val="bg1">
                    <a:lumMod val="50000"/>
                  </a:schemeClr>
                </a:solidFill>
              </a:rPr>
              <a:t>Water</a:t>
            </a:r>
          </a:p>
          <a:p>
            <a:pPr marL="228600" lvl="1" eaLnBrk="1" fontAlgn="auto" hangingPunct="1">
              <a:spcBef>
                <a:spcPct val="0"/>
              </a:spcBef>
              <a:spcAft>
                <a:spcPts val="1800"/>
              </a:spcAft>
              <a:buClrTx/>
              <a:defRPr/>
            </a:pPr>
            <a:r>
              <a:rPr lang="en-US" altLang="en-US" sz="2400" dirty="0">
                <a:solidFill>
                  <a:schemeClr val="bg1">
                    <a:lumMod val="50000"/>
                  </a:schemeClr>
                </a:solidFill>
              </a:rPr>
              <a:t>Damp as a wrung-out sponge</a:t>
            </a:r>
          </a:p>
          <a:p>
            <a:pPr marL="346075" indent="-346075" eaLnBrk="1" fontAlgn="auto" hangingPunct="1">
              <a:spcBef>
                <a:spcPct val="0"/>
              </a:spcBef>
              <a:spcAft>
                <a:spcPts val="1800"/>
              </a:spcAft>
              <a:buFont typeface="Monotype Sorts"/>
              <a:buNone/>
              <a:defRPr/>
            </a:pPr>
            <a:r>
              <a:rPr lang="en-US" altLang="en-US" sz="2400" b="1" dirty="0">
                <a:solidFill>
                  <a:schemeClr val="bg1">
                    <a:lumMod val="50000"/>
                  </a:schemeClr>
                </a:solidFill>
              </a:rPr>
              <a:t>Air (Oxygen)</a:t>
            </a:r>
          </a:p>
          <a:p>
            <a:pPr marL="228600" lvl="1" eaLnBrk="1" fontAlgn="auto" hangingPunct="1">
              <a:spcBef>
                <a:spcPct val="0"/>
              </a:spcBef>
              <a:spcAft>
                <a:spcPts val="1800"/>
              </a:spcAft>
              <a:buClrTx/>
              <a:defRPr/>
            </a:pPr>
            <a:r>
              <a:rPr lang="en-US" altLang="en-US" sz="2400" dirty="0">
                <a:solidFill>
                  <a:schemeClr val="bg1">
                    <a:lumMod val="50000"/>
                  </a:schemeClr>
                </a:solidFill>
              </a:rPr>
              <a:t>Add by turning pile</a:t>
            </a:r>
          </a:p>
          <a:p>
            <a:pPr marL="0" lvl="1" indent="0" eaLnBrk="1" fontAlgn="auto" hangingPunct="1">
              <a:spcBef>
                <a:spcPct val="0"/>
              </a:spcBef>
              <a:spcAft>
                <a:spcPts val="1800"/>
              </a:spcAft>
              <a:buClrTx/>
              <a:buNone/>
              <a:defRPr/>
            </a:pPr>
            <a:endParaRPr lang="en-US" altLang="en-US" sz="2400" dirty="0">
              <a:solidFill>
                <a:schemeClr val="bg1">
                  <a:lumMod val="50000"/>
                </a:schemeClr>
              </a:solidFill>
            </a:endParaRPr>
          </a:p>
        </p:txBody>
      </p:sp>
      <p:sp>
        <p:nvSpPr>
          <p:cNvPr id="24580" name="Slide Number Placeholder 2"/>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DF5D0552-6446-49E5-840A-4A7D0258BD47}" type="slidenum">
              <a:rPr lang="en-US" altLang="en-US" sz="1800" smtClean="0">
                <a:solidFill>
                  <a:srgbClr val="FFFFFF"/>
                </a:solidFill>
                <a:latin typeface="Times New Roman" panose="02020603050405020304" pitchFamily="18" charset="0"/>
              </a:rPr>
              <a:pPr>
                <a:spcBef>
                  <a:spcPct val="0"/>
                </a:spcBef>
                <a:buClrTx/>
                <a:buFontTx/>
                <a:buNone/>
              </a:pPr>
              <a:t>9</a:t>
            </a:fld>
            <a:endParaRPr lang="en-US" altLang="en-US" sz="1800">
              <a:solidFill>
                <a:srgbClr val="FFFFFF"/>
              </a:solidFill>
              <a:latin typeface="Times New Roman" panose="02020603050405020304" pitchFamily="18" charset="0"/>
            </a:endParaRPr>
          </a:p>
        </p:txBody>
      </p:sp>
      <p:pic>
        <p:nvPicPr>
          <p:cNvPr id="10244" name="Picture 6" descr="http://healthyharvest.com.au/wp-content/uploads/2011/07/watering-mixtur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8382" y="747486"/>
            <a:ext cx="3430982"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ting">
      <a:dk1>
        <a:sysClr val="windowText" lastClr="000000"/>
      </a:dk1>
      <a:lt1>
        <a:srgbClr val="FFFFFF"/>
      </a:lt1>
      <a:dk2>
        <a:srgbClr val="342D30"/>
      </a:dk2>
      <a:lt2>
        <a:srgbClr val="9CB53C"/>
      </a:lt2>
      <a:accent1>
        <a:srgbClr val="20409A"/>
      </a:accent1>
      <a:accent2>
        <a:srgbClr val="6894AD"/>
      </a:accent2>
      <a:accent3>
        <a:srgbClr val="9AC1D5"/>
      </a:accent3>
      <a:accent4>
        <a:srgbClr val="342D30"/>
      </a:accent4>
      <a:accent5>
        <a:srgbClr val="20409A"/>
      </a:accent5>
      <a:accent6>
        <a:srgbClr val="9CB53C"/>
      </a:accent6>
      <a:hlink>
        <a:srgbClr val="6894AD"/>
      </a:hlink>
      <a:folHlink>
        <a:srgbClr val="9AC1D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a:bodyPr anchor="b"/>
      <a:lstStyle>
        <a:defPPr>
          <a:defRPr sz="4800" b="1" dirty="0" smtClean="0">
            <a:solidFill>
              <a:schemeClr val="bg1">
                <a:lumMod val="50000"/>
              </a:schemeClr>
            </a:solidFill>
            <a:latin typeface="Corbel" panose="020B0503020204020204"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0282BBD49D04A86B8B80D7621DEC1" ma:contentTypeVersion="13" ma:contentTypeDescription="Create a new document." ma:contentTypeScope="" ma:versionID="b4dea93d8a497e37332a0285afc23f21">
  <xsd:schema xmlns:xsd="http://www.w3.org/2001/XMLSchema" xmlns:xs="http://www.w3.org/2001/XMLSchema" xmlns:p="http://schemas.microsoft.com/office/2006/metadata/properties" xmlns:ns2="ae8e40b0-13b5-4012-a684-02532b1b31b5" xmlns:ns3="9767287d-da59-4018-b755-2cb374ce5096" targetNamespace="http://schemas.microsoft.com/office/2006/metadata/properties" ma:root="true" ma:fieldsID="fa4aff9f3eb13bf3c798f25d6093c7ae" ns2:_="" ns3:_="">
    <xsd:import namespace="ae8e40b0-13b5-4012-a684-02532b1b31b5"/>
    <xsd:import namespace="9767287d-da59-4018-b755-2cb374ce50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x0074_oj7" minOccurs="0"/>
                <xsd:element ref="ns3:SharedWithUsers" minOccurs="0"/>
                <xsd:element ref="ns3:SharedWithDetails" minOccurs="0"/>
                <xsd:element ref="ns2:MediaServiceDateTaken" minOccurs="0"/>
                <xsd:element ref="ns2:MediaServiceLocation" minOccurs="0"/>
                <xsd:element ref="ns2:MediaLengthInSecond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e40b0-13b5-4012-a684-02532b1b3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x0074_oj7" ma:index="14" nillable="true" ma:displayName="Staff In Charge" ma:internalName="_x0074_oj7">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 ma:index="20" nillable="true" ma:displayName="Date" ma:format="Dropdown" ma:internalName="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67287d-da59-4018-b755-2cb374ce509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e8e40b0-13b5-4012-a684-02532b1b31b5" xsi:nil="true"/>
    <_x0074_oj7 xmlns="ae8e40b0-13b5-4012-a684-02532b1b31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B1CD7-E2C8-4D6B-AE0E-9CAA2EB81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e40b0-13b5-4012-a684-02532b1b31b5"/>
    <ds:schemaRef ds:uri="9767287d-da59-4018-b755-2cb374ce5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56248E-BDC2-4B95-9CDD-60C2D49A25BA}">
  <ds:schemaRefs>
    <ds:schemaRef ds:uri="http://schemas.microsoft.com/office/2006/metadata/properties"/>
    <ds:schemaRef ds:uri="http://schemas.microsoft.com/office/infopath/2007/PartnerControls"/>
    <ds:schemaRef ds:uri="ae8e40b0-13b5-4012-a684-02532b1b31b5"/>
  </ds:schemaRefs>
</ds:datastoreItem>
</file>

<file path=customXml/itemProps3.xml><?xml version="1.0" encoding="utf-8"?>
<ds:datastoreItem xmlns:ds="http://schemas.openxmlformats.org/officeDocument/2006/customXml" ds:itemID="{F3213B9D-7BE2-4CE0-9870-ACFE553786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10254</TotalTime>
  <Words>4605</Words>
  <Application>Microsoft Office PowerPoint</Application>
  <PresentationFormat>On-screen Show (4:3)</PresentationFormat>
  <Paragraphs>427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vt:lpstr>
      <vt:lpstr>Corbel</vt:lpstr>
      <vt:lpstr>Monotype Sorts</vt:lpstr>
      <vt:lpstr>Times New Roman</vt:lpstr>
      <vt:lpstr>Verdana</vt:lpstr>
      <vt:lpstr>Adjacency</vt:lpstr>
      <vt:lpstr>PowerPoint Presentation</vt:lpstr>
      <vt:lpstr>Waste Programs</vt:lpstr>
      <vt:lpstr>Solid Waste</vt:lpstr>
      <vt:lpstr>Backyard Composting Program</vt:lpstr>
      <vt:lpstr>History</vt:lpstr>
      <vt:lpstr>Compost Ingredients</vt:lpstr>
      <vt:lpstr>Brown Material</vt:lpstr>
      <vt:lpstr>Green Material</vt:lpstr>
      <vt:lpstr>Water and Air</vt:lpstr>
      <vt:lpstr>Helpers</vt:lpstr>
      <vt:lpstr>Helpers</vt:lpstr>
      <vt:lpstr>Ingredients to Avoid</vt:lpstr>
      <vt:lpstr>Bins or Piles?</vt:lpstr>
      <vt:lpstr>Benefits of Using a Compost Bin</vt:lpstr>
      <vt:lpstr>Location</vt:lpstr>
      <vt:lpstr>Building the Anaerobic Pile</vt:lpstr>
      <vt:lpstr>Building the Aerobic Pile</vt:lpstr>
      <vt:lpstr>Raw Material to Finished Compost </vt:lpstr>
      <vt:lpstr>Troubleshooting Problems</vt:lpstr>
      <vt:lpstr>Harvesting Compost</vt:lpstr>
      <vt:lpstr>Using Compost</vt:lpstr>
      <vt:lpstr>Other Organic Material Methods</vt:lpstr>
      <vt:lpstr>PowerPoint Presentation</vt:lpstr>
      <vt:lpstr>Vermicomposting</vt:lpstr>
      <vt:lpstr>Online Resources </vt:lpstr>
      <vt:lpstr>Additional Resources</vt:lpstr>
      <vt:lpstr>Thank you for being part of the solution</vt:lpstr>
    </vt:vector>
  </TitlesOfParts>
  <Company>Riverside County Waste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Backyard Composting</dc:title>
  <dc:creator>jmorelan</dc:creator>
  <cp:lastModifiedBy>Van Gordon, Tiffany</cp:lastModifiedBy>
  <cp:revision>708</cp:revision>
  <cp:lastPrinted>2016-07-26T18:50:56Z</cp:lastPrinted>
  <dcterms:created xsi:type="dcterms:W3CDTF">2000-10-17T21:22:33Z</dcterms:created>
  <dcterms:modified xsi:type="dcterms:W3CDTF">2021-11-17T21:25:32Z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0x010100C4B0282BBD49D04A86B8B80D7621DEC1</vt:lpwstr>
  </property>
</Properties>
</file>