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24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599" cy="73151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809548"/>
            <a:ext cx="9753600" cy="3705225"/>
          </a:xfrm>
          <a:custGeom>
            <a:avLst/>
            <a:gdLst/>
            <a:ahLst/>
            <a:cxnLst/>
            <a:rect l="l" t="t" r="r" b="b"/>
            <a:pathLst>
              <a:path w="9753600" h="3705225">
                <a:moveTo>
                  <a:pt x="9753599" y="3705224"/>
                </a:moveTo>
                <a:lnTo>
                  <a:pt x="0" y="3705224"/>
                </a:lnTo>
                <a:lnTo>
                  <a:pt x="0" y="0"/>
                </a:lnTo>
                <a:lnTo>
                  <a:pt x="9753599" y="0"/>
                </a:lnTo>
                <a:lnTo>
                  <a:pt x="9753599" y="3705224"/>
                </a:lnTo>
                <a:close/>
              </a:path>
            </a:pathLst>
          </a:custGeom>
          <a:solidFill>
            <a:srgbClr val="5C918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3255" y="2382911"/>
            <a:ext cx="6427088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1" i="0">
                <a:solidFill>
                  <a:srgbClr val="FFDB7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C918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F5FFE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C918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711190" cy="7315200"/>
          </a:xfrm>
          <a:custGeom>
            <a:avLst/>
            <a:gdLst/>
            <a:ahLst/>
            <a:cxnLst/>
            <a:rect l="l" t="t" r="r" b="b"/>
            <a:pathLst>
              <a:path w="5711190" h="7315200">
                <a:moveTo>
                  <a:pt x="0" y="7315199"/>
                </a:moveTo>
                <a:lnTo>
                  <a:pt x="5710845" y="7315199"/>
                </a:lnTo>
                <a:lnTo>
                  <a:pt x="5710845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710845" y="0"/>
            <a:ext cx="4043045" cy="7315200"/>
          </a:xfrm>
          <a:custGeom>
            <a:avLst/>
            <a:gdLst/>
            <a:ahLst/>
            <a:cxnLst/>
            <a:rect l="l" t="t" r="r" b="b"/>
            <a:pathLst>
              <a:path w="4043045" h="7315200">
                <a:moveTo>
                  <a:pt x="4042754" y="0"/>
                </a:moveTo>
                <a:lnTo>
                  <a:pt x="4042754" y="7315199"/>
                </a:lnTo>
                <a:lnTo>
                  <a:pt x="0" y="7315199"/>
                </a:lnTo>
                <a:lnTo>
                  <a:pt x="0" y="0"/>
                </a:lnTo>
                <a:lnTo>
                  <a:pt x="4042754" y="0"/>
                </a:lnTo>
                <a:close/>
              </a:path>
            </a:pathLst>
          </a:custGeom>
          <a:solidFill>
            <a:srgbClr val="5C9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C918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144" y="1077400"/>
            <a:ext cx="3616325" cy="129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C918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4301" y="2583067"/>
            <a:ext cx="3903345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F5FFE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waldron@rivco.org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waste.org/business/recycling/ww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astecommunityoutreach@rivco.or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waste.org/business/recycling/ww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809549"/>
              <a:ext cx="9753600" cy="3448050"/>
            </a:xfrm>
            <a:custGeom>
              <a:avLst/>
              <a:gdLst/>
              <a:ahLst/>
              <a:cxnLst/>
              <a:rect l="l" t="t" r="r" b="b"/>
              <a:pathLst>
                <a:path w="9753600" h="3448050">
                  <a:moveTo>
                    <a:pt x="9753599" y="3448049"/>
                  </a:moveTo>
                  <a:lnTo>
                    <a:pt x="0" y="3448049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3448049"/>
                  </a:lnTo>
                  <a:close/>
                </a:path>
              </a:pathLst>
            </a:custGeom>
            <a:solidFill>
              <a:srgbClr val="5C918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124" y="2765589"/>
              <a:ext cx="1219199" cy="12191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9494" y="2434558"/>
            <a:ext cx="6659880" cy="752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750" spc="50" dirty="0">
                <a:solidFill>
                  <a:srgbClr val="FFDB78"/>
                </a:solidFill>
              </a:rPr>
              <a:t>RIVERSIDE</a:t>
            </a:r>
            <a:r>
              <a:rPr sz="4750" spc="350" dirty="0">
                <a:solidFill>
                  <a:srgbClr val="FFDB78"/>
                </a:solidFill>
              </a:rPr>
              <a:t> </a:t>
            </a:r>
            <a:r>
              <a:rPr sz="4750" spc="445" dirty="0">
                <a:solidFill>
                  <a:srgbClr val="FFDB78"/>
                </a:solidFill>
              </a:rPr>
              <a:t>COUNTY</a:t>
            </a:r>
            <a:endParaRPr sz="4750"/>
          </a:p>
        </p:txBody>
      </p:sp>
      <p:sp>
        <p:nvSpPr>
          <p:cNvPr id="7" name="object 7"/>
          <p:cNvSpPr txBox="1"/>
          <p:nvPr/>
        </p:nvSpPr>
        <p:spPr>
          <a:xfrm>
            <a:off x="686006" y="3977607"/>
            <a:ext cx="8382000" cy="7524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750" b="1" spc="370" dirty="0">
                <a:solidFill>
                  <a:srgbClr val="FFDB78"/>
                </a:solidFill>
                <a:latin typeface="Tahoma"/>
                <a:cs typeface="Tahoma"/>
              </a:rPr>
              <a:t>WASTE</a:t>
            </a:r>
            <a:r>
              <a:rPr sz="4750" b="1" spc="355" dirty="0">
                <a:solidFill>
                  <a:srgbClr val="FFDB78"/>
                </a:solidFill>
                <a:latin typeface="Tahoma"/>
                <a:cs typeface="Tahoma"/>
              </a:rPr>
              <a:t> </a:t>
            </a:r>
            <a:r>
              <a:rPr sz="4750" b="1" spc="90" dirty="0">
                <a:solidFill>
                  <a:srgbClr val="FFDB78"/>
                </a:solidFill>
                <a:latin typeface="Tahoma"/>
                <a:cs typeface="Tahoma"/>
              </a:rPr>
              <a:t>WISE</a:t>
            </a:r>
            <a:r>
              <a:rPr sz="4750" b="1" spc="355" dirty="0">
                <a:solidFill>
                  <a:srgbClr val="FFDB78"/>
                </a:solidFill>
                <a:latin typeface="Tahoma"/>
                <a:cs typeface="Tahoma"/>
              </a:rPr>
              <a:t> CHAMPION</a:t>
            </a:r>
            <a:endParaRPr sz="47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1684" y="2765589"/>
            <a:ext cx="1219199" cy="12191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788288" y="3395821"/>
            <a:ext cx="617728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09825" algn="l"/>
                <a:tab pos="2974340" algn="l"/>
                <a:tab pos="4246245" algn="l"/>
              </a:tabLst>
            </a:pPr>
            <a:r>
              <a:rPr sz="2150" b="1" spc="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2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17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150" b="1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15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150" b="1" spc="114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5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150" b="1" spc="-1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5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5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2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8744" y="0"/>
            <a:ext cx="5045075" cy="7315200"/>
          </a:xfrm>
          <a:custGeom>
            <a:avLst/>
            <a:gdLst/>
            <a:ahLst/>
            <a:cxnLst/>
            <a:rect l="l" t="t" r="r" b="b"/>
            <a:pathLst>
              <a:path w="5045075" h="7315200">
                <a:moveTo>
                  <a:pt x="0" y="7315199"/>
                </a:moveTo>
                <a:lnTo>
                  <a:pt x="5044854" y="7315199"/>
                </a:lnTo>
                <a:lnTo>
                  <a:pt x="5044854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09160" cy="7315200"/>
            </a:xfrm>
            <a:custGeom>
              <a:avLst/>
              <a:gdLst/>
              <a:ahLst/>
              <a:cxnLst/>
              <a:rect l="l" t="t" r="r" b="b"/>
              <a:pathLst>
                <a:path w="4709160" h="7315200">
                  <a:moveTo>
                    <a:pt x="4708744" y="0"/>
                  </a:moveTo>
                  <a:lnTo>
                    <a:pt x="4708744" y="7315199"/>
                  </a:lnTo>
                  <a:lnTo>
                    <a:pt x="0" y="7315199"/>
                  </a:lnTo>
                  <a:lnTo>
                    <a:pt x="0" y="0"/>
                  </a:lnTo>
                  <a:lnTo>
                    <a:pt x="4708744" y="0"/>
                  </a:lnTo>
                  <a:close/>
                </a:path>
              </a:pathLst>
            </a:custGeom>
            <a:solidFill>
              <a:srgbClr val="5C9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9971" y="0"/>
              <a:ext cx="5043628" cy="7315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010" y="4544222"/>
              <a:ext cx="1328448" cy="16859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72310" y="3657447"/>
            <a:ext cx="3773170" cy="5969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500" spc="114" dirty="0">
                <a:solidFill>
                  <a:srgbClr val="F5FFE4"/>
                </a:solidFill>
                <a:latin typeface="Tahoma"/>
                <a:cs typeface="Tahoma"/>
              </a:rPr>
              <a:t>Park</a:t>
            </a:r>
            <a:r>
              <a:rPr sz="1500" spc="-25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F5FFE4"/>
                </a:solidFill>
                <a:latin typeface="Tahoma"/>
                <a:cs typeface="Tahoma"/>
              </a:rPr>
              <a:t>Ranger</a:t>
            </a:r>
            <a:r>
              <a:rPr sz="1500" spc="-20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500" spc="-55" dirty="0">
                <a:solidFill>
                  <a:srgbClr val="F5FFE4"/>
                </a:solidFill>
                <a:latin typeface="Tahoma"/>
                <a:cs typeface="Tahoma"/>
              </a:rPr>
              <a:t>II</a:t>
            </a:r>
            <a:r>
              <a:rPr sz="1500" spc="-20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5FFE4"/>
                </a:solidFill>
                <a:latin typeface="Tahoma"/>
                <a:cs typeface="Tahoma"/>
              </a:rPr>
              <a:t>at</a:t>
            </a:r>
            <a:r>
              <a:rPr sz="1500" spc="-20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500" spc="100" dirty="0">
                <a:solidFill>
                  <a:srgbClr val="F5FFE4"/>
                </a:solidFill>
                <a:latin typeface="Tahoma"/>
                <a:cs typeface="Tahoma"/>
              </a:rPr>
              <a:t>Riverside</a:t>
            </a:r>
            <a:r>
              <a:rPr sz="1500" spc="-20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500" spc="114" dirty="0">
                <a:solidFill>
                  <a:srgbClr val="F5FFE4"/>
                </a:solidFill>
                <a:latin typeface="Tahoma"/>
                <a:cs typeface="Tahoma"/>
              </a:rPr>
              <a:t>County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500" spc="85" dirty="0">
                <a:solidFill>
                  <a:srgbClr val="F5FFE4"/>
                </a:solidFill>
                <a:latin typeface="Tahoma"/>
                <a:cs typeface="Tahoma"/>
              </a:rPr>
              <a:t>Regional</a:t>
            </a:r>
            <a:r>
              <a:rPr sz="1500" spc="-30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500" spc="105" dirty="0">
                <a:solidFill>
                  <a:srgbClr val="F5FFE4"/>
                </a:solidFill>
                <a:latin typeface="Tahoma"/>
                <a:cs typeface="Tahoma"/>
              </a:rPr>
              <a:t>Parks</a:t>
            </a:r>
            <a:r>
              <a:rPr sz="1500" spc="-25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F5FFE4"/>
                </a:solidFill>
                <a:latin typeface="Tahoma"/>
                <a:cs typeface="Tahoma"/>
              </a:rPr>
              <a:t>and</a:t>
            </a:r>
            <a:r>
              <a:rPr sz="1500" spc="-25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F5FFE4"/>
                </a:solidFill>
                <a:latin typeface="Tahoma"/>
                <a:cs typeface="Tahoma"/>
              </a:rPr>
              <a:t>Open-Space</a:t>
            </a:r>
            <a:r>
              <a:rPr sz="1500" spc="-25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F5FFE4"/>
                </a:solidFill>
                <a:latin typeface="Tahoma"/>
                <a:cs typeface="Tahoma"/>
              </a:rPr>
              <a:t>District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7977" y="2331723"/>
            <a:ext cx="26511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960"/>
              </a:lnSpc>
              <a:spcBef>
                <a:spcPts val="100"/>
              </a:spcBef>
            </a:pPr>
            <a:r>
              <a:rPr sz="3350" spc="455" dirty="0">
                <a:solidFill>
                  <a:srgbClr val="FFDB78"/>
                </a:solidFill>
              </a:rPr>
              <a:t>SONNY</a:t>
            </a:r>
            <a:endParaRPr sz="3350"/>
          </a:p>
          <a:p>
            <a:pPr marL="12700">
              <a:lnSpc>
                <a:spcPts val="3960"/>
              </a:lnSpc>
            </a:pPr>
            <a:r>
              <a:rPr sz="3350" spc="610" dirty="0">
                <a:solidFill>
                  <a:srgbClr val="FFDB78"/>
                </a:solidFill>
              </a:rPr>
              <a:t>W</a:t>
            </a:r>
            <a:r>
              <a:rPr sz="3350" spc="635" dirty="0">
                <a:solidFill>
                  <a:srgbClr val="FFDB78"/>
                </a:solidFill>
              </a:rPr>
              <a:t>A</a:t>
            </a:r>
            <a:r>
              <a:rPr sz="3350" spc="275" dirty="0">
                <a:solidFill>
                  <a:srgbClr val="FFDB78"/>
                </a:solidFill>
              </a:rPr>
              <a:t>L</a:t>
            </a:r>
            <a:r>
              <a:rPr sz="3350" spc="235" dirty="0">
                <a:solidFill>
                  <a:srgbClr val="FFDB78"/>
                </a:solidFill>
              </a:rPr>
              <a:t>D</a:t>
            </a:r>
            <a:r>
              <a:rPr sz="3350" spc="265" dirty="0">
                <a:solidFill>
                  <a:srgbClr val="FFDB78"/>
                </a:solidFill>
              </a:rPr>
              <a:t>R</a:t>
            </a:r>
            <a:r>
              <a:rPr sz="3350" spc="660" dirty="0">
                <a:solidFill>
                  <a:srgbClr val="FFDB78"/>
                </a:solidFill>
              </a:rPr>
              <a:t>O</a:t>
            </a:r>
            <a:r>
              <a:rPr sz="3350" spc="185" dirty="0">
                <a:solidFill>
                  <a:srgbClr val="FFDB78"/>
                </a:solidFill>
              </a:rPr>
              <a:t>N</a:t>
            </a:r>
            <a:endParaRPr sz="33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5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092832"/>
              <a:ext cx="7037070" cy="3143250"/>
            </a:xfrm>
            <a:custGeom>
              <a:avLst/>
              <a:gdLst/>
              <a:ahLst/>
              <a:cxnLst/>
              <a:rect l="l" t="t" r="r" b="b"/>
              <a:pathLst>
                <a:path w="7037070" h="3143250">
                  <a:moveTo>
                    <a:pt x="7036668" y="0"/>
                  </a:moveTo>
                  <a:lnTo>
                    <a:pt x="7036668" y="3143250"/>
                  </a:lnTo>
                  <a:lnTo>
                    <a:pt x="0" y="3143250"/>
                  </a:lnTo>
                  <a:lnTo>
                    <a:pt x="0" y="0"/>
                  </a:lnTo>
                  <a:lnTo>
                    <a:pt x="7036668" y="0"/>
                  </a:lnTo>
                  <a:close/>
                </a:path>
              </a:pathLst>
            </a:custGeom>
            <a:solidFill>
              <a:srgbClr val="5C918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1232" y="3234991"/>
            <a:ext cx="5250180" cy="1298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995"/>
              </a:lnSpc>
              <a:spcBef>
                <a:spcPts val="125"/>
              </a:spcBef>
            </a:pPr>
            <a:r>
              <a:rPr sz="4200" b="1" spc="500" dirty="0">
                <a:solidFill>
                  <a:srgbClr val="FFDB78"/>
                </a:solidFill>
                <a:latin typeface="Tahoma"/>
                <a:cs typeface="Tahoma"/>
              </a:rPr>
              <a:t>PARK</a:t>
            </a:r>
            <a:endParaRPr sz="4200">
              <a:latin typeface="Tahoma"/>
              <a:cs typeface="Tahoma"/>
            </a:endParaRPr>
          </a:p>
          <a:p>
            <a:pPr marL="12700">
              <a:lnSpc>
                <a:spcPts val="4995"/>
              </a:lnSpc>
            </a:pPr>
            <a:r>
              <a:rPr sz="4200" b="1" spc="310" dirty="0">
                <a:solidFill>
                  <a:srgbClr val="FFDB78"/>
                </a:solidFill>
                <a:latin typeface="Tahoma"/>
                <a:cs typeface="Tahoma"/>
              </a:rPr>
              <a:t>SUSTAINABILITY</a:t>
            </a:r>
            <a:endParaRPr sz="4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232" y="2741358"/>
            <a:ext cx="360172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40" dirty="0">
                <a:solidFill>
                  <a:srgbClr val="F5FFE4"/>
                </a:solidFill>
                <a:latin typeface="Tahoma"/>
                <a:cs typeface="Tahoma"/>
              </a:rPr>
              <a:t>Standard</a:t>
            </a:r>
            <a:r>
              <a:rPr sz="1800" b="1" spc="65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5FFE4"/>
                </a:solidFill>
                <a:latin typeface="Tahoma"/>
                <a:cs typeface="Tahoma"/>
              </a:rPr>
              <a:t>Operating</a:t>
            </a:r>
            <a:r>
              <a:rPr sz="1800" b="1" spc="70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800" b="1" spc="-15" dirty="0">
                <a:solidFill>
                  <a:srgbClr val="F5FFE4"/>
                </a:solidFill>
                <a:latin typeface="Tahoma"/>
                <a:cs typeface="Tahoma"/>
              </a:rPr>
              <a:t>Procedures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4828540" cy="7315200"/>
          </a:xfrm>
          <a:custGeom>
            <a:avLst/>
            <a:gdLst/>
            <a:ahLst/>
            <a:cxnLst/>
            <a:rect l="l" t="t" r="r" b="b"/>
            <a:pathLst>
              <a:path w="4828540" h="7315200">
                <a:moveTo>
                  <a:pt x="0" y="7315199"/>
                </a:moveTo>
                <a:lnTo>
                  <a:pt x="4828200" y="7315199"/>
                </a:lnTo>
                <a:lnTo>
                  <a:pt x="4828200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7844" y="6"/>
            <a:ext cx="9356090" cy="7315200"/>
            <a:chOff x="397844" y="6"/>
            <a:chExt cx="9356090" cy="7315200"/>
          </a:xfrm>
        </p:grpSpPr>
        <p:sp>
          <p:nvSpPr>
            <p:cNvPr id="4" name="object 4"/>
            <p:cNvSpPr/>
            <p:nvPr/>
          </p:nvSpPr>
          <p:spPr>
            <a:xfrm>
              <a:off x="4828200" y="6"/>
              <a:ext cx="4925695" cy="7315200"/>
            </a:xfrm>
            <a:custGeom>
              <a:avLst/>
              <a:gdLst/>
              <a:ahLst/>
              <a:cxnLst/>
              <a:rect l="l" t="t" r="r" b="b"/>
              <a:pathLst>
                <a:path w="4925695" h="7315200">
                  <a:moveTo>
                    <a:pt x="4925399" y="0"/>
                  </a:moveTo>
                  <a:lnTo>
                    <a:pt x="4925399" y="7315193"/>
                  </a:lnTo>
                  <a:lnTo>
                    <a:pt x="0" y="7315193"/>
                  </a:lnTo>
                  <a:lnTo>
                    <a:pt x="0" y="0"/>
                  </a:lnTo>
                  <a:lnTo>
                    <a:pt x="4925399" y="0"/>
                  </a:lnTo>
                  <a:close/>
                </a:path>
              </a:pathLst>
            </a:custGeom>
            <a:solidFill>
              <a:srgbClr val="5C9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2501" y="1330997"/>
              <a:ext cx="706120" cy="3260725"/>
            </a:xfrm>
            <a:custGeom>
              <a:avLst/>
              <a:gdLst/>
              <a:ahLst/>
              <a:cxnLst/>
              <a:rect l="l" t="t" r="r" b="b"/>
              <a:pathLst>
                <a:path w="706120" h="3260725">
                  <a:moveTo>
                    <a:pt x="666851" y="333425"/>
                  </a:moveTo>
                  <a:lnTo>
                    <a:pt x="664337" y="292608"/>
                  </a:lnTo>
                  <a:lnTo>
                    <a:pt x="656856" y="252412"/>
                  </a:lnTo>
                  <a:lnTo>
                    <a:pt x="644499" y="213436"/>
                  </a:lnTo>
                  <a:lnTo>
                    <a:pt x="627481" y="176250"/>
                  </a:lnTo>
                  <a:lnTo>
                    <a:pt x="606018" y="141439"/>
                  </a:lnTo>
                  <a:lnTo>
                    <a:pt x="580478" y="109512"/>
                  </a:lnTo>
                  <a:lnTo>
                    <a:pt x="551205" y="80962"/>
                  </a:lnTo>
                  <a:lnTo>
                    <a:pt x="518668" y="56197"/>
                  </a:lnTo>
                  <a:lnTo>
                    <a:pt x="483336" y="35598"/>
                  </a:lnTo>
                  <a:lnTo>
                    <a:pt x="445744" y="19494"/>
                  </a:lnTo>
                  <a:lnTo>
                    <a:pt x="406476" y="8102"/>
                  </a:lnTo>
                  <a:lnTo>
                    <a:pt x="366102" y="1612"/>
                  </a:lnTo>
                  <a:lnTo>
                    <a:pt x="333425" y="0"/>
                  </a:lnTo>
                  <a:lnTo>
                    <a:pt x="325234" y="101"/>
                  </a:lnTo>
                  <a:lnTo>
                    <a:pt x="284492" y="3606"/>
                  </a:lnTo>
                  <a:lnTo>
                    <a:pt x="244500" y="12077"/>
                  </a:lnTo>
                  <a:lnTo>
                    <a:pt x="205828" y="25387"/>
                  </a:lnTo>
                  <a:lnTo>
                    <a:pt x="169075" y="43319"/>
                  </a:lnTo>
                  <a:lnTo>
                    <a:pt x="134797" y="65620"/>
                  </a:lnTo>
                  <a:lnTo>
                    <a:pt x="103517" y="91948"/>
                  </a:lnTo>
                  <a:lnTo>
                    <a:pt x="75679" y="121907"/>
                  </a:lnTo>
                  <a:lnTo>
                    <a:pt x="51727" y="155041"/>
                  </a:lnTo>
                  <a:lnTo>
                    <a:pt x="32004" y="190868"/>
                  </a:lnTo>
                  <a:lnTo>
                    <a:pt x="16827" y="228841"/>
                  </a:lnTo>
                  <a:lnTo>
                    <a:pt x="6400" y="268376"/>
                  </a:lnTo>
                  <a:lnTo>
                    <a:pt x="901" y="308902"/>
                  </a:lnTo>
                  <a:lnTo>
                    <a:pt x="0" y="333425"/>
                  </a:lnTo>
                  <a:lnTo>
                    <a:pt x="101" y="341617"/>
                  </a:lnTo>
                  <a:lnTo>
                    <a:pt x="3606" y="382346"/>
                  </a:lnTo>
                  <a:lnTo>
                    <a:pt x="12077" y="422351"/>
                  </a:lnTo>
                  <a:lnTo>
                    <a:pt x="25374" y="461022"/>
                  </a:lnTo>
                  <a:lnTo>
                    <a:pt x="43319" y="497776"/>
                  </a:lnTo>
                  <a:lnTo>
                    <a:pt x="65608" y="532053"/>
                  </a:lnTo>
                  <a:lnTo>
                    <a:pt x="91935" y="563333"/>
                  </a:lnTo>
                  <a:lnTo>
                    <a:pt x="121894" y="591172"/>
                  </a:lnTo>
                  <a:lnTo>
                    <a:pt x="155041" y="615124"/>
                  </a:lnTo>
                  <a:lnTo>
                    <a:pt x="190868" y="634834"/>
                  </a:lnTo>
                  <a:lnTo>
                    <a:pt x="228828" y="650024"/>
                  </a:lnTo>
                  <a:lnTo>
                    <a:pt x="268376" y="660450"/>
                  </a:lnTo>
                  <a:lnTo>
                    <a:pt x="308889" y="665949"/>
                  </a:lnTo>
                  <a:lnTo>
                    <a:pt x="333425" y="666851"/>
                  </a:lnTo>
                  <a:lnTo>
                    <a:pt x="341604" y="666750"/>
                  </a:lnTo>
                  <a:lnTo>
                    <a:pt x="382346" y="663244"/>
                  </a:lnTo>
                  <a:lnTo>
                    <a:pt x="422351" y="654773"/>
                  </a:lnTo>
                  <a:lnTo>
                    <a:pt x="461022" y="641477"/>
                  </a:lnTo>
                  <a:lnTo>
                    <a:pt x="497763" y="623531"/>
                  </a:lnTo>
                  <a:lnTo>
                    <a:pt x="532041" y="601243"/>
                  </a:lnTo>
                  <a:lnTo>
                    <a:pt x="563333" y="574916"/>
                  </a:lnTo>
                  <a:lnTo>
                    <a:pt x="591159" y="544944"/>
                  </a:lnTo>
                  <a:lnTo>
                    <a:pt x="615124" y="511810"/>
                  </a:lnTo>
                  <a:lnTo>
                    <a:pt x="634834" y="475983"/>
                  </a:lnTo>
                  <a:lnTo>
                    <a:pt x="650011" y="438023"/>
                  </a:lnTo>
                  <a:lnTo>
                    <a:pt x="660438" y="398475"/>
                  </a:lnTo>
                  <a:lnTo>
                    <a:pt x="665949" y="357949"/>
                  </a:lnTo>
                  <a:lnTo>
                    <a:pt x="666851" y="333425"/>
                  </a:lnTo>
                  <a:close/>
                </a:path>
                <a:path w="706120" h="3260725">
                  <a:moveTo>
                    <a:pt x="696734" y="1603883"/>
                  </a:moveTo>
                  <a:lnTo>
                    <a:pt x="694220" y="1563065"/>
                  </a:lnTo>
                  <a:lnTo>
                    <a:pt x="686739" y="1522869"/>
                  </a:lnTo>
                  <a:lnTo>
                    <a:pt x="674382" y="1483893"/>
                  </a:lnTo>
                  <a:lnTo>
                    <a:pt x="657352" y="1446707"/>
                  </a:lnTo>
                  <a:lnTo>
                    <a:pt x="635901" y="1411897"/>
                  </a:lnTo>
                  <a:lnTo>
                    <a:pt x="610349" y="1379969"/>
                  </a:lnTo>
                  <a:lnTo>
                    <a:pt x="581088" y="1351407"/>
                  </a:lnTo>
                  <a:lnTo>
                    <a:pt x="548538" y="1326654"/>
                  </a:lnTo>
                  <a:lnTo>
                    <a:pt x="513207" y="1306055"/>
                  </a:lnTo>
                  <a:lnTo>
                    <a:pt x="475627" y="1289951"/>
                  </a:lnTo>
                  <a:lnTo>
                    <a:pt x="436359" y="1278559"/>
                  </a:lnTo>
                  <a:lnTo>
                    <a:pt x="395986" y="1272070"/>
                  </a:lnTo>
                  <a:lnTo>
                    <a:pt x="363308" y="1270457"/>
                  </a:lnTo>
                  <a:lnTo>
                    <a:pt x="355117" y="1270558"/>
                  </a:lnTo>
                  <a:lnTo>
                    <a:pt x="314375" y="1274064"/>
                  </a:lnTo>
                  <a:lnTo>
                    <a:pt x="274370" y="1282534"/>
                  </a:lnTo>
                  <a:lnTo>
                    <a:pt x="235712" y="1295844"/>
                  </a:lnTo>
                  <a:lnTo>
                    <a:pt x="198958" y="1313776"/>
                  </a:lnTo>
                  <a:lnTo>
                    <a:pt x="164680" y="1336078"/>
                  </a:lnTo>
                  <a:lnTo>
                    <a:pt x="133400" y="1362405"/>
                  </a:lnTo>
                  <a:lnTo>
                    <a:pt x="105562" y="1392364"/>
                  </a:lnTo>
                  <a:lnTo>
                    <a:pt x="81610" y="1425498"/>
                  </a:lnTo>
                  <a:lnTo>
                    <a:pt x="61887" y="1461325"/>
                  </a:lnTo>
                  <a:lnTo>
                    <a:pt x="46710" y="1499285"/>
                  </a:lnTo>
                  <a:lnTo>
                    <a:pt x="36283" y="1538833"/>
                  </a:lnTo>
                  <a:lnTo>
                    <a:pt x="30784" y="1579359"/>
                  </a:lnTo>
                  <a:lnTo>
                    <a:pt x="29883" y="1603883"/>
                  </a:lnTo>
                  <a:lnTo>
                    <a:pt x="29984" y="1612074"/>
                  </a:lnTo>
                  <a:lnTo>
                    <a:pt x="33489" y="1652803"/>
                  </a:lnTo>
                  <a:lnTo>
                    <a:pt x="41960" y="1692808"/>
                  </a:lnTo>
                  <a:lnTo>
                    <a:pt x="55257" y="1731479"/>
                  </a:lnTo>
                  <a:lnTo>
                    <a:pt x="73190" y="1768233"/>
                  </a:lnTo>
                  <a:lnTo>
                    <a:pt x="95491" y="1802511"/>
                  </a:lnTo>
                  <a:lnTo>
                    <a:pt x="121818" y="1833791"/>
                  </a:lnTo>
                  <a:lnTo>
                    <a:pt x="151777" y="1861629"/>
                  </a:lnTo>
                  <a:lnTo>
                    <a:pt x="184924" y="1885581"/>
                  </a:lnTo>
                  <a:lnTo>
                    <a:pt x="220751" y="1905292"/>
                  </a:lnTo>
                  <a:lnTo>
                    <a:pt x="258711" y="1920481"/>
                  </a:lnTo>
                  <a:lnTo>
                    <a:pt x="298259" y="1930908"/>
                  </a:lnTo>
                  <a:lnTo>
                    <a:pt x="338772" y="1936407"/>
                  </a:lnTo>
                  <a:lnTo>
                    <a:pt x="363308" y="1937308"/>
                  </a:lnTo>
                  <a:lnTo>
                    <a:pt x="371487" y="1937207"/>
                  </a:lnTo>
                  <a:lnTo>
                    <a:pt x="412229" y="1933702"/>
                  </a:lnTo>
                  <a:lnTo>
                    <a:pt x="452234" y="1925231"/>
                  </a:lnTo>
                  <a:lnTo>
                    <a:pt x="490905" y="1911934"/>
                  </a:lnTo>
                  <a:lnTo>
                    <a:pt x="527646" y="1893989"/>
                  </a:lnTo>
                  <a:lnTo>
                    <a:pt x="561924" y="1871687"/>
                  </a:lnTo>
                  <a:lnTo>
                    <a:pt x="593217" y="1845373"/>
                  </a:lnTo>
                  <a:lnTo>
                    <a:pt x="621042" y="1815401"/>
                  </a:lnTo>
                  <a:lnTo>
                    <a:pt x="644994" y="1782267"/>
                  </a:lnTo>
                  <a:lnTo>
                    <a:pt x="664718" y="1746440"/>
                  </a:lnTo>
                  <a:lnTo>
                    <a:pt x="679894" y="1708480"/>
                  </a:lnTo>
                  <a:lnTo>
                    <a:pt x="690321" y="1668932"/>
                  </a:lnTo>
                  <a:lnTo>
                    <a:pt x="695820" y="1628406"/>
                  </a:lnTo>
                  <a:lnTo>
                    <a:pt x="696734" y="1603883"/>
                  </a:lnTo>
                  <a:close/>
                </a:path>
                <a:path w="706120" h="3260725">
                  <a:moveTo>
                    <a:pt x="705510" y="2926740"/>
                  </a:moveTo>
                  <a:lnTo>
                    <a:pt x="702995" y="2885922"/>
                  </a:lnTo>
                  <a:lnTo>
                    <a:pt x="695515" y="2845727"/>
                  </a:lnTo>
                  <a:lnTo>
                    <a:pt x="683171" y="2806738"/>
                  </a:lnTo>
                  <a:lnTo>
                    <a:pt x="666140" y="2769565"/>
                  </a:lnTo>
                  <a:lnTo>
                    <a:pt x="644677" y="2734754"/>
                  </a:lnTo>
                  <a:lnTo>
                    <a:pt x="619137" y="2702826"/>
                  </a:lnTo>
                  <a:lnTo>
                    <a:pt x="589864" y="2674264"/>
                  </a:lnTo>
                  <a:lnTo>
                    <a:pt x="557326" y="2649512"/>
                  </a:lnTo>
                  <a:lnTo>
                    <a:pt x="521995" y="2628912"/>
                  </a:lnTo>
                  <a:lnTo>
                    <a:pt x="484403" y="2612809"/>
                  </a:lnTo>
                  <a:lnTo>
                    <a:pt x="445135" y="2601417"/>
                  </a:lnTo>
                  <a:lnTo>
                    <a:pt x="404761" y="2594914"/>
                  </a:lnTo>
                  <a:lnTo>
                    <a:pt x="372084" y="2593314"/>
                  </a:lnTo>
                  <a:lnTo>
                    <a:pt x="363893" y="2593416"/>
                  </a:lnTo>
                  <a:lnTo>
                    <a:pt x="323151" y="2596921"/>
                  </a:lnTo>
                  <a:lnTo>
                    <a:pt x="283159" y="2605392"/>
                  </a:lnTo>
                  <a:lnTo>
                    <a:pt x="244487" y="2618689"/>
                  </a:lnTo>
                  <a:lnTo>
                    <a:pt x="207733" y="2636634"/>
                  </a:lnTo>
                  <a:lnTo>
                    <a:pt x="173456" y="2658935"/>
                  </a:lnTo>
                  <a:lnTo>
                    <a:pt x="142176" y="2685250"/>
                  </a:lnTo>
                  <a:lnTo>
                    <a:pt x="114338" y="2715222"/>
                  </a:lnTo>
                  <a:lnTo>
                    <a:pt x="90385" y="2748356"/>
                  </a:lnTo>
                  <a:lnTo>
                    <a:pt x="70662" y="2784183"/>
                  </a:lnTo>
                  <a:lnTo>
                    <a:pt x="55486" y="2822143"/>
                  </a:lnTo>
                  <a:lnTo>
                    <a:pt x="45059" y="2861691"/>
                  </a:lnTo>
                  <a:lnTo>
                    <a:pt x="39560" y="2902216"/>
                  </a:lnTo>
                  <a:lnTo>
                    <a:pt x="38658" y="2926740"/>
                  </a:lnTo>
                  <a:lnTo>
                    <a:pt x="38760" y="2934919"/>
                  </a:lnTo>
                  <a:lnTo>
                    <a:pt x="42265" y="2975660"/>
                  </a:lnTo>
                  <a:lnTo>
                    <a:pt x="50736" y="3015665"/>
                  </a:lnTo>
                  <a:lnTo>
                    <a:pt x="64033" y="3054337"/>
                  </a:lnTo>
                  <a:lnTo>
                    <a:pt x="81978" y="3091091"/>
                  </a:lnTo>
                  <a:lnTo>
                    <a:pt x="104267" y="3125355"/>
                  </a:lnTo>
                  <a:lnTo>
                    <a:pt x="130594" y="3156648"/>
                  </a:lnTo>
                  <a:lnTo>
                    <a:pt x="160553" y="3184487"/>
                  </a:lnTo>
                  <a:lnTo>
                    <a:pt x="193700" y="3208439"/>
                  </a:lnTo>
                  <a:lnTo>
                    <a:pt x="229527" y="3228149"/>
                  </a:lnTo>
                  <a:lnTo>
                    <a:pt x="267487" y="3243338"/>
                  </a:lnTo>
                  <a:lnTo>
                    <a:pt x="307035" y="3253752"/>
                  </a:lnTo>
                  <a:lnTo>
                    <a:pt x="347560" y="3259264"/>
                  </a:lnTo>
                  <a:lnTo>
                    <a:pt x="372084" y="3260166"/>
                  </a:lnTo>
                  <a:lnTo>
                    <a:pt x="380263" y="3260064"/>
                  </a:lnTo>
                  <a:lnTo>
                    <a:pt x="421005" y="3256559"/>
                  </a:lnTo>
                  <a:lnTo>
                    <a:pt x="461010" y="3248088"/>
                  </a:lnTo>
                  <a:lnTo>
                    <a:pt x="499681" y="3234779"/>
                  </a:lnTo>
                  <a:lnTo>
                    <a:pt x="536422" y="3216846"/>
                  </a:lnTo>
                  <a:lnTo>
                    <a:pt x="570699" y="3194545"/>
                  </a:lnTo>
                  <a:lnTo>
                    <a:pt x="601992" y="3168218"/>
                  </a:lnTo>
                  <a:lnTo>
                    <a:pt x="629818" y="3138259"/>
                  </a:lnTo>
                  <a:lnTo>
                    <a:pt x="653783" y="3105124"/>
                  </a:lnTo>
                  <a:lnTo>
                    <a:pt x="673493" y="3069298"/>
                  </a:lnTo>
                  <a:lnTo>
                    <a:pt x="688682" y="3031337"/>
                  </a:lnTo>
                  <a:lnTo>
                    <a:pt x="699096" y="2991789"/>
                  </a:lnTo>
                  <a:lnTo>
                    <a:pt x="704608" y="2951264"/>
                  </a:lnTo>
                  <a:lnTo>
                    <a:pt x="705510" y="2926740"/>
                  </a:lnTo>
                  <a:close/>
                </a:path>
              </a:pathLst>
            </a:custGeom>
            <a:solidFill>
              <a:srgbClr val="FFD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844" y="3559242"/>
              <a:ext cx="4838699" cy="322897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737800" y="1465746"/>
            <a:ext cx="15240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-535" dirty="0">
                <a:solidFill>
                  <a:srgbClr val="5C9181"/>
                </a:solidFill>
                <a:latin typeface="Tahoma"/>
                <a:cs typeface="Tahoma"/>
              </a:rPr>
              <a:t>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4142" y="1388314"/>
            <a:ext cx="836294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135" dirty="0">
                <a:solidFill>
                  <a:srgbClr val="F5FFE4"/>
                </a:solidFill>
                <a:latin typeface="Tahoma"/>
                <a:cs typeface="Tahoma"/>
              </a:rPr>
              <a:t>R</a:t>
            </a:r>
            <a:r>
              <a:rPr sz="1800" spc="90" dirty="0">
                <a:solidFill>
                  <a:srgbClr val="F5FFE4"/>
                </a:solidFill>
                <a:latin typeface="Tahoma"/>
                <a:cs typeface="Tahoma"/>
              </a:rPr>
              <a:t>e</a:t>
            </a:r>
            <a:r>
              <a:rPr sz="1800" spc="105" dirty="0">
                <a:solidFill>
                  <a:srgbClr val="F5FFE4"/>
                </a:solidFill>
                <a:latin typeface="Tahoma"/>
                <a:cs typeface="Tahoma"/>
              </a:rPr>
              <a:t>d</a:t>
            </a:r>
            <a:r>
              <a:rPr sz="1800" spc="90" dirty="0">
                <a:solidFill>
                  <a:srgbClr val="F5FFE4"/>
                </a:solidFill>
                <a:latin typeface="Tahoma"/>
                <a:cs typeface="Tahoma"/>
              </a:rPr>
              <a:t>u</a:t>
            </a:r>
            <a:r>
              <a:rPr sz="1800" spc="105" dirty="0">
                <a:solidFill>
                  <a:srgbClr val="F5FFE4"/>
                </a:solidFill>
                <a:latin typeface="Tahoma"/>
                <a:cs typeface="Tahoma"/>
              </a:rPr>
              <a:t>c</a:t>
            </a:r>
            <a:r>
              <a:rPr sz="1800" dirty="0">
                <a:solidFill>
                  <a:srgbClr val="F5FFE4"/>
                </a:solidFill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114"/>
              </a:spcBef>
            </a:pPr>
            <a:r>
              <a:rPr spc="215" dirty="0"/>
              <a:t>GETTING</a:t>
            </a:r>
          </a:p>
          <a:p>
            <a:pPr marL="12700" marR="5080">
              <a:lnSpc>
                <a:spcPts val="3300"/>
              </a:lnSpc>
              <a:spcBef>
                <a:spcPts val="130"/>
              </a:spcBef>
              <a:tabLst>
                <a:tab pos="1275080" algn="l"/>
                <a:tab pos="2042160" algn="l"/>
                <a:tab pos="2845435" algn="l"/>
              </a:tabLst>
            </a:pPr>
            <a:r>
              <a:rPr spc="365" dirty="0"/>
              <a:t>S</a:t>
            </a:r>
            <a:r>
              <a:rPr spc="210" dirty="0"/>
              <a:t>T</a:t>
            </a:r>
            <a:r>
              <a:rPr spc="540" dirty="0"/>
              <a:t>A</a:t>
            </a:r>
            <a:r>
              <a:rPr spc="229" dirty="0"/>
              <a:t>R</a:t>
            </a:r>
            <a:r>
              <a:rPr spc="210" dirty="0"/>
              <a:t>T</a:t>
            </a:r>
            <a:r>
              <a:rPr spc="160" dirty="0"/>
              <a:t>E</a:t>
            </a:r>
            <a:r>
              <a:rPr spc="-45" dirty="0"/>
              <a:t>D</a:t>
            </a:r>
            <a:r>
              <a:rPr dirty="0"/>
              <a:t>	</a:t>
            </a:r>
            <a:r>
              <a:rPr spc="560" dirty="0"/>
              <a:t>O</a:t>
            </a:r>
            <a:r>
              <a:rPr spc="165" dirty="0"/>
              <a:t>N</a:t>
            </a:r>
            <a:r>
              <a:rPr dirty="0"/>
              <a:t>	</a:t>
            </a:r>
            <a:r>
              <a:rPr spc="210" dirty="0"/>
              <a:t>T</a:t>
            </a:r>
            <a:r>
              <a:rPr spc="254" dirty="0"/>
              <a:t>H</a:t>
            </a:r>
            <a:r>
              <a:rPr spc="-60" dirty="0"/>
              <a:t>E  </a:t>
            </a:r>
            <a:r>
              <a:rPr spc="260" dirty="0"/>
              <a:t>PATH	TO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5144" y="2334700"/>
            <a:ext cx="3507740" cy="455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b="1" spc="204" dirty="0">
                <a:solidFill>
                  <a:srgbClr val="5C9181"/>
                </a:solidFill>
                <a:latin typeface="Tahoma"/>
                <a:cs typeface="Tahoma"/>
              </a:rPr>
              <a:t>SUSTAINABILITY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5592" y="2736191"/>
            <a:ext cx="25654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290" dirty="0">
                <a:solidFill>
                  <a:srgbClr val="5C9181"/>
                </a:solidFill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9809" y="2664568"/>
            <a:ext cx="68834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135" dirty="0">
                <a:solidFill>
                  <a:srgbClr val="F5FFE4"/>
                </a:solidFill>
                <a:latin typeface="Tahoma"/>
                <a:cs typeface="Tahoma"/>
              </a:rPr>
              <a:t>R</a:t>
            </a:r>
            <a:r>
              <a:rPr sz="1800" spc="90" dirty="0">
                <a:solidFill>
                  <a:srgbClr val="F5FFE4"/>
                </a:solidFill>
                <a:latin typeface="Tahoma"/>
                <a:cs typeface="Tahoma"/>
              </a:rPr>
              <a:t>eu</a:t>
            </a:r>
            <a:r>
              <a:rPr sz="1800" spc="70" dirty="0">
                <a:solidFill>
                  <a:srgbClr val="F5FFE4"/>
                </a:solidFill>
                <a:latin typeface="Tahoma"/>
                <a:cs typeface="Tahoma"/>
              </a:rPr>
              <a:t>s</a:t>
            </a:r>
            <a:r>
              <a:rPr sz="1800" dirty="0">
                <a:solidFill>
                  <a:srgbClr val="F5FFE4"/>
                </a:solidFill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7913" y="4059041"/>
            <a:ext cx="22987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75" dirty="0">
                <a:solidFill>
                  <a:srgbClr val="5C9181"/>
                </a:solidFill>
                <a:latin typeface="Tahoma"/>
                <a:cs typeface="Tahoma"/>
              </a:rPr>
              <a:t>3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2643" y="3987829"/>
            <a:ext cx="87503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135" dirty="0">
                <a:solidFill>
                  <a:srgbClr val="F5FFE4"/>
                </a:solidFill>
                <a:latin typeface="Tahoma"/>
                <a:cs typeface="Tahoma"/>
              </a:rPr>
              <a:t>R</a:t>
            </a:r>
            <a:r>
              <a:rPr sz="1800" spc="90" dirty="0">
                <a:solidFill>
                  <a:srgbClr val="F5FFE4"/>
                </a:solidFill>
                <a:latin typeface="Tahoma"/>
                <a:cs typeface="Tahoma"/>
              </a:rPr>
              <a:t>e</a:t>
            </a:r>
            <a:r>
              <a:rPr sz="1800" spc="105" dirty="0">
                <a:solidFill>
                  <a:srgbClr val="F5FFE4"/>
                </a:solidFill>
                <a:latin typeface="Tahoma"/>
                <a:cs typeface="Tahoma"/>
              </a:rPr>
              <a:t>c</a:t>
            </a:r>
            <a:r>
              <a:rPr sz="1800" spc="120" dirty="0">
                <a:solidFill>
                  <a:srgbClr val="F5FFE4"/>
                </a:solidFill>
                <a:latin typeface="Tahoma"/>
                <a:cs typeface="Tahoma"/>
              </a:rPr>
              <a:t>y</a:t>
            </a:r>
            <a:r>
              <a:rPr sz="1800" spc="105" dirty="0">
                <a:solidFill>
                  <a:srgbClr val="F5FFE4"/>
                </a:solidFill>
                <a:latin typeface="Tahoma"/>
                <a:cs typeface="Tahoma"/>
              </a:rPr>
              <a:t>c</a:t>
            </a:r>
            <a:r>
              <a:rPr sz="1800" spc="140" dirty="0">
                <a:solidFill>
                  <a:srgbClr val="F5FFE4"/>
                </a:solidFill>
                <a:latin typeface="Tahoma"/>
                <a:cs typeface="Tahoma"/>
              </a:rPr>
              <a:t>l</a:t>
            </a:r>
            <a:r>
              <a:rPr sz="1800" dirty="0">
                <a:solidFill>
                  <a:srgbClr val="F5FFE4"/>
                </a:solidFill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2043430" cy="7315200"/>
          </a:xfrm>
          <a:custGeom>
            <a:avLst/>
            <a:gdLst/>
            <a:ahLst/>
            <a:cxnLst/>
            <a:rect l="l" t="t" r="r" b="b"/>
            <a:pathLst>
              <a:path w="2043430" h="7315200">
                <a:moveTo>
                  <a:pt x="0" y="7315199"/>
                </a:moveTo>
                <a:lnTo>
                  <a:pt x="2043398" y="7315199"/>
                </a:lnTo>
                <a:lnTo>
                  <a:pt x="2043398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3398" y="5"/>
            <a:ext cx="7710805" cy="7315200"/>
          </a:xfrm>
          <a:custGeom>
            <a:avLst/>
            <a:gdLst/>
            <a:ahLst/>
            <a:cxnLst/>
            <a:rect l="l" t="t" r="r" b="b"/>
            <a:pathLst>
              <a:path w="7710805" h="7315200">
                <a:moveTo>
                  <a:pt x="7710202" y="0"/>
                </a:moveTo>
                <a:lnTo>
                  <a:pt x="7710202" y="7315194"/>
                </a:lnTo>
                <a:lnTo>
                  <a:pt x="0" y="7315194"/>
                </a:lnTo>
                <a:lnTo>
                  <a:pt x="0" y="0"/>
                </a:lnTo>
                <a:lnTo>
                  <a:pt x="7710202" y="0"/>
                </a:lnTo>
                <a:close/>
              </a:path>
            </a:pathLst>
          </a:custGeom>
          <a:solidFill>
            <a:srgbClr val="5C9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339" y="5563052"/>
            <a:ext cx="1790699" cy="1485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4750" y="434340"/>
            <a:ext cx="1619249" cy="13334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8820" y="331086"/>
            <a:ext cx="543560" cy="489966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just">
              <a:lnSpc>
                <a:spcPts val="6370"/>
              </a:lnSpc>
              <a:spcBef>
                <a:spcPts val="355"/>
              </a:spcBef>
            </a:pPr>
            <a:r>
              <a:rPr sz="5400" b="1" spc="-45" dirty="0">
                <a:solidFill>
                  <a:srgbClr val="5C9181"/>
                </a:solidFill>
                <a:latin typeface="Tahoma"/>
                <a:cs typeface="Tahoma"/>
              </a:rPr>
              <a:t>R </a:t>
            </a:r>
            <a:r>
              <a:rPr sz="5400" b="1" spc="-1570" dirty="0">
                <a:solidFill>
                  <a:srgbClr val="5C9181"/>
                </a:solidFill>
                <a:latin typeface="Tahoma"/>
                <a:cs typeface="Tahoma"/>
              </a:rPr>
              <a:t> </a:t>
            </a:r>
            <a:r>
              <a:rPr sz="5400" b="1" spc="-185" dirty="0">
                <a:solidFill>
                  <a:srgbClr val="5C9181"/>
                </a:solidFill>
                <a:latin typeface="Tahoma"/>
                <a:cs typeface="Tahoma"/>
              </a:rPr>
              <a:t>E </a:t>
            </a:r>
            <a:r>
              <a:rPr sz="5400" b="1" spc="-1570" dirty="0">
                <a:solidFill>
                  <a:srgbClr val="5C9181"/>
                </a:solidFill>
                <a:latin typeface="Tahoma"/>
                <a:cs typeface="Tahoma"/>
              </a:rPr>
              <a:t> </a:t>
            </a:r>
            <a:r>
              <a:rPr sz="5400" b="1" spc="-55" dirty="0">
                <a:solidFill>
                  <a:srgbClr val="5C9181"/>
                </a:solidFill>
                <a:latin typeface="Tahoma"/>
                <a:cs typeface="Tahoma"/>
              </a:rPr>
              <a:t>D  </a:t>
            </a:r>
            <a:r>
              <a:rPr sz="5400" b="1" spc="20" dirty="0">
                <a:solidFill>
                  <a:srgbClr val="5C9181"/>
                </a:solidFill>
                <a:latin typeface="Tahoma"/>
                <a:cs typeface="Tahoma"/>
              </a:rPr>
              <a:t>U  </a:t>
            </a:r>
            <a:r>
              <a:rPr sz="5400" b="1" spc="295" dirty="0">
                <a:solidFill>
                  <a:srgbClr val="5C9181"/>
                </a:solidFill>
                <a:latin typeface="Tahoma"/>
                <a:cs typeface="Tahoma"/>
              </a:rPr>
              <a:t>C  </a:t>
            </a:r>
            <a:r>
              <a:rPr sz="5400" b="1" spc="-185" dirty="0">
                <a:solidFill>
                  <a:srgbClr val="5C9181"/>
                </a:solidFill>
                <a:latin typeface="Tahoma"/>
                <a:cs typeface="Tahoma"/>
              </a:rPr>
              <a:t>E</a:t>
            </a:r>
            <a:endParaRPr sz="5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4909" y="1261967"/>
            <a:ext cx="76200" cy="761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0671" y="1533429"/>
            <a:ext cx="85725" cy="857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50671" y="1809654"/>
            <a:ext cx="85725" cy="857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871730" y="1133538"/>
            <a:ext cx="1714500" cy="854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225" marR="5080" indent="-391160">
              <a:lnSpc>
                <a:spcPct val="100699"/>
              </a:lnSpc>
              <a:spcBef>
                <a:spcPts val="95"/>
              </a:spcBef>
            </a:pPr>
            <a:r>
              <a:rPr sz="1800" spc="200" dirty="0">
                <a:solidFill>
                  <a:srgbClr val="FFFFFF"/>
                </a:solidFill>
                <a:latin typeface="Tahoma"/>
                <a:cs typeface="Tahoma"/>
              </a:rPr>
              <a:t>AC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heaters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Timers</a:t>
            </a:r>
            <a:endParaRPr sz="1800">
              <a:latin typeface="Tahoma"/>
              <a:cs typeface="Tahoma"/>
            </a:endParaRPr>
          </a:p>
          <a:p>
            <a:pPr marL="403225">
              <a:lnSpc>
                <a:spcPct val="100000"/>
              </a:lnSpc>
              <a:spcBef>
                <a:spcPts val="15"/>
              </a:spcBef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Set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points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4909" y="2366867"/>
            <a:ext cx="76200" cy="761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50671" y="2638329"/>
            <a:ext cx="85725" cy="857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50671" y="2914554"/>
            <a:ext cx="85725" cy="857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871730" y="2238438"/>
            <a:ext cx="1885314" cy="854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Lights</a:t>
            </a:r>
            <a:endParaRPr sz="1800">
              <a:latin typeface="Tahoma"/>
              <a:cs typeface="Tahoma"/>
            </a:endParaRPr>
          </a:p>
          <a:p>
            <a:pPr marL="403225">
              <a:lnSpc>
                <a:spcPct val="100000"/>
              </a:lnSpc>
              <a:spcBef>
                <a:spcPts val="15"/>
              </a:spcBef>
            </a:pP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Sensors</a:t>
            </a:r>
            <a:endParaRPr sz="1800">
              <a:latin typeface="Tahoma"/>
              <a:cs typeface="Tahoma"/>
            </a:endParaRPr>
          </a:p>
          <a:p>
            <a:pPr marL="403225">
              <a:lnSpc>
                <a:spcPct val="100000"/>
              </a:lnSpc>
              <a:spcBef>
                <a:spcPts val="15"/>
              </a:spcBef>
            </a:pP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Led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upgrades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0759" y="581088"/>
            <a:ext cx="80391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u="sng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</a:t>
            </a:r>
            <a:r>
              <a:rPr sz="18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n</a:t>
            </a:r>
            <a:r>
              <a:rPr sz="1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</a:t>
            </a:r>
            <a:r>
              <a:rPr sz="1800" b="1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</a:t>
            </a:r>
            <a:r>
              <a:rPr sz="1800" b="1" spc="-1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800" b="1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y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4909" y="4027640"/>
            <a:ext cx="76200" cy="7619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4909" y="4303865"/>
            <a:ext cx="76200" cy="7619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4909" y="4580090"/>
            <a:ext cx="76200" cy="7619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871730" y="3899211"/>
            <a:ext cx="2753995" cy="854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Turf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reduction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699"/>
              </a:lnSpc>
            </a:pP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Winter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irrigation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change </a:t>
            </a:r>
            <a:r>
              <a:rPr sz="1800" spc="-5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Splash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Pad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actuators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80759" y="3346761"/>
            <a:ext cx="73850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u="sng" spc="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W</a:t>
            </a:r>
            <a:r>
              <a:rPr sz="18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</a:t>
            </a:r>
            <a:r>
              <a:rPr sz="1800" b="1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</a:t>
            </a:r>
            <a:r>
              <a:rPr sz="1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</a:t>
            </a:r>
            <a:r>
              <a:rPr sz="180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698" y="2224158"/>
            <a:ext cx="76200" cy="7619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2461" y="2495621"/>
            <a:ext cx="85725" cy="857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2461" y="2771846"/>
            <a:ext cx="85725" cy="8572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003222" y="2095920"/>
            <a:ext cx="2506980" cy="854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225" marR="320675" indent="-391160">
              <a:lnSpc>
                <a:spcPct val="100699"/>
              </a:lnSpc>
              <a:spcBef>
                <a:spcPts val="95"/>
              </a:spcBef>
            </a:pPr>
            <a:r>
              <a:rPr sz="1800" spc="114" dirty="0">
                <a:solidFill>
                  <a:srgbClr val="FFFFFF"/>
                </a:solidFill>
                <a:latin typeface="Tahoma"/>
                <a:cs typeface="Tahoma"/>
              </a:rPr>
              <a:t>Printing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practices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Tahoma"/>
                <a:cs typeface="Tahoma"/>
              </a:rPr>
              <a:t>Narrow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margins</a:t>
            </a:r>
            <a:endParaRPr sz="1800">
              <a:latin typeface="Tahoma"/>
              <a:cs typeface="Tahoma"/>
            </a:endParaRPr>
          </a:p>
          <a:p>
            <a:pPr marL="403225">
              <a:lnSpc>
                <a:spcPct val="100000"/>
              </a:lnSpc>
              <a:spcBef>
                <a:spcPts val="15"/>
              </a:spcBef>
            </a:pP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Two-sided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printing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698" y="3329058"/>
            <a:ext cx="76200" cy="761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2461" y="3600521"/>
            <a:ext cx="85725" cy="8572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2461" y="4152971"/>
            <a:ext cx="85725" cy="8572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6577748" y="443395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77748" y="49864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99" y="76199"/>
                </a:moveTo>
                <a:lnTo>
                  <a:pt x="0" y="76199"/>
                </a:lnTo>
                <a:lnTo>
                  <a:pt x="0" y="0"/>
                </a:lnTo>
                <a:lnTo>
                  <a:pt x="76199" y="0"/>
                </a:lnTo>
                <a:lnTo>
                  <a:pt x="76199" y="76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03222" y="3200820"/>
            <a:ext cx="3616325" cy="2511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Single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use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items</a:t>
            </a:r>
            <a:endParaRPr sz="1800">
              <a:latin typeface="Tahoma"/>
              <a:cs typeface="Tahoma"/>
            </a:endParaRPr>
          </a:p>
          <a:p>
            <a:pPr marL="403225" marR="277495">
              <a:lnSpc>
                <a:spcPct val="100699"/>
              </a:lnSpc>
            </a:pP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Kitchen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utensils,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cups,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plates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become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reusable</a:t>
            </a:r>
            <a:endParaRPr sz="1800">
              <a:latin typeface="Tahoma"/>
              <a:cs typeface="Tahoma"/>
            </a:endParaRPr>
          </a:p>
          <a:p>
            <a:pPr marL="403225">
              <a:lnSpc>
                <a:spcPct val="100000"/>
              </a:lnSpc>
              <a:spcBef>
                <a:spcPts val="15"/>
              </a:spcBef>
            </a:pP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Cleaning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supplies</a:t>
            </a:r>
            <a:endParaRPr sz="1800">
              <a:latin typeface="Tahoma"/>
              <a:cs typeface="Tahoma"/>
            </a:endParaRPr>
          </a:p>
          <a:p>
            <a:pPr marL="793750" marR="5080">
              <a:lnSpc>
                <a:spcPct val="100699"/>
              </a:lnSpc>
            </a:pP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Rags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sponges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instead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Paper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towel</a:t>
            </a:r>
            <a:endParaRPr sz="1800">
              <a:latin typeface="Tahoma"/>
              <a:cs typeface="Tahoma"/>
            </a:endParaRPr>
          </a:p>
          <a:p>
            <a:pPr marL="793750">
              <a:lnSpc>
                <a:spcPct val="100000"/>
              </a:lnSpc>
              <a:spcBef>
                <a:spcPts val="15"/>
              </a:spcBef>
            </a:pP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Trash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emptied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endParaRPr sz="1800">
              <a:latin typeface="Tahoma"/>
              <a:cs typeface="Tahoma"/>
            </a:endParaRPr>
          </a:p>
          <a:p>
            <a:pPr marL="793750" marR="488315">
              <a:lnSpc>
                <a:spcPct val="100699"/>
              </a:lnSpc>
            </a:pP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containers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instead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bags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12548" y="1543470"/>
            <a:ext cx="65341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</a:t>
            </a:r>
            <a:r>
              <a:rPr sz="1800" b="1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</a:t>
            </a:r>
            <a:r>
              <a:rPr sz="180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</a:t>
            </a:r>
            <a:r>
              <a:rPr sz="18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</a:t>
            </a:r>
            <a:r>
              <a:rPr sz="1800" b="1" u="sng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4909" y="5873906"/>
            <a:ext cx="76200" cy="7619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4909" y="6150131"/>
            <a:ext cx="76200" cy="7619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2871730" y="5745477"/>
            <a:ext cx="2411730" cy="577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Idle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time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reduction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Smart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vehicle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choices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80759" y="5193027"/>
            <a:ext cx="505459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u="sng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F</a:t>
            </a:r>
            <a:r>
              <a:rPr sz="18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u</a:t>
            </a:r>
            <a:r>
              <a:rPr sz="1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</a:t>
            </a:r>
            <a:r>
              <a:rPr sz="1800" b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l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2043430" cy="7315200"/>
          </a:xfrm>
          <a:custGeom>
            <a:avLst/>
            <a:gdLst/>
            <a:ahLst/>
            <a:cxnLst/>
            <a:rect l="l" t="t" r="r" b="b"/>
            <a:pathLst>
              <a:path w="2043430" h="7315200">
                <a:moveTo>
                  <a:pt x="0" y="7315199"/>
                </a:moveTo>
                <a:lnTo>
                  <a:pt x="2043398" y="7315199"/>
                </a:lnTo>
                <a:lnTo>
                  <a:pt x="2043398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43398" y="5"/>
            <a:ext cx="7710805" cy="7315200"/>
            <a:chOff x="2043398" y="5"/>
            <a:chExt cx="7710805" cy="7315200"/>
          </a:xfrm>
        </p:grpSpPr>
        <p:sp>
          <p:nvSpPr>
            <p:cNvPr id="4" name="object 4"/>
            <p:cNvSpPr/>
            <p:nvPr/>
          </p:nvSpPr>
          <p:spPr>
            <a:xfrm>
              <a:off x="2043398" y="5"/>
              <a:ext cx="7710805" cy="7315200"/>
            </a:xfrm>
            <a:custGeom>
              <a:avLst/>
              <a:gdLst/>
              <a:ahLst/>
              <a:cxnLst/>
              <a:rect l="l" t="t" r="r" b="b"/>
              <a:pathLst>
                <a:path w="7710805" h="7315200">
                  <a:moveTo>
                    <a:pt x="7710202" y="0"/>
                  </a:moveTo>
                  <a:lnTo>
                    <a:pt x="7710202" y="7315194"/>
                  </a:lnTo>
                  <a:lnTo>
                    <a:pt x="0" y="7315194"/>
                  </a:lnTo>
                  <a:lnTo>
                    <a:pt x="0" y="0"/>
                  </a:lnTo>
                  <a:lnTo>
                    <a:pt x="7710202" y="0"/>
                  </a:lnTo>
                  <a:close/>
                </a:path>
              </a:pathLst>
            </a:custGeom>
            <a:solidFill>
              <a:srgbClr val="5C9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842" y="1489638"/>
              <a:ext cx="95250" cy="952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842" y="1832538"/>
              <a:ext cx="95250" cy="952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842" y="2175438"/>
              <a:ext cx="95250" cy="952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80661" y="1333396"/>
            <a:ext cx="2533650" cy="1043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114" dirty="0">
                <a:solidFill>
                  <a:srgbClr val="FFFFFF"/>
                </a:solidFill>
                <a:latin typeface="Tahoma"/>
                <a:cs typeface="Tahoma"/>
              </a:rPr>
              <a:t>Scratch</a:t>
            </a:r>
            <a:r>
              <a:rPr sz="21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05" dirty="0">
                <a:solidFill>
                  <a:srgbClr val="FFFFFF"/>
                </a:solidFill>
                <a:latin typeface="Tahoma"/>
                <a:cs typeface="Tahoma"/>
              </a:rPr>
              <a:t>paper</a:t>
            </a:r>
            <a:endParaRPr sz="2150">
              <a:latin typeface="Tahoma"/>
              <a:cs typeface="Tahoma"/>
            </a:endParaRPr>
          </a:p>
          <a:p>
            <a:pPr marL="12700" marR="5080">
              <a:lnSpc>
                <a:spcPts val="2700"/>
              </a:lnSpc>
              <a:spcBef>
                <a:spcPts val="105"/>
              </a:spcBef>
            </a:pPr>
            <a:r>
              <a:rPr sz="2150" spc="145" dirty="0">
                <a:solidFill>
                  <a:srgbClr val="FFFFFF"/>
                </a:solidFill>
                <a:latin typeface="Tahoma"/>
                <a:cs typeface="Tahoma"/>
              </a:rPr>
              <a:t>Printing</a:t>
            </a:r>
            <a:r>
              <a:rPr sz="21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ahoma"/>
                <a:cs typeface="Tahoma"/>
              </a:rPr>
              <a:t>both</a:t>
            </a:r>
            <a:r>
              <a:rPr sz="21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00" dirty="0">
                <a:solidFill>
                  <a:srgbClr val="FFFFFF"/>
                </a:solidFill>
                <a:latin typeface="Tahoma"/>
                <a:cs typeface="Tahoma"/>
              </a:rPr>
              <a:t>sides </a:t>
            </a:r>
            <a:r>
              <a:rPr sz="2150" spc="-6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65" dirty="0">
                <a:solidFill>
                  <a:srgbClr val="FFFFFF"/>
                </a:solidFill>
                <a:latin typeface="Tahoma"/>
                <a:cs typeface="Tahoma"/>
              </a:rPr>
              <a:t>Craft</a:t>
            </a:r>
            <a:r>
              <a:rPr sz="21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ahoma"/>
                <a:cs typeface="Tahoma"/>
              </a:rPr>
              <a:t>projects</a:t>
            </a:r>
            <a:endParaRPr sz="215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41842" y="956238"/>
            <a:ext cx="586105" cy="5086350"/>
            <a:chOff x="2741842" y="956238"/>
            <a:chExt cx="586105" cy="50863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842" y="3204138"/>
              <a:ext cx="95250" cy="952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842" y="3547038"/>
              <a:ext cx="95250" cy="952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842" y="4918638"/>
              <a:ext cx="95250" cy="952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842" y="5261538"/>
              <a:ext cx="95250" cy="952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842" y="5604438"/>
              <a:ext cx="95250" cy="952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842" y="5947338"/>
              <a:ext cx="95250" cy="952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48529" y="956238"/>
              <a:ext cx="379095" cy="19050"/>
            </a:xfrm>
            <a:custGeom>
              <a:avLst/>
              <a:gdLst/>
              <a:ahLst/>
              <a:cxnLst/>
              <a:rect l="l" t="t" r="r" b="b"/>
              <a:pathLst>
                <a:path w="379095" h="19050">
                  <a:moveTo>
                    <a:pt x="378951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378951" y="0"/>
                  </a:lnTo>
                  <a:lnTo>
                    <a:pt x="378951" y="19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80661" y="4762396"/>
            <a:ext cx="3740785" cy="1386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145" dirty="0">
                <a:solidFill>
                  <a:srgbClr val="FFFFFF"/>
                </a:solidFill>
                <a:latin typeface="Tahoma"/>
                <a:cs typeface="Tahoma"/>
              </a:rPr>
              <a:t>Donation</a:t>
            </a:r>
            <a:r>
              <a:rPr sz="21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1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35" dirty="0">
                <a:solidFill>
                  <a:srgbClr val="FFFFFF"/>
                </a:solidFill>
                <a:latin typeface="Tahoma"/>
                <a:cs typeface="Tahoma"/>
              </a:rPr>
              <a:t>libraries</a:t>
            </a:r>
            <a:endParaRPr sz="2150">
              <a:latin typeface="Tahoma"/>
              <a:cs typeface="Tahoma"/>
            </a:endParaRPr>
          </a:p>
          <a:p>
            <a:pPr marL="12700" marR="5080">
              <a:lnSpc>
                <a:spcPts val="2700"/>
              </a:lnSpc>
              <a:spcBef>
                <a:spcPts val="110"/>
              </a:spcBef>
            </a:pPr>
            <a:r>
              <a:rPr sz="2150" spc="80" dirty="0">
                <a:solidFill>
                  <a:srgbClr val="FFFFFF"/>
                </a:solidFill>
                <a:latin typeface="Tahoma"/>
                <a:cs typeface="Tahoma"/>
              </a:rPr>
              <a:t>Shade</a:t>
            </a:r>
            <a:r>
              <a:rPr sz="21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30" dirty="0">
                <a:solidFill>
                  <a:srgbClr val="FFFFFF"/>
                </a:solidFill>
                <a:latin typeface="Tahoma"/>
                <a:cs typeface="Tahoma"/>
              </a:rPr>
              <a:t>shelter</a:t>
            </a:r>
            <a:r>
              <a:rPr sz="21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40" dirty="0">
                <a:solidFill>
                  <a:srgbClr val="FFFFFF"/>
                </a:solidFill>
                <a:latin typeface="Tahoma"/>
                <a:cs typeface="Tahoma"/>
              </a:rPr>
              <a:t>rehabilitation </a:t>
            </a:r>
            <a:r>
              <a:rPr sz="2150" spc="-6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35" dirty="0">
                <a:solidFill>
                  <a:srgbClr val="FFFFFF"/>
                </a:solidFill>
                <a:latin typeface="Tahoma"/>
                <a:cs typeface="Tahoma"/>
              </a:rPr>
              <a:t>Horseshoe</a:t>
            </a:r>
            <a:r>
              <a:rPr sz="21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14" dirty="0">
                <a:solidFill>
                  <a:srgbClr val="FFFFFF"/>
                </a:solidFill>
                <a:latin typeface="Tahoma"/>
                <a:cs typeface="Tahoma"/>
              </a:rPr>
              <a:t>pits</a:t>
            </a:r>
            <a:endParaRPr sz="2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50" spc="125" dirty="0">
                <a:solidFill>
                  <a:srgbClr val="FFFFFF"/>
                </a:solidFill>
                <a:latin typeface="Tahoma"/>
                <a:cs typeface="Tahoma"/>
              </a:rPr>
              <a:t>Repair</a:t>
            </a:r>
            <a:r>
              <a:rPr sz="215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14" dirty="0">
                <a:solidFill>
                  <a:srgbClr val="FFFFFF"/>
                </a:solidFill>
                <a:latin typeface="Tahoma"/>
                <a:cs typeface="Tahoma"/>
              </a:rPr>
              <a:t>instead</a:t>
            </a:r>
            <a:r>
              <a:rPr sz="21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1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14" dirty="0">
                <a:solidFill>
                  <a:srgbClr val="FFFFFF"/>
                </a:solidFill>
                <a:latin typeface="Tahoma"/>
                <a:cs typeface="Tahoma"/>
              </a:rPr>
              <a:t>replacing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10067" y="647596"/>
            <a:ext cx="81661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</a:t>
            </a:r>
            <a:r>
              <a:rPr sz="215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sz="2150" spc="-20" dirty="0">
                <a:solidFill>
                  <a:srgbClr val="FFFFFF"/>
                </a:solidFill>
              </a:rPr>
              <a:t>p</a:t>
            </a:r>
            <a:r>
              <a:rPr sz="2150" spc="-10" dirty="0">
                <a:solidFill>
                  <a:srgbClr val="FFFFFF"/>
                </a:solidFill>
              </a:rPr>
              <a:t>e</a:t>
            </a:r>
            <a:r>
              <a:rPr sz="2150" spc="-45" dirty="0">
                <a:solidFill>
                  <a:srgbClr val="FFFFFF"/>
                </a:solidFill>
              </a:rPr>
              <a:t>r</a:t>
            </a:r>
            <a:endParaRPr sz="2150"/>
          </a:p>
        </p:txBody>
      </p:sp>
      <p:sp>
        <p:nvSpPr>
          <p:cNvPr id="19" name="object 19"/>
          <p:cNvSpPr txBox="1"/>
          <p:nvPr/>
        </p:nvSpPr>
        <p:spPr>
          <a:xfrm>
            <a:off x="2510067" y="2704996"/>
            <a:ext cx="2353945" cy="1043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Plant</a:t>
            </a:r>
            <a:r>
              <a:rPr sz="215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15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materials</a:t>
            </a:r>
            <a:endParaRPr sz="2150">
              <a:latin typeface="Tahoma"/>
              <a:cs typeface="Tahoma"/>
            </a:endParaRPr>
          </a:p>
          <a:p>
            <a:pPr marL="483234" marR="5080">
              <a:lnSpc>
                <a:spcPts val="2700"/>
              </a:lnSpc>
              <a:spcBef>
                <a:spcPts val="105"/>
              </a:spcBef>
            </a:pPr>
            <a:r>
              <a:rPr sz="2150" spc="100" dirty="0">
                <a:solidFill>
                  <a:srgbClr val="FFFFFF"/>
                </a:solidFill>
                <a:latin typeface="Tahoma"/>
                <a:cs typeface="Tahoma"/>
              </a:rPr>
              <a:t>Landscaping </a:t>
            </a:r>
            <a:r>
              <a:rPr sz="215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65" dirty="0">
                <a:solidFill>
                  <a:srgbClr val="FFFFFF"/>
                </a:solidFill>
                <a:latin typeface="Tahoma"/>
                <a:cs typeface="Tahoma"/>
              </a:rPr>
              <a:t>Craft</a:t>
            </a:r>
            <a:r>
              <a:rPr sz="21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20" dirty="0">
                <a:solidFill>
                  <a:srgbClr val="FFFFFF"/>
                </a:solidFill>
                <a:latin typeface="Tahoma"/>
                <a:cs typeface="Tahoma"/>
              </a:rPr>
              <a:t>projects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25491" y="4385246"/>
            <a:ext cx="1040130" cy="19050"/>
          </a:xfrm>
          <a:custGeom>
            <a:avLst/>
            <a:gdLst/>
            <a:ahLst/>
            <a:cxnLst/>
            <a:rect l="l" t="t" r="r" b="b"/>
            <a:pathLst>
              <a:path w="1040129" h="19050">
                <a:moveTo>
                  <a:pt x="1040041" y="0"/>
                </a:moveTo>
                <a:lnTo>
                  <a:pt x="467842" y="0"/>
                </a:lnTo>
                <a:lnTo>
                  <a:pt x="0" y="0"/>
                </a:lnTo>
                <a:lnTo>
                  <a:pt x="0" y="19050"/>
                </a:lnTo>
                <a:lnTo>
                  <a:pt x="467842" y="19050"/>
                </a:lnTo>
                <a:lnTo>
                  <a:pt x="1040041" y="19050"/>
                </a:lnTo>
                <a:lnTo>
                  <a:pt x="1040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10067" y="4076596"/>
            <a:ext cx="405511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Excess</a:t>
            </a:r>
            <a:r>
              <a:rPr sz="215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15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material</a:t>
            </a:r>
            <a:r>
              <a:rPr sz="215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15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from</a:t>
            </a:r>
            <a:r>
              <a:rPr sz="2150" b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150" b="1" spc="-15" dirty="0">
                <a:solidFill>
                  <a:srgbClr val="FFFFFF"/>
                </a:solidFill>
                <a:latin typeface="Tahoma"/>
                <a:cs typeface="Tahoma"/>
              </a:rPr>
              <a:t>projects</a:t>
            </a:r>
            <a:endParaRPr sz="215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0217" y="227332"/>
            <a:ext cx="2552699" cy="38195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551" y="5022633"/>
            <a:ext cx="1657349" cy="156209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18820" y="628266"/>
            <a:ext cx="537845" cy="40900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just">
              <a:lnSpc>
                <a:spcPts val="6380"/>
              </a:lnSpc>
              <a:spcBef>
                <a:spcPts val="300"/>
              </a:spcBef>
            </a:pPr>
            <a:r>
              <a:rPr sz="5400" b="1" spc="-45" dirty="0">
                <a:solidFill>
                  <a:srgbClr val="5C9181"/>
                </a:solidFill>
                <a:latin typeface="Tahoma"/>
                <a:cs typeface="Tahoma"/>
              </a:rPr>
              <a:t>R </a:t>
            </a:r>
            <a:r>
              <a:rPr sz="5400" b="1" spc="-1570" dirty="0">
                <a:solidFill>
                  <a:srgbClr val="5C9181"/>
                </a:solidFill>
                <a:latin typeface="Tahoma"/>
                <a:cs typeface="Tahoma"/>
              </a:rPr>
              <a:t> </a:t>
            </a:r>
            <a:r>
              <a:rPr sz="5400" b="1" spc="-185" dirty="0">
                <a:solidFill>
                  <a:srgbClr val="5C9181"/>
                </a:solidFill>
                <a:latin typeface="Tahoma"/>
                <a:cs typeface="Tahoma"/>
              </a:rPr>
              <a:t>E </a:t>
            </a:r>
            <a:r>
              <a:rPr sz="5400" b="1" spc="-1570" dirty="0">
                <a:solidFill>
                  <a:srgbClr val="5C9181"/>
                </a:solidFill>
                <a:latin typeface="Tahoma"/>
                <a:cs typeface="Tahoma"/>
              </a:rPr>
              <a:t> </a:t>
            </a:r>
            <a:r>
              <a:rPr sz="5400" b="1" spc="20" dirty="0">
                <a:solidFill>
                  <a:srgbClr val="5C9181"/>
                </a:solidFill>
                <a:latin typeface="Tahoma"/>
                <a:cs typeface="Tahoma"/>
              </a:rPr>
              <a:t>U  </a:t>
            </a:r>
            <a:r>
              <a:rPr sz="5400" b="1" spc="220" dirty="0">
                <a:solidFill>
                  <a:srgbClr val="5C9181"/>
                </a:solidFill>
                <a:latin typeface="Tahoma"/>
                <a:cs typeface="Tahoma"/>
              </a:rPr>
              <a:t>S </a:t>
            </a:r>
            <a:r>
              <a:rPr sz="5400" b="1" spc="-1570" dirty="0">
                <a:solidFill>
                  <a:srgbClr val="5C9181"/>
                </a:solidFill>
                <a:latin typeface="Tahoma"/>
                <a:cs typeface="Tahoma"/>
              </a:rPr>
              <a:t> </a:t>
            </a:r>
            <a:r>
              <a:rPr sz="5400" b="1" spc="-185" dirty="0">
                <a:solidFill>
                  <a:srgbClr val="5C9181"/>
                </a:solidFill>
                <a:latin typeface="Tahoma"/>
                <a:cs typeface="Tahoma"/>
              </a:rPr>
              <a:t>E</a:t>
            </a:r>
            <a:endParaRPr sz="5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108" y="2052018"/>
            <a:ext cx="6286499" cy="4714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365" y="418603"/>
            <a:ext cx="5005070" cy="12934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75"/>
              </a:spcBef>
              <a:tabLst>
                <a:tab pos="1203325" algn="l"/>
                <a:tab pos="1565910" algn="l"/>
                <a:tab pos="3328670" algn="l"/>
              </a:tabLst>
            </a:pPr>
            <a:r>
              <a:rPr spc="495" dirty="0"/>
              <a:t>G</a:t>
            </a:r>
            <a:r>
              <a:rPr spc="229" dirty="0"/>
              <a:t>R</a:t>
            </a:r>
            <a:r>
              <a:rPr spc="160" dirty="0"/>
              <a:t>EE</a:t>
            </a:r>
            <a:r>
              <a:rPr spc="165" dirty="0"/>
              <a:t>N</a:t>
            </a:r>
            <a:r>
              <a:rPr dirty="0"/>
              <a:t>	</a:t>
            </a:r>
            <a:r>
              <a:rPr spc="525" dirty="0"/>
              <a:t>W</a:t>
            </a:r>
            <a:r>
              <a:rPr spc="540" dirty="0"/>
              <a:t>A</a:t>
            </a:r>
            <a:r>
              <a:rPr spc="365" dirty="0"/>
              <a:t>S</a:t>
            </a:r>
            <a:r>
              <a:rPr spc="210" dirty="0"/>
              <a:t>T</a:t>
            </a:r>
            <a:r>
              <a:rPr spc="-90" dirty="0"/>
              <a:t>E</a:t>
            </a:r>
            <a:r>
              <a:rPr dirty="0"/>
              <a:t>	</a:t>
            </a:r>
            <a:r>
              <a:rPr spc="210" dirty="0"/>
              <a:t>T</a:t>
            </a:r>
            <a:r>
              <a:rPr spc="275" dirty="0"/>
              <a:t>U</a:t>
            </a:r>
            <a:r>
              <a:rPr spc="229" dirty="0"/>
              <a:t>R</a:t>
            </a:r>
            <a:r>
              <a:rPr spc="415" dirty="0"/>
              <a:t>N</a:t>
            </a:r>
            <a:r>
              <a:rPr spc="160" dirty="0"/>
              <a:t>E</a:t>
            </a:r>
            <a:r>
              <a:rPr spc="-25" dirty="0"/>
              <a:t>D  </a:t>
            </a:r>
            <a:r>
              <a:rPr spc="175" dirty="0"/>
              <a:t>INTO	</a:t>
            </a:r>
            <a:r>
              <a:rPr spc="320" dirty="0"/>
              <a:t>LANDSCAPING</a:t>
            </a:r>
          </a:p>
          <a:p>
            <a:pPr marL="142240">
              <a:lnSpc>
                <a:spcPts val="3200"/>
              </a:lnSpc>
            </a:pPr>
            <a:r>
              <a:rPr spc="229" dirty="0"/>
              <a:t>MATERIAL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065" y="0"/>
            <a:ext cx="9398635" cy="7315200"/>
            <a:chOff x="355065" y="0"/>
            <a:chExt cx="9398635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65" y="1897213"/>
              <a:ext cx="6248399" cy="4686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2524" y="3520916"/>
              <a:ext cx="2600324" cy="34670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365" y="418603"/>
            <a:ext cx="5215255" cy="12934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75"/>
              </a:spcBef>
              <a:tabLst>
                <a:tab pos="612140" algn="l"/>
                <a:tab pos="1078230" algn="l"/>
                <a:tab pos="1565910" algn="l"/>
                <a:tab pos="2767965" algn="l"/>
                <a:tab pos="3328670" algn="l"/>
              </a:tabLst>
            </a:pPr>
            <a:r>
              <a:rPr spc="495" dirty="0"/>
              <a:t>G</a:t>
            </a:r>
            <a:r>
              <a:rPr spc="229" dirty="0"/>
              <a:t>R</a:t>
            </a:r>
            <a:r>
              <a:rPr spc="160" dirty="0"/>
              <a:t>EE</a:t>
            </a:r>
            <a:r>
              <a:rPr spc="165" dirty="0"/>
              <a:t>N</a:t>
            </a:r>
            <a:r>
              <a:rPr dirty="0"/>
              <a:t>	</a:t>
            </a:r>
            <a:r>
              <a:rPr spc="525" dirty="0"/>
              <a:t>W</a:t>
            </a:r>
            <a:r>
              <a:rPr spc="540" dirty="0"/>
              <a:t>A</a:t>
            </a:r>
            <a:r>
              <a:rPr spc="365" dirty="0"/>
              <a:t>S</a:t>
            </a:r>
            <a:r>
              <a:rPr spc="210" dirty="0"/>
              <a:t>T</a:t>
            </a:r>
            <a:r>
              <a:rPr spc="-90" dirty="0"/>
              <a:t>E</a:t>
            </a:r>
            <a:r>
              <a:rPr dirty="0"/>
              <a:t>	</a:t>
            </a:r>
            <a:r>
              <a:rPr spc="275" dirty="0"/>
              <a:t>U</a:t>
            </a:r>
            <a:r>
              <a:rPr spc="210" dirty="0"/>
              <a:t>T</a:t>
            </a:r>
            <a:r>
              <a:rPr spc="-240" dirty="0"/>
              <a:t>I</a:t>
            </a:r>
            <a:r>
              <a:rPr spc="235" dirty="0"/>
              <a:t>L</a:t>
            </a:r>
            <a:r>
              <a:rPr spc="-240" dirty="0"/>
              <a:t>I</a:t>
            </a:r>
            <a:r>
              <a:rPr spc="670" dirty="0"/>
              <a:t>Z</a:t>
            </a:r>
            <a:r>
              <a:rPr spc="160" dirty="0"/>
              <a:t>E</a:t>
            </a:r>
            <a:r>
              <a:rPr spc="-25" dirty="0"/>
              <a:t>D  </a:t>
            </a:r>
            <a:r>
              <a:rPr spc="-35" dirty="0"/>
              <a:t>IN	</a:t>
            </a:r>
            <a:r>
              <a:rPr spc="254" dirty="0"/>
              <a:t>SEATING,	</a:t>
            </a:r>
            <a:r>
              <a:rPr spc="245" dirty="0"/>
              <a:t>FIREWOOD </a:t>
            </a:r>
            <a:r>
              <a:rPr spc="250" dirty="0"/>
              <a:t> </a:t>
            </a:r>
            <a:r>
              <a:rPr spc="305" dirty="0"/>
              <a:t>AND	CRAFTS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64860" cy="7315200"/>
          </a:xfrm>
          <a:custGeom>
            <a:avLst/>
            <a:gdLst/>
            <a:ahLst/>
            <a:cxnLst/>
            <a:rect l="l" t="t" r="r" b="b"/>
            <a:pathLst>
              <a:path w="5864860" h="7315200">
                <a:moveTo>
                  <a:pt x="0" y="7315199"/>
                </a:moveTo>
                <a:lnTo>
                  <a:pt x="5864850" y="7315199"/>
                </a:lnTo>
                <a:lnTo>
                  <a:pt x="5864850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22990" y="0"/>
            <a:ext cx="7931150" cy="7315200"/>
            <a:chOff x="1822990" y="0"/>
            <a:chExt cx="7931150" cy="7315200"/>
          </a:xfrm>
        </p:grpSpPr>
        <p:sp>
          <p:nvSpPr>
            <p:cNvPr id="4" name="object 4"/>
            <p:cNvSpPr/>
            <p:nvPr/>
          </p:nvSpPr>
          <p:spPr>
            <a:xfrm>
              <a:off x="5864850" y="0"/>
              <a:ext cx="3889375" cy="7315200"/>
            </a:xfrm>
            <a:custGeom>
              <a:avLst/>
              <a:gdLst/>
              <a:ahLst/>
              <a:cxnLst/>
              <a:rect l="l" t="t" r="r" b="b"/>
              <a:pathLst>
                <a:path w="3889375" h="7315200">
                  <a:moveTo>
                    <a:pt x="3888749" y="0"/>
                  </a:moveTo>
                  <a:lnTo>
                    <a:pt x="3888749" y="7315199"/>
                  </a:lnTo>
                  <a:lnTo>
                    <a:pt x="0" y="7315199"/>
                  </a:lnTo>
                  <a:lnTo>
                    <a:pt x="0" y="0"/>
                  </a:lnTo>
                  <a:lnTo>
                    <a:pt x="3888749" y="0"/>
                  </a:lnTo>
                  <a:close/>
                </a:path>
              </a:pathLst>
            </a:custGeom>
            <a:solidFill>
              <a:srgbClr val="5C9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2990" y="2087296"/>
              <a:ext cx="6105524" cy="45815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365" y="418603"/>
            <a:ext cx="5404485" cy="12934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75"/>
              </a:spcBef>
              <a:tabLst>
                <a:tab pos="2094230" algn="l"/>
                <a:tab pos="2367280" algn="l"/>
                <a:tab pos="3893820" algn="l"/>
                <a:tab pos="4493895" algn="l"/>
              </a:tabLst>
            </a:pPr>
            <a:r>
              <a:rPr spc="229" dirty="0"/>
              <a:t>R</a:t>
            </a:r>
            <a:r>
              <a:rPr spc="160" dirty="0"/>
              <a:t>E</a:t>
            </a:r>
            <a:r>
              <a:rPr spc="500" dirty="0"/>
              <a:t>C</a:t>
            </a:r>
            <a:r>
              <a:rPr spc="445" dirty="0"/>
              <a:t>Y</a:t>
            </a:r>
            <a:r>
              <a:rPr spc="500" dirty="0"/>
              <a:t>C</a:t>
            </a:r>
            <a:r>
              <a:rPr spc="-240" dirty="0"/>
              <a:t>I</a:t>
            </a:r>
            <a:r>
              <a:rPr spc="415" dirty="0"/>
              <a:t>N</a:t>
            </a:r>
            <a:r>
              <a:rPr spc="245" dirty="0"/>
              <a:t>G</a:t>
            </a:r>
            <a:r>
              <a:rPr dirty="0"/>
              <a:t>	</a:t>
            </a:r>
            <a:r>
              <a:rPr spc="160" dirty="0"/>
              <a:t>E</a:t>
            </a:r>
            <a:r>
              <a:rPr spc="204" dirty="0"/>
              <a:t>D</a:t>
            </a:r>
            <a:r>
              <a:rPr spc="275" dirty="0"/>
              <a:t>U</a:t>
            </a:r>
            <a:r>
              <a:rPr spc="500" dirty="0"/>
              <a:t>C</a:t>
            </a:r>
            <a:r>
              <a:rPr spc="540" dirty="0"/>
              <a:t>A</a:t>
            </a:r>
            <a:r>
              <a:rPr spc="210" dirty="0"/>
              <a:t>T</a:t>
            </a:r>
            <a:r>
              <a:rPr spc="-240" dirty="0"/>
              <a:t>I</a:t>
            </a:r>
            <a:r>
              <a:rPr spc="560" dirty="0"/>
              <a:t>O</a:t>
            </a:r>
            <a:r>
              <a:rPr spc="415" dirty="0"/>
              <a:t>N</a:t>
            </a:r>
            <a:r>
              <a:rPr spc="540" dirty="0"/>
              <a:t>A</a:t>
            </a:r>
            <a:r>
              <a:rPr spc="-10" dirty="0"/>
              <a:t>L  </a:t>
            </a:r>
            <a:r>
              <a:rPr spc="285" dirty="0"/>
              <a:t>SIGNAGE	</a:t>
            </a:r>
            <a:r>
              <a:rPr spc="254" dirty="0"/>
              <a:t>POSTED	</a:t>
            </a:r>
            <a:r>
              <a:rPr spc="-35" dirty="0"/>
              <a:t>IN	</a:t>
            </a:r>
            <a:r>
              <a:rPr spc="125" dirty="0"/>
              <a:t>THE </a:t>
            </a:r>
            <a:r>
              <a:rPr spc="130" dirty="0"/>
              <a:t> </a:t>
            </a:r>
            <a:r>
              <a:rPr spc="300" dirty="0"/>
              <a:t>GARDEN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43430" cy="7315200"/>
          </a:xfrm>
          <a:custGeom>
            <a:avLst/>
            <a:gdLst/>
            <a:ahLst/>
            <a:cxnLst/>
            <a:rect l="l" t="t" r="r" b="b"/>
            <a:pathLst>
              <a:path w="2043430" h="7315200">
                <a:moveTo>
                  <a:pt x="0" y="7315199"/>
                </a:moveTo>
                <a:lnTo>
                  <a:pt x="2043398" y="7315199"/>
                </a:lnTo>
                <a:lnTo>
                  <a:pt x="2043398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43398" y="0"/>
            <a:ext cx="7710805" cy="7315200"/>
            <a:chOff x="2043398" y="0"/>
            <a:chExt cx="7710805" cy="7315200"/>
          </a:xfrm>
        </p:grpSpPr>
        <p:sp>
          <p:nvSpPr>
            <p:cNvPr id="4" name="object 4"/>
            <p:cNvSpPr/>
            <p:nvPr/>
          </p:nvSpPr>
          <p:spPr>
            <a:xfrm>
              <a:off x="2043398" y="0"/>
              <a:ext cx="7710805" cy="7315200"/>
            </a:xfrm>
            <a:custGeom>
              <a:avLst/>
              <a:gdLst/>
              <a:ahLst/>
              <a:cxnLst/>
              <a:rect l="l" t="t" r="r" b="b"/>
              <a:pathLst>
                <a:path w="7710805" h="7315200">
                  <a:moveTo>
                    <a:pt x="7710202" y="0"/>
                  </a:moveTo>
                  <a:lnTo>
                    <a:pt x="7710202" y="7315200"/>
                  </a:lnTo>
                  <a:lnTo>
                    <a:pt x="0" y="7315200"/>
                  </a:lnTo>
                  <a:lnTo>
                    <a:pt x="0" y="0"/>
                  </a:lnTo>
                  <a:lnTo>
                    <a:pt x="7710202" y="0"/>
                  </a:lnTo>
                  <a:close/>
                </a:path>
              </a:pathLst>
            </a:custGeom>
            <a:solidFill>
              <a:srgbClr val="5C9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2178" y="4214895"/>
              <a:ext cx="4067174" cy="2714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1842" y="803826"/>
              <a:ext cx="95250" cy="9524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0661" y="647584"/>
            <a:ext cx="4658995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b="0" spc="150" dirty="0">
                <a:solidFill>
                  <a:srgbClr val="FFFFFF"/>
                </a:solidFill>
                <a:latin typeface="Tahoma"/>
                <a:cs typeface="Tahoma"/>
              </a:rPr>
              <a:t>Add</a:t>
            </a:r>
            <a:r>
              <a:rPr sz="2150" b="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0" spc="130" dirty="0">
                <a:solidFill>
                  <a:srgbClr val="FFFFFF"/>
                </a:solidFill>
                <a:latin typeface="Tahoma"/>
                <a:cs typeface="Tahoma"/>
              </a:rPr>
              <a:t>recycle</a:t>
            </a:r>
            <a:r>
              <a:rPr sz="2150" b="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0" spc="100" dirty="0">
                <a:solidFill>
                  <a:srgbClr val="FFFFFF"/>
                </a:solidFill>
                <a:latin typeface="Tahoma"/>
                <a:cs typeface="Tahoma"/>
              </a:rPr>
              <a:t>bins</a:t>
            </a:r>
            <a:r>
              <a:rPr sz="2150" b="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0" spc="114" dirty="0">
                <a:solidFill>
                  <a:srgbClr val="FFFFFF"/>
                </a:solidFill>
                <a:latin typeface="Tahoma"/>
                <a:cs typeface="Tahoma"/>
              </a:rPr>
              <a:t>next</a:t>
            </a:r>
            <a:r>
              <a:rPr sz="2150" b="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0" spc="12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150" b="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0" spc="114" dirty="0">
                <a:solidFill>
                  <a:srgbClr val="FFFFFF"/>
                </a:solidFill>
                <a:latin typeface="Tahoma"/>
                <a:cs typeface="Tahoma"/>
              </a:rPr>
              <a:t>trash</a:t>
            </a:r>
            <a:r>
              <a:rPr sz="2150" b="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0" spc="75" dirty="0">
                <a:solidFill>
                  <a:srgbClr val="FFFFFF"/>
                </a:solidFill>
                <a:latin typeface="Tahoma"/>
                <a:cs typeface="Tahoma"/>
              </a:rPr>
              <a:t>cans</a:t>
            </a:r>
            <a:endParaRPr sz="21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41842" y="1489626"/>
            <a:ext cx="1038225" cy="2495550"/>
            <a:chOff x="2741842" y="1489626"/>
            <a:chExt cx="1038225" cy="24955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1842" y="1489626"/>
              <a:ext cx="95250" cy="952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3329" y="1827764"/>
              <a:ext cx="104775" cy="1047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3329" y="2170664"/>
              <a:ext cx="104775" cy="1047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84816" y="2518333"/>
              <a:ext cx="95250" cy="1466850"/>
            </a:xfrm>
            <a:custGeom>
              <a:avLst/>
              <a:gdLst/>
              <a:ahLst/>
              <a:cxnLst/>
              <a:rect l="l" t="t" r="r" b="b"/>
              <a:pathLst>
                <a:path w="95250" h="1466850">
                  <a:moveTo>
                    <a:pt x="95250" y="1371600"/>
                  </a:moveTo>
                  <a:lnTo>
                    <a:pt x="0" y="1371600"/>
                  </a:lnTo>
                  <a:lnTo>
                    <a:pt x="0" y="1466850"/>
                  </a:lnTo>
                  <a:lnTo>
                    <a:pt x="95250" y="1466850"/>
                  </a:lnTo>
                  <a:lnTo>
                    <a:pt x="95250" y="1371600"/>
                  </a:lnTo>
                  <a:close/>
                </a:path>
                <a:path w="95250" h="1466850">
                  <a:moveTo>
                    <a:pt x="95250" y="1028700"/>
                  </a:moveTo>
                  <a:lnTo>
                    <a:pt x="0" y="1028700"/>
                  </a:lnTo>
                  <a:lnTo>
                    <a:pt x="0" y="1123950"/>
                  </a:lnTo>
                  <a:lnTo>
                    <a:pt x="95250" y="1123950"/>
                  </a:lnTo>
                  <a:lnTo>
                    <a:pt x="95250" y="1028700"/>
                  </a:lnTo>
                  <a:close/>
                </a:path>
                <a:path w="95250" h="1466850">
                  <a:moveTo>
                    <a:pt x="95250" y="685800"/>
                  </a:moveTo>
                  <a:lnTo>
                    <a:pt x="0" y="685800"/>
                  </a:lnTo>
                  <a:lnTo>
                    <a:pt x="0" y="781050"/>
                  </a:lnTo>
                  <a:lnTo>
                    <a:pt x="95250" y="781050"/>
                  </a:lnTo>
                  <a:lnTo>
                    <a:pt x="95250" y="685800"/>
                  </a:lnTo>
                  <a:close/>
                </a:path>
                <a:path w="95250" h="1466850">
                  <a:moveTo>
                    <a:pt x="95250" y="342900"/>
                  </a:moveTo>
                  <a:lnTo>
                    <a:pt x="0" y="342900"/>
                  </a:lnTo>
                  <a:lnTo>
                    <a:pt x="0" y="438150"/>
                  </a:lnTo>
                  <a:lnTo>
                    <a:pt x="95250" y="438150"/>
                  </a:lnTo>
                  <a:lnTo>
                    <a:pt x="95250" y="342900"/>
                  </a:lnTo>
                  <a:close/>
                </a:path>
                <a:path w="95250" h="1466850">
                  <a:moveTo>
                    <a:pt x="952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5250" y="9525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80661" y="1333384"/>
            <a:ext cx="2776855" cy="27584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483234" marR="770890" indent="-471170">
              <a:lnSpc>
                <a:spcPct val="104700"/>
              </a:lnSpc>
              <a:spcBef>
                <a:spcPts val="5"/>
              </a:spcBef>
            </a:pPr>
            <a:r>
              <a:rPr sz="2150" spc="114" dirty="0">
                <a:solidFill>
                  <a:srgbClr val="FFFFFF"/>
                </a:solidFill>
                <a:latin typeface="Tahoma"/>
                <a:cs typeface="Tahoma"/>
              </a:rPr>
              <a:t>Reclaim </a:t>
            </a:r>
            <a:r>
              <a:rPr sz="2150" spc="110" dirty="0">
                <a:solidFill>
                  <a:srgbClr val="FFFFFF"/>
                </a:solidFill>
                <a:latin typeface="Tahoma"/>
                <a:cs typeface="Tahoma"/>
              </a:rPr>
              <a:t>items </a:t>
            </a:r>
            <a:r>
              <a:rPr sz="2150" spc="114" dirty="0">
                <a:solidFill>
                  <a:srgbClr val="FFFFFF"/>
                </a:solidFill>
                <a:latin typeface="Tahoma"/>
                <a:cs typeface="Tahoma"/>
              </a:rPr>
              <a:t> Fishing</a:t>
            </a:r>
            <a:r>
              <a:rPr sz="21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14" dirty="0">
                <a:solidFill>
                  <a:srgbClr val="FFFFFF"/>
                </a:solidFill>
                <a:latin typeface="Tahoma"/>
                <a:cs typeface="Tahoma"/>
              </a:rPr>
              <a:t>line</a:t>
            </a:r>
            <a:endParaRPr sz="2150">
              <a:latin typeface="Tahoma"/>
              <a:cs typeface="Tahoma"/>
            </a:endParaRPr>
          </a:p>
          <a:p>
            <a:pPr marL="953769" marR="5080" indent="-471170">
              <a:lnSpc>
                <a:spcPts val="2700"/>
              </a:lnSpc>
              <a:spcBef>
                <a:spcPts val="110"/>
              </a:spcBef>
            </a:pPr>
            <a:r>
              <a:rPr sz="2150" spc="135" dirty="0">
                <a:solidFill>
                  <a:srgbClr val="FFFFFF"/>
                </a:solidFill>
                <a:latin typeface="Tahoma"/>
                <a:cs typeface="Tahoma"/>
              </a:rPr>
              <a:t>Hazardous</a:t>
            </a:r>
            <a:r>
              <a:rPr sz="215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10" dirty="0">
                <a:solidFill>
                  <a:srgbClr val="FFFFFF"/>
                </a:solidFill>
                <a:latin typeface="Tahoma"/>
                <a:cs typeface="Tahoma"/>
              </a:rPr>
              <a:t>waste </a:t>
            </a:r>
            <a:r>
              <a:rPr sz="2150" spc="-6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30" dirty="0">
                <a:solidFill>
                  <a:srgbClr val="FFFFFF"/>
                </a:solidFill>
                <a:latin typeface="Tahoma"/>
                <a:cs typeface="Tahoma"/>
              </a:rPr>
              <a:t>Used</a:t>
            </a:r>
            <a:r>
              <a:rPr sz="21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25" dirty="0">
                <a:solidFill>
                  <a:srgbClr val="FFFFFF"/>
                </a:solidFill>
                <a:latin typeface="Tahoma"/>
                <a:cs typeface="Tahoma"/>
              </a:rPr>
              <a:t>oil</a:t>
            </a:r>
            <a:endParaRPr sz="2150">
              <a:latin typeface="Tahoma"/>
              <a:cs typeface="Tahoma"/>
            </a:endParaRPr>
          </a:p>
          <a:p>
            <a:pPr marL="953769">
              <a:lnSpc>
                <a:spcPct val="100000"/>
              </a:lnSpc>
              <a:spcBef>
                <a:spcPts val="10"/>
              </a:spcBef>
            </a:pPr>
            <a:r>
              <a:rPr sz="2150" spc="145" dirty="0">
                <a:solidFill>
                  <a:srgbClr val="FFFFFF"/>
                </a:solidFill>
                <a:latin typeface="Tahoma"/>
                <a:cs typeface="Tahoma"/>
              </a:rPr>
              <a:t>Batteries</a:t>
            </a:r>
            <a:endParaRPr sz="2150">
              <a:latin typeface="Tahoma"/>
              <a:cs typeface="Tahoma"/>
            </a:endParaRPr>
          </a:p>
          <a:p>
            <a:pPr marL="953769" marR="356235">
              <a:lnSpc>
                <a:spcPts val="2700"/>
              </a:lnSpc>
              <a:spcBef>
                <a:spcPts val="110"/>
              </a:spcBef>
            </a:pPr>
            <a:r>
              <a:rPr sz="2150" spc="110" dirty="0">
                <a:solidFill>
                  <a:srgbClr val="FFFFFF"/>
                </a:solidFill>
                <a:latin typeface="Tahoma"/>
                <a:cs typeface="Tahoma"/>
              </a:rPr>
              <a:t>Light</a:t>
            </a:r>
            <a:r>
              <a:rPr sz="215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05" dirty="0">
                <a:solidFill>
                  <a:srgbClr val="FFFFFF"/>
                </a:solidFill>
                <a:latin typeface="Tahoma"/>
                <a:cs typeface="Tahoma"/>
              </a:rPr>
              <a:t>bulbs </a:t>
            </a:r>
            <a:r>
              <a:rPr sz="2150" spc="-6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140" dirty="0">
                <a:solidFill>
                  <a:srgbClr val="FFFFFF"/>
                </a:solidFill>
                <a:latin typeface="Tahoma"/>
                <a:cs typeface="Tahoma"/>
              </a:rPr>
              <a:t>Paint</a:t>
            </a:r>
            <a:endParaRPr sz="2150">
              <a:latin typeface="Tahoma"/>
              <a:cs typeface="Tahoma"/>
            </a:endParaRPr>
          </a:p>
          <a:p>
            <a:pPr marL="953769">
              <a:lnSpc>
                <a:spcPct val="100000"/>
              </a:lnSpc>
              <a:spcBef>
                <a:spcPts val="10"/>
              </a:spcBef>
            </a:pPr>
            <a:r>
              <a:rPr sz="2150" spc="140" dirty="0">
                <a:solidFill>
                  <a:srgbClr val="FFFFFF"/>
                </a:solidFill>
                <a:latin typeface="Tahoma"/>
                <a:cs typeface="Tahoma"/>
              </a:rPr>
              <a:t>Electronics</a:t>
            </a:r>
            <a:endParaRPr sz="21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820" y="628261"/>
            <a:ext cx="543560" cy="57092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just">
              <a:lnSpc>
                <a:spcPts val="6370"/>
              </a:lnSpc>
              <a:spcBef>
                <a:spcPts val="360"/>
              </a:spcBef>
            </a:pPr>
            <a:r>
              <a:rPr sz="5400" b="1" spc="-45" dirty="0">
                <a:solidFill>
                  <a:srgbClr val="5C9181"/>
                </a:solidFill>
                <a:latin typeface="Tahoma"/>
                <a:cs typeface="Tahoma"/>
              </a:rPr>
              <a:t>R </a:t>
            </a:r>
            <a:r>
              <a:rPr sz="5400" b="1" spc="-1570" dirty="0">
                <a:solidFill>
                  <a:srgbClr val="5C9181"/>
                </a:solidFill>
                <a:latin typeface="Tahoma"/>
                <a:cs typeface="Tahoma"/>
              </a:rPr>
              <a:t> </a:t>
            </a:r>
            <a:r>
              <a:rPr sz="5400" b="1" spc="-185" dirty="0">
                <a:solidFill>
                  <a:srgbClr val="5C9181"/>
                </a:solidFill>
                <a:latin typeface="Tahoma"/>
                <a:cs typeface="Tahoma"/>
              </a:rPr>
              <a:t>E </a:t>
            </a:r>
            <a:r>
              <a:rPr sz="5400" b="1" spc="-1570" dirty="0">
                <a:solidFill>
                  <a:srgbClr val="5C9181"/>
                </a:solidFill>
                <a:latin typeface="Tahoma"/>
                <a:cs typeface="Tahoma"/>
              </a:rPr>
              <a:t> </a:t>
            </a:r>
            <a:r>
              <a:rPr sz="5400" b="1" spc="295" dirty="0">
                <a:solidFill>
                  <a:srgbClr val="5C9181"/>
                </a:solidFill>
                <a:latin typeface="Tahoma"/>
                <a:cs typeface="Tahoma"/>
              </a:rPr>
              <a:t>C  </a:t>
            </a:r>
            <a:r>
              <a:rPr sz="5400" b="1" spc="225" dirty="0">
                <a:solidFill>
                  <a:srgbClr val="5C9181"/>
                </a:solidFill>
                <a:latin typeface="Tahoma"/>
                <a:cs typeface="Tahoma"/>
              </a:rPr>
              <a:t>Y  </a:t>
            </a:r>
            <a:r>
              <a:rPr sz="5400" b="1" spc="295" dirty="0">
                <a:solidFill>
                  <a:srgbClr val="5C9181"/>
                </a:solidFill>
                <a:latin typeface="Tahoma"/>
                <a:cs typeface="Tahoma"/>
              </a:rPr>
              <a:t>C  </a:t>
            </a:r>
            <a:r>
              <a:rPr sz="5400" b="1" spc="-30" dirty="0">
                <a:solidFill>
                  <a:srgbClr val="5C9181"/>
                </a:solidFill>
                <a:latin typeface="Tahoma"/>
                <a:cs typeface="Tahoma"/>
              </a:rPr>
              <a:t>L </a:t>
            </a:r>
            <a:r>
              <a:rPr sz="5400" b="1" spc="-1570" dirty="0">
                <a:solidFill>
                  <a:srgbClr val="5C9181"/>
                </a:solidFill>
                <a:latin typeface="Tahoma"/>
                <a:cs typeface="Tahoma"/>
              </a:rPr>
              <a:t> </a:t>
            </a:r>
            <a:r>
              <a:rPr sz="5400" b="1" spc="-185" dirty="0">
                <a:solidFill>
                  <a:srgbClr val="5C9181"/>
                </a:solidFill>
                <a:latin typeface="Tahoma"/>
                <a:cs typeface="Tahoma"/>
              </a:rPr>
              <a:t>E</a:t>
            </a:r>
            <a:endParaRPr sz="5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689735"/>
          </a:xfrm>
          <a:custGeom>
            <a:avLst/>
            <a:gdLst/>
            <a:ahLst/>
            <a:cxnLst/>
            <a:rect l="l" t="t" r="r" b="b"/>
            <a:pathLst>
              <a:path w="9753600" h="1689735">
                <a:moveTo>
                  <a:pt x="0" y="1689127"/>
                </a:moveTo>
                <a:lnTo>
                  <a:pt x="9753599" y="1689127"/>
                </a:lnTo>
                <a:lnTo>
                  <a:pt x="9753599" y="0"/>
                </a:lnTo>
                <a:lnTo>
                  <a:pt x="0" y="0"/>
                </a:lnTo>
                <a:lnTo>
                  <a:pt x="0" y="1689127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65927"/>
            <a:ext cx="9753600" cy="749300"/>
          </a:xfrm>
          <a:custGeom>
            <a:avLst/>
            <a:gdLst/>
            <a:ahLst/>
            <a:cxnLst/>
            <a:rect l="l" t="t" r="r" b="b"/>
            <a:pathLst>
              <a:path w="9753600" h="749300">
                <a:moveTo>
                  <a:pt x="0" y="749271"/>
                </a:moveTo>
                <a:lnTo>
                  <a:pt x="9753599" y="749271"/>
                </a:lnTo>
                <a:lnTo>
                  <a:pt x="9753599" y="0"/>
                </a:lnTo>
                <a:lnTo>
                  <a:pt x="0" y="0"/>
                </a:lnTo>
                <a:lnTo>
                  <a:pt x="0" y="749271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89127"/>
            <a:ext cx="9753600" cy="4876800"/>
          </a:xfrm>
          <a:custGeom>
            <a:avLst/>
            <a:gdLst/>
            <a:ahLst/>
            <a:cxnLst/>
            <a:rect l="l" t="t" r="r" b="b"/>
            <a:pathLst>
              <a:path w="9753600" h="4876800">
                <a:moveTo>
                  <a:pt x="9753599" y="4876799"/>
                </a:moveTo>
                <a:lnTo>
                  <a:pt x="0" y="48767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4876799"/>
                </a:lnTo>
                <a:close/>
              </a:path>
            </a:pathLst>
          </a:custGeom>
          <a:solidFill>
            <a:srgbClr val="5C9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9759" y="1624028"/>
            <a:ext cx="8326120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245" dirty="0">
                <a:solidFill>
                  <a:srgbClr val="FFDB78"/>
                </a:solidFill>
              </a:rPr>
              <a:t>STANDARD</a:t>
            </a:r>
            <a:r>
              <a:rPr sz="3200" spc="225" dirty="0">
                <a:solidFill>
                  <a:srgbClr val="FFDB78"/>
                </a:solidFill>
              </a:rPr>
              <a:t> </a:t>
            </a:r>
            <a:r>
              <a:rPr sz="3200" spc="195" dirty="0">
                <a:solidFill>
                  <a:srgbClr val="FFDB78"/>
                </a:solidFill>
              </a:rPr>
              <a:t>OPERATING</a:t>
            </a:r>
            <a:r>
              <a:rPr sz="3200" spc="229" dirty="0">
                <a:solidFill>
                  <a:srgbClr val="FFDB78"/>
                </a:solidFill>
              </a:rPr>
              <a:t> </a:t>
            </a:r>
            <a:r>
              <a:rPr sz="3200" spc="190" dirty="0">
                <a:solidFill>
                  <a:srgbClr val="FFDB78"/>
                </a:solidFill>
              </a:rPr>
              <a:t>PROCEDURE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409759" y="2306474"/>
            <a:ext cx="9041765" cy="1136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90"/>
              </a:spcBef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Sustainability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Standard </a:t>
            </a:r>
            <a:r>
              <a:rPr sz="1800" spc="114" dirty="0">
                <a:solidFill>
                  <a:srgbClr val="FFFFFF"/>
                </a:solidFill>
                <a:latin typeface="Tahoma"/>
                <a:cs typeface="Tahoma"/>
              </a:rPr>
              <a:t>Operating Procedures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(SOP) </a:t>
            </a:r>
            <a:r>
              <a:rPr sz="1800" spc="120" dirty="0">
                <a:solidFill>
                  <a:srgbClr val="FFFFFF"/>
                </a:solidFill>
                <a:latin typeface="Tahoma"/>
                <a:cs typeface="Tahoma"/>
              </a:rPr>
              <a:t>will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establish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best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practices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Lake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Skinner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Recreation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Area,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its associated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offices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facilities.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SOP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document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outlines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scope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plans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implementation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spc="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enforcement.</a:t>
            </a:r>
            <a:r>
              <a:rPr sz="1800" spc="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SOP</a:t>
            </a:r>
            <a:r>
              <a:rPr sz="1800" spc="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provides</a:t>
            </a:r>
            <a:r>
              <a:rPr sz="180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ongoing</a:t>
            </a:r>
            <a:r>
              <a:rPr sz="1800" spc="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operational</a:t>
            </a:r>
            <a:r>
              <a:rPr sz="180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procedures</a:t>
            </a:r>
            <a:r>
              <a:rPr sz="1800" spc="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800" spc="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park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759" y="3417713"/>
            <a:ext cx="7610475" cy="58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  <a:tabLst>
                <a:tab pos="1708150" algn="l"/>
                <a:tab pos="2439035" algn="l"/>
                <a:tab pos="2742565" algn="l"/>
                <a:tab pos="2988310" algn="l"/>
                <a:tab pos="3754754" algn="l"/>
                <a:tab pos="4451985" algn="l"/>
                <a:tab pos="5191125" algn="l"/>
                <a:tab pos="5904865" algn="l"/>
                <a:tab pos="6811645" algn="l"/>
              </a:tabLst>
            </a:pP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development,	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climate	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impact,	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community	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engagement,	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energy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1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1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16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1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800" spc="-16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1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800" spc="1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1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17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spc="1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1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-16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73918" y="3417713"/>
            <a:ext cx="1272540" cy="58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860" marR="5080" indent="-10795">
              <a:lnSpc>
                <a:spcPct val="101299"/>
              </a:lnSpc>
              <a:spcBef>
                <a:spcPts val="90"/>
              </a:spcBef>
              <a:tabLst>
                <a:tab pos="610235" algn="l"/>
              </a:tabLst>
            </a:pP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800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1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r 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spc="1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759" y="3973332"/>
            <a:ext cx="9043035" cy="1136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90"/>
              </a:spcBef>
            </a:pPr>
            <a:r>
              <a:rPr sz="1800" spc="114" dirty="0">
                <a:solidFill>
                  <a:srgbClr val="FFFFFF"/>
                </a:solidFill>
                <a:latin typeface="Tahoma"/>
                <a:cs typeface="Tahoma"/>
              </a:rPr>
              <a:t>reduction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recycling.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document establishes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parameters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existing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ongoing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projects,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sites,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buildings. 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New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projects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buildings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should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take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Tahoma"/>
                <a:cs typeface="Tahoma"/>
              </a:rPr>
              <a:t>SOP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guidance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into consideration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during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design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114" dirty="0">
                <a:solidFill>
                  <a:srgbClr val="FFFFFF"/>
                </a:solidFill>
                <a:latin typeface="Tahoma"/>
                <a:cs typeface="Tahoma"/>
              </a:rPr>
              <a:t>construction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phases. 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It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intended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document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evolve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over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time.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8744" y="0"/>
            <a:ext cx="5045075" cy="7315200"/>
          </a:xfrm>
          <a:custGeom>
            <a:avLst/>
            <a:gdLst/>
            <a:ahLst/>
            <a:cxnLst/>
            <a:rect l="l" t="t" r="r" b="b"/>
            <a:pathLst>
              <a:path w="5045075" h="7315200">
                <a:moveTo>
                  <a:pt x="0" y="7315199"/>
                </a:moveTo>
                <a:lnTo>
                  <a:pt x="5044854" y="7315199"/>
                </a:lnTo>
                <a:lnTo>
                  <a:pt x="5044854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09160" cy="7315200"/>
            </a:xfrm>
            <a:custGeom>
              <a:avLst/>
              <a:gdLst/>
              <a:ahLst/>
              <a:cxnLst/>
              <a:rect l="l" t="t" r="r" b="b"/>
              <a:pathLst>
                <a:path w="4709160" h="7315200">
                  <a:moveTo>
                    <a:pt x="4708744" y="0"/>
                  </a:moveTo>
                  <a:lnTo>
                    <a:pt x="4708744" y="7315199"/>
                  </a:lnTo>
                  <a:lnTo>
                    <a:pt x="0" y="7315199"/>
                  </a:lnTo>
                  <a:lnTo>
                    <a:pt x="0" y="0"/>
                  </a:lnTo>
                  <a:lnTo>
                    <a:pt x="4708744" y="0"/>
                  </a:lnTo>
                  <a:close/>
                </a:path>
              </a:pathLst>
            </a:custGeom>
            <a:solidFill>
              <a:srgbClr val="5C9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9971" y="0"/>
              <a:ext cx="5043628" cy="73151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90"/>
              </a:spcBef>
            </a:pPr>
            <a:r>
              <a:rPr spc="75" dirty="0"/>
              <a:t>The </a:t>
            </a:r>
            <a:r>
              <a:rPr spc="114" dirty="0"/>
              <a:t>Riverside </a:t>
            </a:r>
            <a:r>
              <a:rPr spc="130" dirty="0"/>
              <a:t>County Waste </a:t>
            </a:r>
            <a:r>
              <a:rPr spc="135" dirty="0"/>
              <a:t>Wise </a:t>
            </a:r>
            <a:r>
              <a:rPr spc="140" dirty="0"/>
              <a:t> </a:t>
            </a:r>
            <a:r>
              <a:rPr spc="110" dirty="0"/>
              <a:t>Champion</a:t>
            </a:r>
            <a:r>
              <a:rPr spc="-40" dirty="0"/>
              <a:t> </a:t>
            </a:r>
            <a:r>
              <a:rPr spc="110" dirty="0"/>
              <a:t>Program</a:t>
            </a:r>
            <a:r>
              <a:rPr spc="-35" dirty="0"/>
              <a:t> </a:t>
            </a:r>
            <a:r>
              <a:rPr spc="85" dirty="0"/>
              <a:t>hopes</a:t>
            </a:r>
            <a:r>
              <a:rPr spc="-40" dirty="0"/>
              <a:t> </a:t>
            </a:r>
            <a:r>
              <a:rPr spc="100" dirty="0"/>
              <a:t>to</a:t>
            </a:r>
            <a:r>
              <a:rPr spc="-35" dirty="0"/>
              <a:t> </a:t>
            </a:r>
            <a:r>
              <a:rPr spc="95" dirty="0"/>
              <a:t>achieve </a:t>
            </a:r>
            <a:r>
              <a:rPr spc="-520" dirty="0"/>
              <a:t> </a:t>
            </a:r>
            <a:r>
              <a:rPr spc="-15" dirty="0"/>
              <a:t>a</a:t>
            </a:r>
            <a:r>
              <a:rPr spc="-10" dirty="0"/>
              <a:t> </a:t>
            </a:r>
            <a:r>
              <a:rPr spc="100" dirty="0"/>
              <a:t>cleaner </a:t>
            </a:r>
            <a:r>
              <a:rPr spc="110" dirty="0"/>
              <a:t>environment </a:t>
            </a:r>
            <a:r>
              <a:rPr spc="75" dirty="0"/>
              <a:t>by</a:t>
            </a:r>
            <a:r>
              <a:rPr spc="80" dirty="0"/>
              <a:t> </a:t>
            </a:r>
            <a:r>
              <a:rPr spc="90" dirty="0"/>
              <a:t>helping </a:t>
            </a:r>
            <a:r>
              <a:rPr spc="95" dirty="0"/>
              <a:t> </a:t>
            </a:r>
            <a:r>
              <a:rPr spc="85" dirty="0"/>
              <a:t>businesses </a:t>
            </a:r>
            <a:r>
              <a:rPr spc="105" dirty="0"/>
              <a:t>integrate </a:t>
            </a:r>
            <a:r>
              <a:rPr spc="110" dirty="0"/>
              <a:t>environmental </a:t>
            </a:r>
            <a:r>
              <a:rPr spc="-520" dirty="0"/>
              <a:t> </a:t>
            </a:r>
            <a:r>
              <a:rPr spc="114" dirty="0"/>
              <a:t>responsibility </a:t>
            </a:r>
            <a:r>
              <a:rPr spc="110" dirty="0"/>
              <a:t>into </a:t>
            </a:r>
            <a:r>
              <a:rPr spc="114" dirty="0"/>
              <a:t>their </a:t>
            </a:r>
            <a:r>
              <a:rPr spc="110" dirty="0"/>
              <a:t>operations </a:t>
            </a:r>
            <a:r>
              <a:rPr spc="114" dirty="0"/>
              <a:t> </a:t>
            </a:r>
            <a:r>
              <a:rPr spc="75" dirty="0"/>
              <a:t>in</a:t>
            </a:r>
            <a:r>
              <a:rPr spc="459" dirty="0"/>
              <a:t> </a:t>
            </a:r>
            <a:r>
              <a:rPr spc="-15" dirty="0"/>
              <a:t>a</a:t>
            </a:r>
            <a:r>
              <a:rPr spc="459" dirty="0"/>
              <a:t> </a:t>
            </a:r>
            <a:r>
              <a:rPr spc="90" dirty="0"/>
              <a:t>manner</a:t>
            </a:r>
            <a:r>
              <a:rPr spc="459" dirty="0"/>
              <a:t> </a:t>
            </a:r>
            <a:r>
              <a:rPr spc="100" dirty="0"/>
              <a:t>that</a:t>
            </a:r>
            <a:r>
              <a:rPr spc="459" dirty="0"/>
              <a:t> </a:t>
            </a:r>
            <a:r>
              <a:rPr spc="65" dirty="0"/>
              <a:t>is</a:t>
            </a:r>
            <a:r>
              <a:rPr spc="459" dirty="0"/>
              <a:t> </a:t>
            </a:r>
            <a:r>
              <a:rPr spc="95" dirty="0"/>
              <a:t>sustainable</a:t>
            </a:r>
            <a:r>
              <a:rPr spc="459" dirty="0"/>
              <a:t> </a:t>
            </a:r>
            <a:r>
              <a:rPr spc="30" dirty="0"/>
              <a:t>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4301" y="4526167"/>
            <a:ext cx="2571115" cy="673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  <a:tabLst>
                <a:tab pos="597535" algn="l"/>
                <a:tab pos="970915" algn="l"/>
                <a:tab pos="1252220" algn="l"/>
                <a:tab pos="2178685" algn="l"/>
              </a:tabLst>
            </a:pPr>
            <a:r>
              <a:rPr sz="1700" spc="150" dirty="0">
                <a:solidFill>
                  <a:srgbClr val="F5FFE4"/>
                </a:solidFill>
                <a:latin typeface="Tahoma"/>
                <a:cs typeface="Tahoma"/>
              </a:rPr>
              <a:t>w</a:t>
            </a:r>
            <a:r>
              <a:rPr sz="1700" spc="100" dirty="0">
                <a:solidFill>
                  <a:srgbClr val="F5FFE4"/>
                </a:solidFill>
                <a:latin typeface="Tahoma"/>
                <a:cs typeface="Tahoma"/>
              </a:rPr>
              <a:t>e</a:t>
            </a:r>
            <a:r>
              <a:rPr sz="1700" spc="140" dirty="0">
                <a:solidFill>
                  <a:srgbClr val="F5FFE4"/>
                </a:solidFill>
                <a:latin typeface="Tahoma"/>
                <a:cs typeface="Tahoma"/>
              </a:rPr>
              <a:t>l</a:t>
            </a:r>
            <a:r>
              <a:rPr sz="1700" spc="55" dirty="0">
                <a:solidFill>
                  <a:srgbClr val="F5FFE4"/>
                </a:solidFill>
                <a:latin typeface="Tahoma"/>
                <a:cs typeface="Tahoma"/>
              </a:rPr>
              <a:t>l</a:t>
            </a:r>
            <a:r>
              <a:rPr sz="1700" dirty="0">
                <a:solidFill>
                  <a:srgbClr val="F5FFE4"/>
                </a:solidFill>
                <a:latin typeface="Tahoma"/>
                <a:cs typeface="Tahoma"/>
              </a:rPr>
              <a:t>	</a:t>
            </a:r>
            <a:r>
              <a:rPr sz="1700" spc="70" dirty="0">
                <a:solidFill>
                  <a:srgbClr val="F5FFE4"/>
                </a:solidFill>
                <a:latin typeface="Tahoma"/>
                <a:cs typeface="Tahoma"/>
              </a:rPr>
              <a:t>a</a:t>
            </a:r>
            <a:r>
              <a:rPr sz="1700" spc="-10" dirty="0">
                <a:solidFill>
                  <a:srgbClr val="F5FFE4"/>
                </a:solidFill>
                <a:latin typeface="Tahoma"/>
                <a:cs typeface="Tahoma"/>
              </a:rPr>
              <a:t>s</a:t>
            </a:r>
            <a:r>
              <a:rPr sz="1700" dirty="0">
                <a:solidFill>
                  <a:srgbClr val="F5FFE4"/>
                </a:solidFill>
                <a:latin typeface="Tahoma"/>
                <a:cs typeface="Tahoma"/>
              </a:rPr>
              <a:t>	</a:t>
            </a:r>
            <a:r>
              <a:rPr sz="1700" spc="100" dirty="0">
                <a:solidFill>
                  <a:srgbClr val="F5FFE4"/>
                </a:solidFill>
                <a:latin typeface="Tahoma"/>
                <a:cs typeface="Tahoma"/>
              </a:rPr>
              <a:t>p</a:t>
            </a:r>
            <a:r>
              <a:rPr sz="1700" spc="170" dirty="0">
                <a:solidFill>
                  <a:srgbClr val="F5FFE4"/>
                </a:solidFill>
                <a:latin typeface="Tahoma"/>
                <a:cs typeface="Tahoma"/>
              </a:rPr>
              <a:t>r</a:t>
            </a:r>
            <a:r>
              <a:rPr sz="1700" spc="125" dirty="0">
                <a:solidFill>
                  <a:srgbClr val="F5FFE4"/>
                </a:solidFill>
                <a:latin typeface="Tahoma"/>
                <a:cs typeface="Tahoma"/>
              </a:rPr>
              <a:t>of</a:t>
            </a:r>
            <a:r>
              <a:rPr sz="1700" spc="140" dirty="0">
                <a:solidFill>
                  <a:srgbClr val="F5FFE4"/>
                </a:solidFill>
                <a:latin typeface="Tahoma"/>
                <a:cs typeface="Tahoma"/>
              </a:rPr>
              <a:t>i</a:t>
            </a:r>
            <a:r>
              <a:rPr sz="1700" spc="160" dirty="0">
                <a:solidFill>
                  <a:srgbClr val="F5FFE4"/>
                </a:solidFill>
                <a:latin typeface="Tahoma"/>
                <a:cs typeface="Tahoma"/>
              </a:rPr>
              <a:t>t</a:t>
            </a:r>
            <a:r>
              <a:rPr sz="1700" spc="70" dirty="0">
                <a:solidFill>
                  <a:srgbClr val="F5FFE4"/>
                </a:solidFill>
                <a:latin typeface="Tahoma"/>
                <a:cs typeface="Tahoma"/>
              </a:rPr>
              <a:t>a</a:t>
            </a:r>
            <a:r>
              <a:rPr sz="1700" spc="114" dirty="0">
                <a:solidFill>
                  <a:srgbClr val="F5FFE4"/>
                </a:solidFill>
                <a:latin typeface="Tahoma"/>
                <a:cs typeface="Tahoma"/>
              </a:rPr>
              <a:t>b</a:t>
            </a:r>
            <a:r>
              <a:rPr sz="1700" spc="140" dirty="0">
                <a:solidFill>
                  <a:srgbClr val="F5FFE4"/>
                </a:solidFill>
                <a:latin typeface="Tahoma"/>
                <a:cs typeface="Tahoma"/>
              </a:rPr>
              <a:t>l</a:t>
            </a:r>
            <a:r>
              <a:rPr sz="1700" spc="15" dirty="0">
                <a:solidFill>
                  <a:srgbClr val="F5FFE4"/>
                </a:solidFill>
                <a:latin typeface="Tahoma"/>
                <a:cs typeface="Tahoma"/>
              </a:rPr>
              <a:t>e</a:t>
            </a:r>
            <a:r>
              <a:rPr sz="1700" dirty="0">
                <a:solidFill>
                  <a:srgbClr val="F5FFE4"/>
                </a:solidFill>
                <a:latin typeface="Tahoma"/>
                <a:cs typeface="Tahoma"/>
              </a:rPr>
              <a:t>	</a:t>
            </a:r>
            <a:r>
              <a:rPr sz="1700" spc="70" dirty="0">
                <a:solidFill>
                  <a:srgbClr val="F5FFE4"/>
                </a:solidFill>
                <a:latin typeface="Tahoma"/>
                <a:cs typeface="Tahoma"/>
              </a:rPr>
              <a:t>a</a:t>
            </a:r>
            <a:r>
              <a:rPr sz="1700" spc="100" dirty="0">
                <a:solidFill>
                  <a:srgbClr val="F5FFE4"/>
                </a:solidFill>
                <a:latin typeface="Tahoma"/>
                <a:cs typeface="Tahoma"/>
              </a:rPr>
              <a:t>n</a:t>
            </a:r>
            <a:r>
              <a:rPr sz="1700" spc="20" dirty="0">
                <a:solidFill>
                  <a:srgbClr val="F5FFE4"/>
                </a:solidFill>
                <a:latin typeface="Tahoma"/>
                <a:cs typeface="Tahoma"/>
              </a:rPr>
              <a:t>d  </a:t>
            </a:r>
            <a:r>
              <a:rPr sz="1700" spc="85" dirty="0">
                <a:solidFill>
                  <a:srgbClr val="F5FFE4"/>
                </a:solidFill>
                <a:latin typeface="Tahoma"/>
                <a:cs typeface="Tahoma"/>
              </a:rPr>
              <a:t>driven.		</a:t>
            </a:r>
            <a:r>
              <a:rPr sz="1700" spc="95" dirty="0">
                <a:solidFill>
                  <a:srgbClr val="F5FFE4"/>
                </a:solidFill>
                <a:latin typeface="Tahoma"/>
                <a:cs typeface="Tahoma"/>
              </a:rPr>
              <a:t>Sustainable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5017" y="4526167"/>
            <a:ext cx="1202055" cy="673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3845" marR="5080" indent="-271780">
              <a:lnSpc>
                <a:spcPct val="125000"/>
              </a:lnSpc>
              <a:spcBef>
                <a:spcPts val="90"/>
              </a:spcBef>
            </a:pPr>
            <a:r>
              <a:rPr sz="1700" spc="110" dirty="0">
                <a:solidFill>
                  <a:srgbClr val="F5FFE4"/>
                </a:solidFill>
                <a:latin typeface="Tahoma"/>
                <a:cs typeface="Tahoma"/>
              </a:rPr>
              <a:t>c</a:t>
            </a:r>
            <a:r>
              <a:rPr sz="1700" spc="125" dirty="0">
                <a:solidFill>
                  <a:srgbClr val="F5FFE4"/>
                </a:solidFill>
                <a:latin typeface="Tahoma"/>
                <a:cs typeface="Tahoma"/>
              </a:rPr>
              <a:t>o</a:t>
            </a:r>
            <a:r>
              <a:rPr sz="1700" spc="80" dirty="0">
                <a:solidFill>
                  <a:srgbClr val="F5FFE4"/>
                </a:solidFill>
                <a:latin typeface="Tahoma"/>
                <a:cs typeface="Tahoma"/>
              </a:rPr>
              <a:t>mm</a:t>
            </a:r>
            <a:r>
              <a:rPr sz="1700" spc="100" dirty="0">
                <a:solidFill>
                  <a:srgbClr val="F5FFE4"/>
                </a:solidFill>
                <a:latin typeface="Tahoma"/>
                <a:cs typeface="Tahoma"/>
              </a:rPr>
              <a:t>un</a:t>
            </a:r>
            <a:r>
              <a:rPr sz="1700" spc="140" dirty="0">
                <a:solidFill>
                  <a:srgbClr val="F5FFE4"/>
                </a:solidFill>
                <a:latin typeface="Tahoma"/>
                <a:cs typeface="Tahoma"/>
              </a:rPr>
              <a:t>i</a:t>
            </a:r>
            <a:r>
              <a:rPr sz="1700" spc="160" dirty="0">
                <a:solidFill>
                  <a:srgbClr val="F5FFE4"/>
                </a:solidFill>
                <a:latin typeface="Tahoma"/>
                <a:cs typeface="Tahoma"/>
              </a:rPr>
              <a:t>t</a:t>
            </a:r>
            <a:r>
              <a:rPr sz="1700" spc="30" dirty="0">
                <a:solidFill>
                  <a:srgbClr val="F5FFE4"/>
                </a:solidFill>
                <a:latin typeface="Tahoma"/>
                <a:cs typeface="Tahoma"/>
              </a:rPr>
              <a:t>y  </a:t>
            </a:r>
            <a:r>
              <a:rPr sz="1700" spc="114" dirty="0">
                <a:solidFill>
                  <a:srgbClr val="F5FFE4"/>
                </a:solidFill>
                <a:latin typeface="Tahoma"/>
                <a:cs typeface="Tahoma"/>
              </a:rPr>
              <a:t>b</a:t>
            </a:r>
            <a:r>
              <a:rPr sz="1700" spc="100" dirty="0">
                <a:solidFill>
                  <a:srgbClr val="F5FFE4"/>
                </a:solidFill>
                <a:latin typeface="Tahoma"/>
                <a:cs typeface="Tahoma"/>
              </a:rPr>
              <a:t>u</a:t>
            </a:r>
            <a:r>
              <a:rPr sz="1700" spc="75" dirty="0">
                <a:solidFill>
                  <a:srgbClr val="F5FFE4"/>
                </a:solidFill>
                <a:latin typeface="Tahoma"/>
                <a:cs typeface="Tahoma"/>
              </a:rPr>
              <a:t>s</a:t>
            </a:r>
            <a:r>
              <a:rPr sz="1700" spc="140" dirty="0">
                <a:solidFill>
                  <a:srgbClr val="F5FFE4"/>
                </a:solidFill>
                <a:latin typeface="Tahoma"/>
                <a:cs typeface="Tahoma"/>
              </a:rPr>
              <a:t>i</a:t>
            </a:r>
            <a:r>
              <a:rPr sz="1700" spc="100" dirty="0">
                <a:solidFill>
                  <a:srgbClr val="F5FFE4"/>
                </a:solidFill>
                <a:latin typeface="Tahoma"/>
                <a:cs typeface="Tahoma"/>
              </a:rPr>
              <a:t>ne</a:t>
            </a:r>
            <a:r>
              <a:rPr sz="1700" spc="75" dirty="0">
                <a:solidFill>
                  <a:srgbClr val="F5FFE4"/>
                </a:solidFill>
                <a:latin typeface="Tahoma"/>
                <a:cs typeface="Tahoma"/>
              </a:rPr>
              <a:t>s</a:t>
            </a:r>
            <a:r>
              <a:rPr sz="1700" spc="-10" dirty="0">
                <a:solidFill>
                  <a:srgbClr val="F5FFE4"/>
                </a:solidFill>
                <a:latin typeface="Tahoma"/>
                <a:cs typeface="Tahoma"/>
              </a:rPr>
              <a:t>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4301" y="5173867"/>
            <a:ext cx="3899535" cy="996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90"/>
              </a:spcBef>
            </a:pPr>
            <a:r>
              <a:rPr sz="1700" spc="105" dirty="0">
                <a:solidFill>
                  <a:srgbClr val="F5FFE4"/>
                </a:solidFill>
                <a:latin typeface="Tahoma"/>
                <a:cs typeface="Tahoma"/>
              </a:rPr>
              <a:t>practices </a:t>
            </a:r>
            <a:r>
              <a:rPr sz="1700" spc="110" dirty="0">
                <a:solidFill>
                  <a:srgbClr val="F5FFE4"/>
                </a:solidFill>
                <a:latin typeface="Tahoma"/>
                <a:cs typeface="Tahoma"/>
              </a:rPr>
              <a:t>promote </a:t>
            </a:r>
            <a:r>
              <a:rPr sz="1700" spc="100" dirty="0">
                <a:solidFill>
                  <a:srgbClr val="F5FFE4"/>
                </a:solidFill>
                <a:latin typeface="Tahoma"/>
                <a:cs typeface="Tahoma"/>
              </a:rPr>
              <a:t>not only healthy </a:t>
            </a:r>
            <a:r>
              <a:rPr sz="1700" spc="105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5FFE4"/>
                </a:solidFill>
                <a:latin typeface="Tahoma"/>
                <a:cs typeface="Tahoma"/>
              </a:rPr>
              <a:t>environments,</a:t>
            </a:r>
            <a:r>
              <a:rPr sz="1700" spc="100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5FFE4"/>
                </a:solidFill>
                <a:latin typeface="Tahoma"/>
                <a:cs typeface="Tahoma"/>
              </a:rPr>
              <a:t>but</a:t>
            </a:r>
            <a:r>
              <a:rPr sz="1700" spc="100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5FFE4"/>
                </a:solidFill>
                <a:latin typeface="Tahoma"/>
                <a:cs typeface="Tahoma"/>
              </a:rPr>
              <a:t>also</a:t>
            </a:r>
            <a:r>
              <a:rPr sz="1700" spc="85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5FFE4"/>
                </a:solidFill>
                <a:latin typeface="Tahoma"/>
                <a:cs typeface="Tahoma"/>
              </a:rPr>
              <a:t>healthy </a:t>
            </a:r>
            <a:r>
              <a:rPr sz="1700" spc="105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5FFE4"/>
                </a:solidFill>
                <a:latin typeface="Tahoma"/>
                <a:cs typeface="Tahoma"/>
              </a:rPr>
              <a:t>communities.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9968" y="1098071"/>
            <a:ext cx="3609975" cy="12109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772160">
              <a:lnSpc>
                <a:spcPts val="3080"/>
              </a:lnSpc>
              <a:spcBef>
                <a:spcPts val="285"/>
              </a:spcBef>
              <a:tabLst>
                <a:tab pos="1355090" algn="l"/>
                <a:tab pos="1443990" algn="l"/>
                <a:tab pos="1867535" algn="l"/>
              </a:tabLst>
            </a:pPr>
            <a:r>
              <a:rPr sz="2650" spc="290" dirty="0">
                <a:solidFill>
                  <a:srgbClr val="FFDB78"/>
                </a:solidFill>
              </a:rPr>
              <a:t>WHAT	</a:t>
            </a:r>
            <a:r>
              <a:rPr sz="2650" spc="-65" dirty="0">
                <a:solidFill>
                  <a:srgbClr val="FFDB78"/>
                </a:solidFill>
              </a:rPr>
              <a:t>IS	</a:t>
            </a:r>
            <a:r>
              <a:rPr sz="2650" spc="110" dirty="0">
                <a:solidFill>
                  <a:srgbClr val="FFDB78"/>
                </a:solidFill>
              </a:rPr>
              <a:t>THE </a:t>
            </a:r>
            <a:r>
              <a:rPr sz="2650" spc="114" dirty="0">
                <a:solidFill>
                  <a:srgbClr val="FFDB78"/>
                </a:solidFill>
              </a:rPr>
              <a:t> </a:t>
            </a:r>
            <a:r>
              <a:rPr sz="2650" spc="210" dirty="0">
                <a:solidFill>
                  <a:srgbClr val="FFDB78"/>
                </a:solidFill>
              </a:rPr>
              <a:t>R</a:t>
            </a:r>
            <a:r>
              <a:rPr sz="2650" spc="-229" dirty="0">
                <a:solidFill>
                  <a:srgbClr val="FFDB78"/>
                </a:solidFill>
              </a:rPr>
              <a:t>I</a:t>
            </a:r>
            <a:r>
              <a:rPr sz="2650" spc="525" dirty="0">
                <a:solidFill>
                  <a:srgbClr val="FFDB78"/>
                </a:solidFill>
              </a:rPr>
              <a:t>V</a:t>
            </a:r>
            <a:r>
              <a:rPr sz="2650" spc="459" dirty="0">
                <a:solidFill>
                  <a:srgbClr val="FFDB78"/>
                </a:solidFill>
              </a:rPr>
              <a:t>C</a:t>
            </a:r>
            <a:r>
              <a:rPr sz="2650" spc="285" dirty="0">
                <a:solidFill>
                  <a:srgbClr val="FFDB78"/>
                </a:solidFill>
              </a:rPr>
              <a:t>O</a:t>
            </a:r>
            <a:r>
              <a:rPr sz="2650" dirty="0">
                <a:solidFill>
                  <a:srgbClr val="FFDB78"/>
                </a:solidFill>
              </a:rPr>
              <a:t>		</a:t>
            </a:r>
            <a:r>
              <a:rPr sz="2650" spc="484" dirty="0">
                <a:solidFill>
                  <a:srgbClr val="FFDB78"/>
                </a:solidFill>
              </a:rPr>
              <a:t>W</a:t>
            </a:r>
            <a:r>
              <a:rPr sz="2650" spc="500" dirty="0">
                <a:solidFill>
                  <a:srgbClr val="FFDB78"/>
                </a:solidFill>
              </a:rPr>
              <a:t>A</a:t>
            </a:r>
            <a:r>
              <a:rPr sz="2650" spc="335" dirty="0">
                <a:solidFill>
                  <a:srgbClr val="FFDB78"/>
                </a:solidFill>
              </a:rPr>
              <a:t>S</a:t>
            </a:r>
            <a:r>
              <a:rPr sz="2650" spc="190" dirty="0">
                <a:solidFill>
                  <a:srgbClr val="FFDB78"/>
                </a:solidFill>
              </a:rPr>
              <a:t>T</a:t>
            </a:r>
            <a:r>
              <a:rPr sz="2650" spc="-95" dirty="0">
                <a:solidFill>
                  <a:srgbClr val="FFDB78"/>
                </a:solidFill>
              </a:rPr>
              <a:t>E</a:t>
            </a:r>
            <a:endParaRPr sz="2650"/>
          </a:p>
          <a:p>
            <a:pPr marL="12700">
              <a:lnSpc>
                <a:spcPts val="2985"/>
              </a:lnSpc>
              <a:tabLst>
                <a:tab pos="1158875" algn="l"/>
              </a:tabLst>
            </a:pPr>
            <a:r>
              <a:rPr sz="2650" spc="125" dirty="0">
                <a:solidFill>
                  <a:srgbClr val="FFDB78"/>
                </a:solidFill>
              </a:rPr>
              <a:t>WISE	</a:t>
            </a:r>
            <a:r>
              <a:rPr sz="2650" spc="285" dirty="0">
                <a:solidFill>
                  <a:srgbClr val="FFDB78"/>
                </a:solidFill>
              </a:rPr>
              <a:t>CHAMPION?</a:t>
            </a:r>
            <a:endParaRPr sz="26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8609" y="0"/>
            <a:ext cx="4210050" cy="1369695"/>
          </a:xfrm>
          <a:custGeom>
            <a:avLst/>
            <a:gdLst/>
            <a:ahLst/>
            <a:cxnLst/>
            <a:rect l="l" t="t" r="r" b="b"/>
            <a:pathLst>
              <a:path w="4210050" h="1369695">
                <a:moveTo>
                  <a:pt x="4210049" y="1369111"/>
                </a:moveTo>
                <a:lnTo>
                  <a:pt x="0" y="1369111"/>
                </a:lnTo>
                <a:lnTo>
                  <a:pt x="0" y="0"/>
                </a:lnTo>
                <a:lnTo>
                  <a:pt x="4210049" y="0"/>
                </a:lnTo>
                <a:lnTo>
                  <a:pt x="4210049" y="1369111"/>
                </a:lnTo>
                <a:close/>
              </a:path>
            </a:pathLst>
          </a:custGeom>
          <a:solidFill>
            <a:srgbClr val="5C9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8017" y="398684"/>
            <a:ext cx="239458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414780" algn="l"/>
                <a:tab pos="1950720" algn="l"/>
              </a:tabLst>
            </a:pPr>
            <a:r>
              <a:rPr sz="2750" spc="520" dirty="0">
                <a:solidFill>
                  <a:srgbClr val="FFDB78"/>
                </a:solidFill>
              </a:rPr>
              <a:t>W</a:t>
            </a:r>
            <a:r>
              <a:rPr sz="2750" spc="250" dirty="0">
                <a:solidFill>
                  <a:srgbClr val="FFDB78"/>
                </a:solidFill>
              </a:rPr>
              <a:t>H</a:t>
            </a:r>
            <a:r>
              <a:rPr sz="2750" spc="530" dirty="0">
                <a:solidFill>
                  <a:srgbClr val="FFDB78"/>
                </a:solidFill>
              </a:rPr>
              <a:t>A</a:t>
            </a:r>
            <a:r>
              <a:rPr sz="2750" spc="-35" dirty="0">
                <a:solidFill>
                  <a:srgbClr val="FFDB78"/>
                </a:solidFill>
              </a:rPr>
              <a:t>T</a:t>
            </a:r>
            <a:r>
              <a:rPr sz="2750" dirty="0">
                <a:solidFill>
                  <a:srgbClr val="FFDB78"/>
                </a:solidFill>
              </a:rPr>
              <a:t>	</a:t>
            </a:r>
            <a:r>
              <a:rPr sz="2750" spc="-235" dirty="0">
                <a:solidFill>
                  <a:srgbClr val="FFDB78"/>
                </a:solidFill>
              </a:rPr>
              <a:t>I</a:t>
            </a:r>
            <a:r>
              <a:rPr sz="2750" spc="120" dirty="0">
                <a:solidFill>
                  <a:srgbClr val="FFDB78"/>
                </a:solidFill>
              </a:rPr>
              <a:t>S</a:t>
            </a:r>
            <a:r>
              <a:rPr sz="2750" dirty="0">
                <a:solidFill>
                  <a:srgbClr val="FFDB78"/>
                </a:solidFill>
              </a:rPr>
              <a:t>	</a:t>
            </a:r>
            <a:r>
              <a:rPr sz="2750" spc="-235" dirty="0">
                <a:solidFill>
                  <a:srgbClr val="FFDB78"/>
                </a:solidFill>
              </a:rPr>
              <a:t>I</a:t>
            </a:r>
            <a:r>
              <a:rPr sz="2750" spc="165" dirty="0">
                <a:solidFill>
                  <a:srgbClr val="FFDB78"/>
                </a:solidFill>
              </a:rPr>
              <a:t>N</a:t>
            </a:r>
            <a:endParaRPr sz="2750"/>
          </a:p>
        </p:txBody>
      </p:sp>
      <p:sp>
        <p:nvSpPr>
          <p:cNvPr id="5" name="object 5"/>
          <p:cNvSpPr/>
          <p:nvPr/>
        </p:nvSpPr>
        <p:spPr>
          <a:xfrm>
            <a:off x="4981289" y="0"/>
            <a:ext cx="4210050" cy="1368425"/>
          </a:xfrm>
          <a:custGeom>
            <a:avLst/>
            <a:gdLst/>
            <a:ahLst/>
            <a:cxnLst/>
            <a:rect l="l" t="t" r="r" b="b"/>
            <a:pathLst>
              <a:path w="4210050" h="1368425">
                <a:moveTo>
                  <a:pt x="4210049" y="1367956"/>
                </a:moveTo>
                <a:lnTo>
                  <a:pt x="0" y="1367956"/>
                </a:lnTo>
                <a:lnTo>
                  <a:pt x="0" y="0"/>
                </a:lnTo>
                <a:lnTo>
                  <a:pt x="4210049" y="0"/>
                </a:lnTo>
                <a:lnTo>
                  <a:pt x="4210049" y="1367956"/>
                </a:lnTo>
                <a:close/>
              </a:path>
            </a:pathLst>
          </a:custGeom>
          <a:solidFill>
            <a:srgbClr val="5C9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09" y="2434911"/>
            <a:ext cx="76200" cy="76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09" y="3006411"/>
            <a:ext cx="76200" cy="761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09" y="3577911"/>
            <a:ext cx="76200" cy="76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09" y="4149411"/>
            <a:ext cx="76200" cy="76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09" y="4720911"/>
            <a:ext cx="76200" cy="761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09" y="5292411"/>
            <a:ext cx="76200" cy="761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09" y="5863911"/>
            <a:ext cx="76200" cy="761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09" y="6435411"/>
            <a:ext cx="76200" cy="761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02963" y="2305244"/>
            <a:ext cx="3290570" cy="430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125" dirty="0">
                <a:latin typeface="Tahoma"/>
                <a:cs typeface="Tahoma"/>
              </a:rPr>
              <a:t>Park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development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20" dirty="0">
                <a:latin typeface="Tahoma"/>
                <a:cs typeface="Tahoma"/>
              </a:rPr>
              <a:t>Climate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impact</a:t>
            </a:r>
            <a:endParaRPr sz="1800">
              <a:latin typeface="Tahoma"/>
              <a:cs typeface="Tahoma"/>
            </a:endParaRPr>
          </a:p>
          <a:p>
            <a:pPr marL="12700" marR="408305">
              <a:lnSpc>
                <a:spcPct val="208300"/>
              </a:lnSpc>
            </a:pPr>
            <a:r>
              <a:rPr sz="1800" spc="114" dirty="0">
                <a:latin typeface="Tahoma"/>
                <a:cs typeface="Tahoma"/>
              </a:rPr>
              <a:t>Community </a:t>
            </a:r>
            <a:r>
              <a:rPr sz="1800" spc="75" dirty="0">
                <a:latin typeface="Tahoma"/>
                <a:cs typeface="Tahoma"/>
              </a:rPr>
              <a:t>engagement 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Energy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&amp;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110" dirty="0">
                <a:latin typeface="Tahoma"/>
                <a:cs typeface="Tahoma"/>
              </a:rPr>
              <a:t>water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efficiency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Purchasing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14" dirty="0">
                <a:latin typeface="Tahoma"/>
                <a:cs typeface="Tahoma"/>
              </a:rPr>
              <a:t>Transportation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208300"/>
              </a:lnSpc>
            </a:pPr>
            <a:r>
              <a:rPr sz="1800" spc="125" dirty="0">
                <a:latin typeface="Tahoma"/>
                <a:cs typeface="Tahoma"/>
              </a:rPr>
              <a:t>Waste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110" dirty="0">
                <a:latin typeface="Tahoma"/>
                <a:cs typeface="Tahoma"/>
              </a:rPr>
              <a:t>Reduction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&amp;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Recycling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Accountability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0630" y="3000291"/>
            <a:ext cx="4752974" cy="29241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076471" y="398684"/>
            <a:ext cx="2154555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57275" algn="l"/>
              </a:tabLst>
            </a:pPr>
            <a:r>
              <a:rPr sz="2750" b="1" spc="555" dirty="0">
                <a:solidFill>
                  <a:srgbClr val="F5FFE4"/>
                </a:solidFill>
                <a:latin typeface="Tahoma"/>
                <a:cs typeface="Tahoma"/>
              </a:rPr>
              <a:t>O</a:t>
            </a:r>
            <a:r>
              <a:rPr sz="2750" b="1" spc="270" dirty="0">
                <a:solidFill>
                  <a:srgbClr val="F5FFE4"/>
                </a:solidFill>
                <a:latin typeface="Tahoma"/>
                <a:cs typeface="Tahoma"/>
              </a:rPr>
              <a:t>U</a:t>
            </a:r>
            <a:r>
              <a:rPr sz="2750" b="1" spc="-15" dirty="0">
                <a:solidFill>
                  <a:srgbClr val="F5FFE4"/>
                </a:solidFill>
                <a:latin typeface="Tahoma"/>
                <a:cs typeface="Tahoma"/>
              </a:rPr>
              <a:t>R</a:t>
            </a:r>
            <a:r>
              <a:rPr sz="2750" b="1" dirty="0">
                <a:solidFill>
                  <a:srgbClr val="F5FFE4"/>
                </a:solidFill>
                <a:latin typeface="Tahoma"/>
                <a:cs typeface="Tahoma"/>
              </a:rPr>
              <a:t>	</a:t>
            </a:r>
            <a:r>
              <a:rPr sz="2750" b="1" spc="365" dirty="0">
                <a:solidFill>
                  <a:srgbClr val="F5FFE4"/>
                </a:solidFill>
                <a:latin typeface="Tahoma"/>
                <a:cs typeface="Tahoma"/>
              </a:rPr>
              <a:t>S</a:t>
            </a:r>
            <a:r>
              <a:rPr sz="2750" b="1" spc="555" dirty="0">
                <a:solidFill>
                  <a:srgbClr val="F5FFE4"/>
                </a:solidFill>
                <a:latin typeface="Tahoma"/>
                <a:cs typeface="Tahoma"/>
              </a:rPr>
              <a:t>O</a:t>
            </a:r>
            <a:r>
              <a:rPr sz="2750" b="1" spc="280" dirty="0">
                <a:solidFill>
                  <a:srgbClr val="F5FFE4"/>
                </a:solidFill>
                <a:latin typeface="Tahoma"/>
                <a:cs typeface="Tahoma"/>
              </a:rPr>
              <a:t>P</a:t>
            </a:r>
            <a:r>
              <a:rPr sz="2750" b="1" spc="90" dirty="0">
                <a:solidFill>
                  <a:srgbClr val="F5FFE4"/>
                </a:solidFill>
                <a:latin typeface="Tahoma"/>
                <a:cs typeface="Tahoma"/>
              </a:rPr>
              <a:t>?</a:t>
            </a:r>
            <a:endParaRPr sz="2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753600" cy="7315200"/>
            <a:chOff x="0" y="0"/>
            <a:chExt cx="9753600" cy="7315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753599" cy="73129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289306" y="3657600"/>
              <a:ext cx="5464810" cy="3657600"/>
            </a:xfrm>
            <a:custGeom>
              <a:avLst/>
              <a:gdLst/>
              <a:ahLst/>
              <a:cxnLst/>
              <a:rect l="l" t="t" r="r" b="b"/>
              <a:pathLst>
                <a:path w="5464809" h="3657600">
                  <a:moveTo>
                    <a:pt x="5464292" y="3657599"/>
                  </a:moveTo>
                  <a:lnTo>
                    <a:pt x="0" y="3657599"/>
                  </a:lnTo>
                  <a:lnTo>
                    <a:pt x="0" y="0"/>
                  </a:lnTo>
                  <a:lnTo>
                    <a:pt x="5464292" y="0"/>
                  </a:lnTo>
                  <a:lnTo>
                    <a:pt x="5464292" y="3657599"/>
                  </a:lnTo>
                  <a:close/>
                </a:path>
              </a:pathLst>
            </a:custGeom>
            <a:solidFill>
              <a:srgbClr val="5C9181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20857" y="4825451"/>
            <a:ext cx="3496310" cy="139319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2113915" algn="l"/>
              </a:tabLst>
            </a:pPr>
            <a:r>
              <a:rPr sz="3600" spc="700" dirty="0">
                <a:solidFill>
                  <a:srgbClr val="FFDB78"/>
                </a:solidFill>
                <a:latin typeface="Calibri"/>
                <a:cs typeface="Calibri"/>
              </a:rPr>
              <a:t>T</a:t>
            </a:r>
            <a:r>
              <a:rPr sz="3600" spc="810" dirty="0">
                <a:solidFill>
                  <a:srgbClr val="FFDB78"/>
                </a:solidFill>
                <a:latin typeface="Calibri"/>
                <a:cs typeface="Calibri"/>
              </a:rPr>
              <a:t>H</a:t>
            </a:r>
            <a:r>
              <a:rPr sz="3600" spc="980" dirty="0">
                <a:solidFill>
                  <a:srgbClr val="FFDB78"/>
                </a:solidFill>
                <a:latin typeface="Calibri"/>
                <a:cs typeface="Calibri"/>
              </a:rPr>
              <a:t>A</a:t>
            </a:r>
            <a:r>
              <a:rPr sz="3600" spc="944" dirty="0">
                <a:solidFill>
                  <a:srgbClr val="FFDB78"/>
                </a:solidFill>
                <a:latin typeface="Calibri"/>
                <a:cs typeface="Calibri"/>
              </a:rPr>
              <a:t>N</a:t>
            </a:r>
            <a:r>
              <a:rPr sz="3600" spc="880" dirty="0">
                <a:solidFill>
                  <a:srgbClr val="FFDB78"/>
                </a:solidFill>
                <a:latin typeface="Calibri"/>
                <a:cs typeface="Calibri"/>
              </a:rPr>
              <a:t>K</a:t>
            </a:r>
            <a:r>
              <a:rPr sz="3600" dirty="0">
                <a:solidFill>
                  <a:srgbClr val="FFDB78"/>
                </a:solidFill>
                <a:latin typeface="Calibri"/>
                <a:cs typeface="Calibri"/>
              </a:rPr>
              <a:t>	</a:t>
            </a:r>
            <a:r>
              <a:rPr sz="3600" spc="1120" dirty="0">
                <a:solidFill>
                  <a:srgbClr val="FFDB78"/>
                </a:solidFill>
                <a:latin typeface="Calibri"/>
                <a:cs typeface="Calibri"/>
              </a:rPr>
              <a:t>Y</a:t>
            </a:r>
            <a:r>
              <a:rPr sz="3600" spc="1065" dirty="0">
                <a:solidFill>
                  <a:srgbClr val="FFDB78"/>
                </a:solidFill>
                <a:latin typeface="Calibri"/>
                <a:cs typeface="Calibri"/>
              </a:rPr>
              <a:t>O</a:t>
            </a:r>
            <a:r>
              <a:rPr sz="3600" spc="665" dirty="0">
                <a:solidFill>
                  <a:srgbClr val="FFDB78"/>
                </a:solidFill>
                <a:latin typeface="Calibri"/>
                <a:cs typeface="Calibri"/>
              </a:rPr>
              <a:t>U</a:t>
            </a:r>
            <a:r>
              <a:rPr sz="3600" spc="90" dirty="0">
                <a:solidFill>
                  <a:srgbClr val="FFDB78"/>
                </a:solidFill>
                <a:latin typeface="Calibri"/>
                <a:cs typeface="Calibri"/>
              </a:rPr>
              <a:t>!</a:t>
            </a:r>
            <a:endParaRPr sz="3600">
              <a:latin typeface="Calibri"/>
              <a:cs typeface="Calibri"/>
            </a:endParaRPr>
          </a:p>
          <a:p>
            <a:pPr marL="12700" marR="1271270">
              <a:lnSpc>
                <a:spcPts val="2850"/>
              </a:lnSpc>
            </a:pPr>
            <a:r>
              <a:rPr sz="1800" b="0" spc="70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s</a:t>
            </a:r>
            <a:r>
              <a:rPr sz="1800" b="0" spc="140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w</a:t>
            </a:r>
            <a:r>
              <a:rPr sz="1800" b="0" spc="60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a</a:t>
            </a:r>
            <a:r>
              <a:rPr sz="1800" b="0" spc="140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l</a:t>
            </a:r>
            <a:r>
              <a:rPr sz="1800" b="0" spc="105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d</a:t>
            </a:r>
            <a:r>
              <a:rPr sz="1800" b="0" spc="170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r</a:t>
            </a:r>
            <a:r>
              <a:rPr sz="1800" b="0" spc="114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o</a:t>
            </a:r>
            <a:r>
              <a:rPr sz="1800" b="0" spc="90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n</a:t>
            </a:r>
            <a:r>
              <a:rPr sz="1800" b="0" spc="-60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@</a:t>
            </a:r>
            <a:r>
              <a:rPr sz="1800" b="0" spc="170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r</a:t>
            </a:r>
            <a:r>
              <a:rPr sz="1800" b="0" spc="140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i</a:t>
            </a:r>
            <a:r>
              <a:rPr sz="1800" b="0" spc="120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v</a:t>
            </a:r>
            <a:r>
              <a:rPr sz="1800" b="0" spc="105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c</a:t>
            </a:r>
            <a:r>
              <a:rPr sz="1800" b="0" spc="114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o</a:t>
            </a:r>
            <a:r>
              <a:rPr sz="1800" b="0" spc="-75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.</a:t>
            </a:r>
            <a:r>
              <a:rPr sz="1800" b="0" spc="114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o</a:t>
            </a:r>
            <a:r>
              <a:rPr sz="1800" b="0" spc="170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r</a:t>
            </a:r>
            <a:r>
              <a:rPr sz="1800" b="0" spc="-55" dirty="0">
                <a:solidFill>
                  <a:srgbClr val="F5FFE4"/>
                </a:solidFill>
                <a:latin typeface="Tahoma"/>
                <a:cs typeface="Tahoma"/>
                <a:hlinkClick r:id="rId3"/>
              </a:rPr>
              <a:t>g </a:t>
            </a:r>
            <a:r>
              <a:rPr sz="1800" b="0" spc="-40" dirty="0">
                <a:solidFill>
                  <a:srgbClr val="F5FFE4"/>
                </a:solidFill>
                <a:latin typeface="Tahoma"/>
                <a:cs typeface="Tahoma"/>
              </a:rPr>
              <a:t> </a:t>
            </a:r>
            <a:r>
              <a:rPr sz="1800" b="0" spc="90" dirty="0">
                <a:solidFill>
                  <a:srgbClr val="F5FFE4"/>
                </a:solidFill>
                <a:latin typeface="Tahoma"/>
                <a:cs typeface="Tahoma"/>
              </a:rPr>
              <a:t>Rivcoparks.org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689735"/>
          </a:xfrm>
          <a:custGeom>
            <a:avLst/>
            <a:gdLst/>
            <a:ahLst/>
            <a:cxnLst/>
            <a:rect l="l" t="t" r="r" b="b"/>
            <a:pathLst>
              <a:path w="9753600" h="1689735">
                <a:moveTo>
                  <a:pt x="0" y="1689121"/>
                </a:moveTo>
                <a:lnTo>
                  <a:pt x="9753599" y="1689121"/>
                </a:lnTo>
                <a:lnTo>
                  <a:pt x="9753599" y="0"/>
                </a:lnTo>
                <a:lnTo>
                  <a:pt x="0" y="0"/>
                </a:lnTo>
                <a:lnTo>
                  <a:pt x="0" y="1689121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56372"/>
            <a:ext cx="9753600" cy="958850"/>
          </a:xfrm>
          <a:custGeom>
            <a:avLst/>
            <a:gdLst/>
            <a:ahLst/>
            <a:cxnLst/>
            <a:rect l="l" t="t" r="r" b="b"/>
            <a:pathLst>
              <a:path w="9753600" h="958850">
                <a:moveTo>
                  <a:pt x="0" y="958827"/>
                </a:moveTo>
                <a:lnTo>
                  <a:pt x="9753599" y="958827"/>
                </a:lnTo>
                <a:lnTo>
                  <a:pt x="9753599" y="0"/>
                </a:lnTo>
                <a:lnTo>
                  <a:pt x="0" y="0"/>
                </a:lnTo>
                <a:lnTo>
                  <a:pt x="0" y="958827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02836"/>
            <a:ext cx="9753600" cy="5953760"/>
            <a:chOff x="0" y="402836"/>
            <a:chExt cx="9753600" cy="5953760"/>
          </a:xfrm>
        </p:grpSpPr>
        <p:sp>
          <p:nvSpPr>
            <p:cNvPr id="5" name="object 5"/>
            <p:cNvSpPr/>
            <p:nvPr/>
          </p:nvSpPr>
          <p:spPr>
            <a:xfrm>
              <a:off x="0" y="1689121"/>
              <a:ext cx="9753600" cy="4667250"/>
            </a:xfrm>
            <a:custGeom>
              <a:avLst/>
              <a:gdLst/>
              <a:ahLst/>
              <a:cxnLst/>
              <a:rect l="l" t="t" r="r" b="b"/>
              <a:pathLst>
                <a:path w="9753600" h="4667250">
                  <a:moveTo>
                    <a:pt x="9753600" y="4667250"/>
                  </a:moveTo>
                  <a:lnTo>
                    <a:pt x="0" y="4667250"/>
                  </a:lnTo>
                  <a:lnTo>
                    <a:pt x="0" y="0"/>
                  </a:lnTo>
                  <a:lnTo>
                    <a:pt x="9753600" y="0"/>
                  </a:lnTo>
                  <a:lnTo>
                    <a:pt x="9753600" y="4667250"/>
                  </a:lnTo>
                  <a:close/>
                </a:path>
              </a:pathLst>
            </a:custGeom>
            <a:solidFill>
              <a:srgbClr val="5C9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2460" y="402836"/>
              <a:ext cx="2133599" cy="31908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9759" y="1624028"/>
            <a:ext cx="2629535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290" dirty="0">
                <a:solidFill>
                  <a:srgbClr val="FFDB78"/>
                </a:solidFill>
              </a:rPr>
              <a:t>WHY</a:t>
            </a:r>
            <a:r>
              <a:rPr sz="3200" spc="170" dirty="0">
                <a:solidFill>
                  <a:srgbClr val="FFDB78"/>
                </a:solidFill>
              </a:rPr>
              <a:t> </a:t>
            </a:r>
            <a:r>
              <a:rPr sz="3200" spc="130" dirty="0">
                <a:solidFill>
                  <a:srgbClr val="FFDB78"/>
                </a:solidFill>
              </a:rPr>
              <a:t>JOIN?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584384" y="3771900"/>
            <a:ext cx="76200" cy="1943100"/>
            <a:chOff x="584384" y="3771900"/>
            <a:chExt cx="76200" cy="19431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84" y="3771900"/>
              <a:ext cx="76200" cy="76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84" y="4038599"/>
              <a:ext cx="76200" cy="761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84" y="4305299"/>
              <a:ext cx="76200" cy="761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84" y="4571999"/>
              <a:ext cx="76200" cy="761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84" y="5105399"/>
              <a:ext cx="76200" cy="761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84" y="5638799"/>
              <a:ext cx="76200" cy="761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09759" y="2309876"/>
            <a:ext cx="6870065" cy="3757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Environmental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regulations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mandates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25" dirty="0">
                <a:solidFill>
                  <a:srgbClr val="FFFFFF"/>
                </a:solidFill>
                <a:latin typeface="Tahoma"/>
                <a:cs typeface="Tahoma"/>
              </a:rPr>
              <a:t>California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endParaRPr sz="1700">
              <a:latin typeface="Tahoma"/>
              <a:cs typeface="Tahoma"/>
            </a:endParaRPr>
          </a:p>
          <a:p>
            <a:pPr marL="12700" marR="31750">
              <a:lnSpc>
                <a:spcPct val="102899"/>
              </a:lnSpc>
            </a:pP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continuously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Tahoma"/>
                <a:cs typeface="Tahoma"/>
              </a:rPr>
              <a:t>changing,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sustainable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plan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step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ahead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700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laws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while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cutting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costs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taking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advantage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various</a:t>
            </a: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benefits</a:t>
            </a:r>
            <a:r>
              <a:rPr sz="17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sz="17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ahoma"/>
                <a:cs typeface="Tahoma"/>
              </a:rPr>
              <a:t>as:</a:t>
            </a: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387350">
              <a:lnSpc>
                <a:spcPct val="100000"/>
              </a:lnSpc>
            </a:pPr>
            <a:r>
              <a:rPr sz="1700" spc="130" dirty="0">
                <a:solidFill>
                  <a:srgbClr val="FFFFFF"/>
                </a:solidFill>
                <a:latin typeface="Tahoma"/>
                <a:cs typeface="Tahoma"/>
              </a:rPr>
              <a:t>Waste</a:t>
            </a:r>
            <a:r>
              <a:rPr sz="17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reduction</a:t>
            </a:r>
            <a:r>
              <a:rPr sz="17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strategies</a:t>
            </a:r>
            <a:endParaRPr sz="1700">
              <a:latin typeface="Tahoma"/>
              <a:cs typeface="Tahoma"/>
            </a:endParaRPr>
          </a:p>
          <a:p>
            <a:pPr marL="387350" marR="1290955">
              <a:lnSpc>
                <a:spcPct val="102899"/>
              </a:lnSpc>
            </a:pPr>
            <a:r>
              <a:rPr sz="1700" spc="125" dirty="0">
                <a:solidFill>
                  <a:srgbClr val="FFFFFF"/>
                </a:solidFill>
                <a:latin typeface="Tahoma"/>
                <a:cs typeface="Tahoma"/>
              </a:rPr>
              <a:t>Attracting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environmentally-conscious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customers </a:t>
            </a:r>
            <a:r>
              <a:rPr sz="1700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Improving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efficiency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productions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cut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costs</a:t>
            </a:r>
            <a:endParaRPr sz="1700">
              <a:latin typeface="Tahoma"/>
              <a:cs typeface="Tahoma"/>
            </a:endParaRPr>
          </a:p>
          <a:p>
            <a:pPr marL="387350" marR="240029">
              <a:lnSpc>
                <a:spcPct val="102899"/>
              </a:lnSpc>
            </a:pP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Providing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safer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environment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improve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employee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health </a:t>
            </a:r>
            <a:r>
              <a:rPr sz="1700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morale</a:t>
            </a:r>
            <a:endParaRPr sz="1700">
              <a:latin typeface="Tahoma"/>
              <a:cs typeface="Tahoma"/>
            </a:endParaRPr>
          </a:p>
          <a:p>
            <a:pPr marL="387350" marR="5080">
              <a:lnSpc>
                <a:spcPct val="102899"/>
              </a:lnSpc>
            </a:pP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Free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assistance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Riverside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30" dirty="0">
                <a:solidFill>
                  <a:srgbClr val="FFFFFF"/>
                </a:solidFill>
                <a:latin typeface="Tahoma"/>
                <a:cs typeface="Tahoma"/>
              </a:rPr>
              <a:t>County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Department </a:t>
            </a:r>
            <a:r>
              <a:rPr sz="1700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30" dirty="0">
                <a:solidFill>
                  <a:srgbClr val="FFFFFF"/>
                </a:solidFill>
                <a:latin typeface="Tahoma"/>
                <a:cs typeface="Tahoma"/>
              </a:rPr>
              <a:t>Waste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Resources</a:t>
            </a:r>
            <a:endParaRPr sz="1700">
              <a:latin typeface="Tahoma"/>
              <a:cs typeface="Tahoma"/>
            </a:endParaRPr>
          </a:p>
          <a:p>
            <a:pPr marL="387350" marR="568960">
              <a:lnSpc>
                <a:spcPct val="102899"/>
              </a:lnSpc>
            </a:pP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Free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Sustainable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marketing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material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well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as </a:t>
            </a:r>
            <a:r>
              <a:rPr sz="1700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county-wide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recognition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753600" cy="1689735"/>
          </a:xfrm>
          <a:custGeom>
            <a:avLst/>
            <a:gdLst/>
            <a:ahLst/>
            <a:cxnLst/>
            <a:rect l="l" t="t" r="r" b="b"/>
            <a:pathLst>
              <a:path w="9753600" h="1689735">
                <a:moveTo>
                  <a:pt x="0" y="1689121"/>
                </a:moveTo>
                <a:lnTo>
                  <a:pt x="9753599" y="1689121"/>
                </a:lnTo>
                <a:lnTo>
                  <a:pt x="9753599" y="0"/>
                </a:lnTo>
                <a:lnTo>
                  <a:pt x="0" y="0"/>
                </a:lnTo>
                <a:lnTo>
                  <a:pt x="0" y="1689121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65923"/>
            <a:ext cx="9753600" cy="749300"/>
          </a:xfrm>
          <a:custGeom>
            <a:avLst/>
            <a:gdLst/>
            <a:ahLst/>
            <a:cxnLst/>
            <a:rect l="l" t="t" r="r" b="b"/>
            <a:pathLst>
              <a:path w="9753600" h="749300">
                <a:moveTo>
                  <a:pt x="0" y="749277"/>
                </a:moveTo>
                <a:lnTo>
                  <a:pt x="9753599" y="749277"/>
                </a:lnTo>
                <a:lnTo>
                  <a:pt x="9753599" y="0"/>
                </a:lnTo>
                <a:lnTo>
                  <a:pt x="0" y="0"/>
                </a:lnTo>
                <a:lnTo>
                  <a:pt x="0" y="749277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89123"/>
            <a:ext cx="9753600" cy="4876800"/>
          </a:xfrm>
          <a:custGeom>
            <a:avLst/>
            <a:gdLst/>
            <a:ahLst/>
            <a:cxnLst/>
            <a:rect l="l" t="t" r="r" b="b"/>
            <a:pathLst>
              <a:path w="9753600" h="4876800">
                <a:moveTo>
                  <a:pt x="9753599" y="4876799"/>
                </a:moveTo>
                <a:lnTo>
                  <a:pt x="0" y="48767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4876799"/>
                </a:lnTo>
                <a:close/>
              </a:path>
            </a:pathLst>
          </a:custGeom>
          <a:solidFill>
            <a:srgbClr val="5C9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9759" y="1624031"/>
            <a:ext cx="3846195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335" dirty="0">
                <a:solidFill>
                  <a:srgbClr val="FFDB78"/>
                </a:solidFill>
              </a:rPr>
              <a:t>WHO</a:t>
            </a:r>
            <a:r>
              <a:rPr sz="3200" spc="220" dirty="0">
                <a:solidFill>
                  <a:srgbClr val="FFDB78"/>
                </a:solidFill>
              </a:rPr>
              <a:t> </a:t>
            </a:r>
            <a:r>
              <a:rPr sz="3200" spc="375" dirty="0">
                <a:solidFill>
                  <a:srgbClr val="FFDB78"/>
                </a:solidFill>
              </a:rPr>
              <a:t>CAN</a:t>
            </a:r>
            <a:r>
              <a:rPr sz="3200" spc="220" dirty="0">
                <a:solidFill>
                  <a:srgbClr val="FFDB78"/>
                </a:solidFill>
              </a:rPr>
              <a:t> </a:t>
            </a:r>
            <a:r>
              <a:rPr sz="3200" spc="130" dirty="0">
                <a:solidFill>
                  <a:srgbClr val="FFDB78"/>
                </a:solidFill>
              </a:rPr>
              <a:t>JOIN?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517702" y="3371176"/>
            <a:ext cx="4124325" cy="2950845"/>
          </a:xfrm>
          <a:custGeom>
            <a:avLst/>
            <a:gdLst/>
            <a:ahLst/>
            <a:cxnLst/>
            <a:rect l="l" t="t" r="r" b="b"/>
            <a:pathLst>
              <a:path w="4124325" h="2950845">
                <a:moveTo>
                  <a:pt x="47625" y="2916250"/>
                </a:moveTo>
                <a:lnTo>
                  <a:pt x="26974" y="2895600"/>
                </a:lnTo>
                <a:lnTo>
                  <a:pt x="20650" y="2895600"/>
                </a:lnTo>
                <a:lnTo>
                  <a:pt x="0" y="2916250"/>
                </a:lnTo>
                <a:lnTo>
                  <a:pt x="0" y="2922562"/>
                </a:lnTo>
                <a:lnTo>
                  <a:pt x="20650" y="2943225"/>
                </a:lnTo>
                <a:lnTo>
                  <a:pt x="26974" y="2943225"/>
                </a:lnTo>
                <a:lnTo>
                  <a:pt x="47625" y="2922562"/>
                </a:lnTo>
                <a:lnTo>
                  <a:pt x="47625" y="2919412"/>
                </a:lnTo>
                <a:lnTo>
                  <a:pt x="47625" y="2916250"/>
                </a:lnTo>
                <a:close/>
              </a:path>
              <a:path w="4124325" h="2950845">
                <a:moveTo>
                  <a:pt x="47625" y="2554300"/>
                </a:moveTo>
                <a:lnTo>
                  <a:pt x="26974" y="2533650"/>
                </a:lnTo>
                <a:lnTo>
                  <a:pt x="20650" y="2533650"/>
                </a:lnTo>
                <a:lnTo>
                  <a:pt x="0" y="2554300"/>
                </a:lnTo>
                <a:lnTo>
                  <a:pt x="0" y="2560612"/>
                </a:lnTo>
                <a:lnTo>
                  <a:pt x="20650" y="2581275"/>
                </a:lnTo>
                <a:lnTo>
                  <a:pt x="26974" y="2581275"/>
                </a:lnTo>
                <a:lnTo>
                  <a:pt x="47625" y="2560612"/>
                </a:lnTo>
                <a:lnTo>
                  <a:pt x="47625" y="2557462"/>
                </a:lnTo>
                <a:lnTo>
                  <a:pt x="47625" y="2554300"/>
                </a:lnTo>
                <a:close/>
              </a:path>
              <a:path w="4124325" h="2950845">
                <a:moveTo>
                  <a:pt x="47625" y="2192350"/>
                </a:moveTo>
                <a:lnTo>
                  <a:pt x="26974" y="2171700"/>
                </a:lnTo>
                <a:lnTo>
                  <a:pt x="20650" y="2171700"/>
                </a:lnTo>
                <a:lnTo>
                  <a:pt x="0" y="2192350"/>
                </a:lnTo>
                <a:lnTo>
                  <a:pt x="0" y="2198662"/>
                </a:lnTo>
                <a:lnTo>
                  <a:pt x="20650" y="2219325"/>
                </a:lnTo>
                <a:lnTo>
                  <a:pt x="26974" y="2219325"/>
                </a:lnTo>
                <a:lnTo>
                  <a:pt x="47625" y="2198662"/>
                </a:lnTo>
                <a:lnTo>
                  <a:pt x="47625" y="2195512"/>
                </a:lnTo>
                <a:lnTo>
                  <a:pt x="47625" y="2192350"/>
                </a:lnTo>
                <a:close/>
              </a:path>
              <a:path w="4124325" h="2950845">
                <a:moveTo>
                  <a:pt x="47625" y="1830400"/>
                </a:moveTo>
                <a:lnTo>
                  <a:pt x="26974" y="1809750"/>
                </a:lnTo>
                <a:lnTo>
                  <a:pt x="20650" y="1809750"/>
                </a:lnTo>
                <a:lnTo>
                  <a:pt x="0" y="1830400"/>
                </a:lnTo>
                <a:lnTo>
                  <a:pt x="0" y="1836712"/>
                </a:lnTo>
                <a:lnTo>
                  <a:pt x="20650" y="1857375"/>
                </a:lnTo>
                <a:lnTo>
                  <a:pt x="26974" y="1857375"/>
                </a:lnTo>
                <a:lnTo>
                  <a:pt x="47625" y="1836712"/>
                </a:lnTo>
                <a:lnTo>
                  <a:pt x="47625" y="1833562"/>
                </a:lnTo>
                <a:lnTo>
                  <a:pt x="47625" y="1830400"/>
                </a:lnTo>
                <a:close/>
              </a:path>
              <a:path w="4124325" h="2950845">
                <a:moveTo>
                  <a:pt x="47625" y="1468450"/>
                </a:moveTo>
                <a:lnTo>
                  <a:pt x="26974" y="1447800"/>
                </a:lnTo>
                <a:lnTo>
                  <a:pt x="20650" y="1447800"/>
                </a:lnTo>
                <a:lnTo>
                  <a:pt x="0" y="1468450"/>
                </a:lnTo>
                <a:lnTo>
                  <a:pt x="0" y="1474762"/>
                </a:lnTo>
                <a:lnTo>
                  <a:pt x="20650" y="1495425"/>
                </a:lnTo>
                <a:lnTo>
                  <a:pt x="26974" y="1495425"/>
                </a:lnTo>
                <a:lnTo>
                  <a:pt x="47625" y="1474762"/>
                </a:lnTo>
                <a:lnTo>
                  <a:pt x="47625" y="1471612"/>
                </a:lnTo>
                <a:lnTo>
                  <a:pt x="47625" y="1468450"/>
                </a:lnTo>
                <a:close/>
              </a:path>
              <a:path w="4124325" h="2950845">
                <a:moveTo>
                  <a:pt x="47625" y="1106500"/>
                </a:moveTo>
                <a:lnTo>
                  <a:pt x="26974" y="1085850"/>
                </a:lnTo>
                <a:lnTo>
                  <a:pt x="20650" y="1085850"/>
                </a:lnTo>
                <a:lnTo>
                  <a:pt x="0" y="1106500"/>
                </a:lnTo>
                <a:lnTo>
                  <a:pt x="0" y="1112812"/>
                </a:lnTo>
                <a:lnTo>
                  <a:pt x="20650" y="1133475"/>
                </a:lnTo>
                <a:lnTo>
                  <a:pt x="26974" y="1133475"/>
                </a:lnTo>
                <a:lnTo>
                  <a:pt x="47625" y="1112812"/>
                </a:lnTo>
                <a:lnTo>
                  <a:pt x="47625" y="1109662"/>
                </a:lnTo>
                <a:lnTo>
                  <a:pt x="47625" y="1106500"/>
                </a:lnTo>
                <a:close/>
              </a:path>
              <a:path w="4124325" h="2950845">
                <a:moveTo>
                  <a:pt x="47625" y="744550"/>
                </a:moveTo>
                <a:lnTo>
                  <a:pt x="26974" y="723900"/>
                </a:lnTo>
                <a:lnTo>
                  <a:pt x="20650" y="723900"/>
                </a:lnTo>
                <a:lnTo>
                  <a:pt x="0" y="744550"/>
                </a:lnTo>
                <a:lnTo>
                  <a:pt x="0" y="750862"/>
                </a:lnTo>
                <a:lnTo>
                  <a:pt x="20650" y="771525"/>
                </a:lnTo>
                <a:lnTo>
                  <a:pt x="26974" y="771525"/>
                </a:lnTo>
                <a:lnTo>
                  <a:pt x="47625" y="750862"/>
                </a:lnTo>
                <a:lnTo>
                  <a:pt x="47625" y="747712"/>
                </a:lnTo>
                <a:lnTo>
                  <a:pt x="47625" y="744550"/>
                </a:lnTo>
                <a:close/>
              </a:path>
              <a:path w="4124325" h="2950845">
                <a:moveTo>
                  <a:pt x="47625" y="382600"/>
                </a:moveTo>
                <a:lnTo>
                  <a:pt x="26974" y="361950"/>
                </a:lnTo>
                <a:lnTo>
                  <a:pt x="20650" y="361950"/>
                </a:lnTo>
                <a:lnTo>
                  <a:pt x="0" y="382600"/>
                </a:lnTo>
                <a:lnTo>
                  <a:pt x="0" y="388912"/>
                </a:lnTo>
                <a:lnTo>
                  <a:pt x="20650" y="409575"/>
                </a:lnTo>
                <a:lnTo>
                  <a:pt x="26974" y="409575"/>
                </a:lnTo>
                <a:lnTo>
                  <a:pt x="47625" y="388912"/>
                </a:lnTo>
                <a:lnTo>
                  <a:pt x="47625" y="385762"/>
                </a:lnTo>
                <a:lnTo>
                  <a:pt x="47625" y="382600"/>
                </a:lnTo>
                <a:close/>
              </a:path>
              <a:path w="4124325" h="2950845">
                <a:moveTo>
                  <a:pt x="47625" y="20650"/>
                </a:moveTo>
                <a:lnTo>
                  <a:pt x="26974" y="0"/>
                </a:lnTo>
                <a:lnTo>
                  <a:pt x="20650" y="0"/>
                </a:lnTo>
                <a:lnTo>
                  <a:pt x="0" y="20650"/>
                </a:lnTo>
                <a:lnTo>
                  <a:pt x="0" y="26962"/>
                </a:lnTo>
                <a:lnTo>
                  <a:pt x="20650" y="47625"/>
                </a:lnTo>
                <a:lnTo>
                  <a:pt x="26974" y="47625"/>
                </a:lnTo>
                <a:lnTo>
                  <a:pt x="47625" y="26962"/>
                </a:lnTo>
                <a:lnTo>
                  <a:pt x="47625" y="23812"/>
                </a:lnTo>
                <a:lnTo>
                  <a:pt x="47625" y="20650"/>
                </a:lnTo>
                <a:close/>
              </a:path>
              <a:path w="4124325" h="2950845">
                <a:moveTo>
                  <a:pt x="4124325" y="2923413"/>
                </a:moveTo>
                <a:lnTo>
                  <a:pt x="4103674" y="2902762"/>
                </a:lnTo>
                <a:lnTo>
                  <a:pt x="4097350" y="2902762"/>
                </a:lnTo>
                <a:lnTo>
                  <a:pt x="4076700" y="2923413"/>
                </a:lnTo>
                <a:lnTo>
                  <a:pt x="4076700" y="2929725"/>
                </a:lnTo>
                <a:lnTo>
                  <a:pt x="4097350" y="2950387"/>
                </a:lnTo>
                <a:lnTo>
                  <a:pt x="4103674" y="2950387"/>
                </a:lnTo>
                <a:lnTo>
                  <a:pt x="4124325" y="2929725"/>
                </a:lnTo>
                <a:lnTo>
                  <a:pt x="4124325" y="2926575"/>
                </a:lnTo>
                <a:lnTo>
                  <a:pt x="4124325" y="2923413"/>
                </a:lnTo>
                <a:close/>
              </a:path>
              <a:path w="4124325" h="2950845">
                <a:moveTo>
                  <a:pt x="4124325" y="2561463"/>
                </a:moveTo>
                <a:lnTo>
                  <a:pt x="4103674" y="2540812"/>
                </a:lnTo>
                <a:lnTo>
                  <a:pt x="4097350" y="2540812"/>
                </a:lnTo>
                <a:lnTo>
                  <a:pt x="4076700" y="2561463"/>
                </a:lnTo>
                <a:lnTo>
                  <a:pt x="4076700" y="2567775"/>
                </a:lnTo>
                <a:lnTo>
                  <a:pt x="4097350" y="2588437"/>
                </a:lnTo>
                <a:lnTo>
                  <a:pt x="4103674" y="2588437"/>
                </a:lnTo>
                <a:lnTo>
                  <a:pt x="4124325" y="2567775"/>
                </a:lnTo>
                <a:lnTo>
                  <a:pt x="4124325" y="2564625"/>
                </a:lnTo>
                <a:lnTo>
                  <a:pt x="4124325" y="2561463"/>
                </a:lnTo>
                <a:close/>
              </a:path>
              <a:path w="4124325" h="2950845">
                <a:moveTo>
                  <a:pt x="4124325" y="2199513"/>
                </a:moveTo>
                <a:lnTo>
                  <a:pt x="4103674" y="2178862"/>
                </a:lnTo>
                <a:lnTo>
                  <a:pt x="4097350" y="2178862"/>
                </a:lnTo>
                <a:lnTo>
                  <a:pt x="4076700" y="2199513"/>
                </a:lnTo>
                <a:lnTo>
                  <a:pt x="4076700" y="2205825"/>
                </a:lnTo>
                <a:lnTo>
                  <a:pt x="4097350" y="2226487"/>
                </a:lnTo>
                <a:lnTo>
                  <a:pt x="4103674" y="2226487"/>
                </a:lnTo>
                <a:lnTo>
                  <a:pt x="4124325" y="2205825"/>
                </a:lnTo>
                <a:lnTo>
                  <a:pt x="4124325" y="2202675"/>
                </a:lnTo>
                <a:lnTo>
                  <a:pt x="4124325" y="2199513"/>
                </a:lnTo>
                <a:close/>
              </a:path>
              <a:path w="4124325" h="2950845">
                <a:moveTo>
                  <a:pt x="4124325" y="1837563"/>
                </a:moveTo>
                <a:lnTo>
                  <a:pt x="4103674" y="1816912"/>
                </a:lnTo>
                <a:lnTo>
                  <a:pt x="4097350" y="1816912"/>
                </a:lnTo>
                <a:lnTo>
                  <a:pt x="4076700" y="1837563"/>
                </a:lnTo>
                <a:lnTo>
                  <a:pt x="4076700" y="1843874"/>
                </a:lnTo>
                <a:lnTo>
                  <a:pt x="4097350" y="1864537"/>
                </a:lnTo>
                <a:lnTo>
                  <a:pt x="4103674" y="1864537"/>
                </a:lnTo>
                <a:lnTo>
                  <a:pt x="4124325" y="1843874"/>
                </a:lnTo>
                <a:lnTo>
                  <a:pt x="4124325" y="1840725"/>
                </a:lnTo>
                <a:lnTo>
                  <a:pt x="4124325" y="1837563"/>
                </a:lnTo>
                <a:close/>
              </a:path>
              <a:path w="4124325" h="2950845">
                <a:moveTo>
                  <a:pt x="4124325" y="1475613"/>
                </a:moveTo>
                <a:lnTo>
                  <a:pt x="4103674" y="1454962"/>
                </a:lnTo>
                <a:lnTo>
                  <a:pt x="4097350" y="1454962"/>
                </a:lnTo>
                <a:lnTo>
                  <a:pt x="4076700" y="1475613"/>
                </a:lnTo>
                <a:lnTo>
                  <a:pt x="4076700" y="1481924"/>
                </a:lnTo>
                <a:lnTo>
                  <a:pt x="4097350" y="1502587"/>
                </a:lnTo>
                <a:lnTo>
                  <a:pt x="4103674" y="1502587"/>
                </a:lnTo>
                <a:lnTo>
                  <a:pt x="4124325" y="1481924"/>
                </a:lnTo>
                <a:lnTo>
                  <a:pt x="4124325" y="1478775"/>
                </a:lnTo>
                <a:lnTo>
                  <a:pt x="4124325" y="1475613"/>
                </a:lnTo>
                <a:close/>
              </a:path>
              <a:path w="4124325" h="2950845">
                <a:moveTo>
                  <a:pt x="4124325" y="1113663"/>
                </a:moveTo>
                <a:lnTo>
                  <a:pt x="4103674" y="1093012"/>
                </a:lnTo>
                <a:lnTo>
                  <a:pt x="4097350" y="1093012"/>
                </a:lnTo>
                <a:lnTo>
                  <a:pt x="4076700" y="1113663"/>
                </a:lnTo>
                <a:lnTo>
                  <a:pt x="4076700" y="1119974"/>
                </a:lnTo>
                <a:lnTo>
                  <a:pt x="4097350" y="1140637"/>
                </a:lnTo>
                <a:lnTo>
                  <a:pt x="4103674" y="1140637"/>
                </a:lnTo>
                <a:lnTo>
                  <a:pt x="4124325" y="1119974"/>
                </a:lnTo>
                <a:lnTo>
                  <a:pt x="4124325" y="1116825"/>
                </a:lnTo>
                <a:lnTo>
                  <a:pt x="4124325" y="1113663"/>
                </a:lnTo>
                <a:close/>
              </a:path>
              <a:path w="4124325" h="2950845">
                <a:moveTo>
                  <a:pt x="4124325" y="751713"/>
                </a:moveTo>
                <a:lnTo>
                  <a:pt x="4103674" y="731062"/>
                </a:lnTo>
                <a:lnTo>
                  <a:pt x="4097350" y="731062"/>
                </a:lnTo>
                <a:lnTo>
                  <a:pt x="4076700" y="751713"/>
                </a:lnTo>
                <a:lnTo>
                  <a:pt x="4076700" y="758024"/>
                </a:lnTo>
                <a:lnTo>
                  <a:pt x="4097350" y="778687"/>
                </a:lnTo>
                <a:lnTo>
                  <a:pt x="4103674" y="778687"/>
                </a:lnTo>
                <a:lnTo>
                  <a:pt x="4124325" y="758024"/>
                </a:lnTo>
                <a:lnTo>
                  <a:pt x="4124325" y="754875"/>
                </a:lnTo>
                <a:lnTo>
                  <a:pt x="4124325" y="751713"/>
                </a:lnTo>
                <a:close/>
              </a:path>
              <a:path w="4124325" h="2950845">
                <a:moveTo>
                  <a:pt x="4124325" y="389763"/>
                </a:moveTo>
                <a:lnTo>
                  <a:pt x="4103674" y="369112"/>
                </a:lnTo>
                <a:lnTo>
                  <a:pt x="4097350" y="369112"/>
                </a:lnTo>
                <a:lnTo>
                  <a:pt x="4076700" y="389763"/>
                </a:lnTo>
                <a:lnTo>
                  <a:pt x="4076700" y="396074"/>
                </a:lnTo>
                <a:lnTo>
                  <a:pt x="4097350" y="416737"/>
                </a:lnTo>
                <a:lnTo>
                  <a:pt x="4103674" y="416737"/>
                </a:lnTo>
                <a:lnTo>
                  <a:pt x="4124325" y="396074"/>
                </a:lnTo>
                <a:lnTo>
                  <a:pt x="4124325" y="392925"/>
                </a:lnTo>
                <a:lnTo>
                  <a:pt x="4124325" y="389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9759" y="2309877"/>
            <a:ext cx="8048625" cy="40741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224915" algn="just">
              <a:lnSpc>
                <a:spcPct val="102899"/>
              </a:lnSpc>
              <a:spcBef>
                <a:spcPts val="75"/>
              </a:spcBef>
            </a:pPr>
            <a:r>
              <a:rPr sz="1700" spc="130" dirty="0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business,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non-profit,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faith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based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organizations,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businesss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700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name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few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located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within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unincorporated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Riverside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30" dirty="0">
                <a:solidFill>
                  <a:srgbClr val="FFFFFF"/>
                </a:solidFill>
                <a:latin typeface="Tahoma"/>
                <a:cs typeface="Tahoma"/>
              </a:rPr>
              <a:t>County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can </a:t>
            </a:r>
            <a:r>
              <a:rPr sz="1700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certified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Riverside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30" dirty="0">
                <a:solidFill>
                  <a:srgbClr val="FFFFFF"/>
                </a:solidFill>
                <a:latin typeface="Tahoma"/>
                <a:cs typeface="Tahoma"/>
              </a:rPr>
              <a:t>County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30" dirty="0">
                <a:solidFill>
                  <a:srgbClr val="FFFFFF"/>
                </a:solidFill>
                <a:latin typeface="Tahoma"/>
                <a:cs typeface="Tahoma"/>
              </a:rPr>
              <a:t>Waste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35" dirty="0">
                <a:solidFill>
                  <a:srgbClr val="FFFFFF"/>
                </a:solidFill>
                <a:latin typeface="Tahoma"/>
                <a:cs typeface="Tahoma"/>
              </a:rPr>
              <a:t>Wise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Champion.</a:t>
            </a:r>
            <a:endParaRPr sz="1700">
              <a:latin typeface="Tahoma"/>
              <a:cs typeface="Tahoma"/>
            </a:endParaRPr>
          </a:p>
          <a:p>
            <a:pPr marL="271145">
              <a:lnSpc>
                <a:spcPct val="100000"/>
              </a:lnSpc>
              <a:spcBef>
                <a:spcPts val="1305"/>
              </a:spcBef>
            </a:pP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Arts,</a:t>
            </a:r>
            <a:r>
              <a:rPr sz="1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Entertainment,</a:t>
            </a:r>
            <a:r>
              <a:rPr sz="1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65" dirty="0">
                <a:solidFill>
                  <a:srgbClr val="FFFFFF"/>
                </a:solidFill>
                <a:latin typeface="Tahoma"/>
                <a:cs typeface="Tahoma"/>
              </a:rPr>
              <a:t>Recreation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ahoma"/>
              <a:cs typeface="Tahoma"/>
            </a:endParaRPr>
          </a:p>
          <a:p>
            <a:pPr marL="271145">
              <a:lnSpc>
                <a:spcPct val="100000"/>
              </a:lnSpc>
              <a:tabLst>
                <a:tab pos="4347845" algn="l"/>
              </a:tabLst>
            </a:pPr>
            <a:r>
              <a:rPr sz="1800" spc="120" baseline="2314" dirty="0">
                <a:solidFill>
                  <a:srgbClr val="FFFFFF"/>
                </a:solidFill>
                <a:latin typeface="Tahoma"/>
                <a:cs typeface="Tahoma"/>
              </a:rPr>
              <a:t>Mining	</a:t>
            </a:r>
            <a:r>
              <a:rPr sz="1200" spc="65" dirty="0">
                <a:solidFill>
                  <a:srgbClr val="FFFFFF"/>
                </a:solidFill>
                <a:latin typeface="Tahoma"/>
                <a:cs typeface="Tahoma"/>
              </a:rPr>
              <a:t>Manufacturing-</a:t>
            </a:r>
            <a:r>
              <a:rPr sz="12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9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12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80" dirty="0">
                <a:solidFill>
                  <a:srgbClr val="FFFFFF"/>
                </a:solidFill>
                <a:latin typeface="Tahoma"/>
                <a:cs typeface="Tahoma"/>
              </a:rPr>
              <a:t>Other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ahoma"/>
              <a:cs typeface="Tahoma"/>
            </a:endParaRPr>
          </a:p>
          <a:p>
            <a:pPr marL="271145">
              <a:lnSpc>
                <a:spcPct val="100000"/>
              </a:lnSpc>
              <a:tabLst>
                <a:tab pos="4347845" algn="l"/>
              </a:tabLst>
            </a:pPr>
            <a:r>
              <a:rPr sz="1800" spc="112" baseline="2314" dirty="0">
                <a:solidFill>
                  <a:srgbClr val="FFFFFF"/>
                </a:solidFill>
                <a:latin typeface="Tahoma"/>
                <a:cs typeface="Tahoma"/>
              </a:rPr>
              <a:t>Agriculture	</a:t>
            </a:r>
            <a:r>
              <a:rPr sz="1200" spc="80" dirty="0">
                <a:solidFill>
                  <a:srgbClr val="FFFFFF"/>
                </a:solidFill>
                <a:latin typeface="Tahoma"/>
                <a:cs typeface="Tahoma"/>
              </a:rPr>
              <a:t>Medical</a:t>
            </a:r>
            <a:r>
              <a:rPr sz="1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2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Tahoma"/>
                <a:cs typeface="Tahoma"/>
              </a:rPr>
              <a:t>Health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ahoma"/>
              <a:cs typeface="Tahoma"/>
            </a:endParaRPr>
          </a:p>
          <a:p>
            <a:pPr marL="271145">
              <a:lnSpc>
                <a:spcPct val="100000"/>
              </a:lnSpc>
              <a:spcBef>
                <a:spcPts val="5"/>
              </a:spcBef>
              <a:tabLst>
                <a:tab pos="4347845" algn="l"/>
              </a:tabLst>
            </a:pPr>
            <a:r>
              <a:rPr sz="1800" spc="112" baseline="2314" dirty="0">
                <a:solidFill>
                  <a:srgbClr val="FFFFFF"/>
                </a:solidFill>
                <a:latin typeface="Tahoma"/>
                <a:cs typeface="Tahoma"/>
              </a:rPr>
              <a:t>Construction	</a:t>
            </a:r>
            <a:r>
              <a:rPr sz="1200" spc="70" dirty="0">
                <a:solidFill>
                  <a:srgbClr val="FFFFFF"/>
                </a:solidFill>
                <a:latin typeface="Tahoma"/>
                <a:cs typeface="Tahoma"/>
              </a:rPr>
              <a:t>Public</a:t>
            </a:r>
            <a:r>
              <a:rPr sz="1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70" dirty="0">
                <a:solidFill>
                  <a:srgbClr val="FFFFFF"/>
                </a:solidFill>
                <a:latin typeface="Tahoma"/>
                <a:cs typeface="Tahoma"/>
              </a:rPr>
              <a:t>Administration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ahoma"/>
              <a:cs typeface="Tahoma"/>
            </a:endParaRPr>
          </a:p>
          <a:p>
            <a:pPr marL="271145">
              <a:lnSpc>
                <a:spcPct val="100000"/>
              </a:lnSpc>
              <a:tabLst>
                <a:tab pos="4347845" algn="l"/>
              </a:tabLst>
            </a:pPr>
            <a:r>
              <a:rPr sz="1800" spc="104" baseline="2314" dirty="0">
                <a:solidFill>
                  <a:srgbClr val="FFFFFF"/>
                </a:solidFill>
                <a:latin typeface="Tahoma"/>
                <a:cs typeface="Tahoma"/>
              </a:rPr>
              <a:t>Durable</a:t>
            </a:r>
            <a:r>
              <a:rPr sz="1800" spc="-15" baseline="23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4" baseline="2314" dirty="0">
                <a:solidFill>
                  <a:srgbClr val="FFFFFF"/>
                </a:solidFill>
                <a:latin typeface="Tahoma"/>
                <a:cs typeface="Tahoma"/>
              </a:rPr>
              <a:t>Wholesale</a:t>
            </a:r>
            <a:r>
              <a:rPr sz="1800" spc="-15" baseline="23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4" baseline="2314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800" spc="-15" baseline="23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9" baseline="2314" dirty="0">
                <a:solidFill>
                  <a:srgbClr val="FFFFFF"/>
                </a:solidFill>
                <a:latin typeface="Tahoma"/>
                <a:cs typeface="Tahoma"/>
              </a:rPr>
              <a:t>Trucking	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Restaurants;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ahoma"/>
              <a:cs typeface="Tahoma"/>
            </a:endParaRPr>
          </a:p>
          <a:p>
            <a:pPr marL="271145">
              <a:lnSpc>
                <a:spcPct val="100000"/>
              </a:lnSpc>
              <a:tabLst>
                <a:tab pos="4347845" algn="l"/>
              </a:tabLst>
            </a:pPr>
            <a:r>
              <a:rPr sz="1800" spc="97" baseline="2314" dirty="0">
                <a:solidFill>
                  <a:srgbClr val="FFFFFF"/>
                </a:solidFill>
                <a:latin typeface="Tahoma"/>
                <a:cs typeface="Tahoma"/>
              </a:rPr>
              <a:t>Education	</a:t>
            </a: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Retail</a:t>
            </a:r>
            <a:r>
              <a:rPr sz="1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Trade: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Food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Beverage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Stores</a:t>
            </a:r>
            <a:endParaRPr sz="1200">
              <a:latin typeface="Tahoma"/>
              <a:cs typeface="Tahoma"/>
            </a:endParaRPr>
          </a:p>
          <a:p>
            <a:pPr marL="271145" marR="5080">
              <a:lnSpc>
                <a:spcPct val="197900"/>
              </a:lnSpc>
              <a:tabLst>
                <a:tab pos="4347845" algn="l"/>
              </a:tabLst>
            </a:pPr>
            <a:r>
              <a:rPr sz="1800" spc="112" baseline="2314" dirty="0">
                <a:solidFill>
                  <a:srgbClr val="FFFFFF"/>
                </a:solidFill>
                <a:latin typeface="Tahoma"/>
                <a:cs typeface="Tahoma"/>
              </a:rPr>
              <a:t>Hotels</a:t>
            </a:r>
            <a:r>
              <a:rPr sz="1800" spc="-22" baseline="23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2" baseline="2314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800" spc="-22" baseline="23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7" baseline="2314" dirty="0">
                <a:solidFill>
                  <a:srgbClr val="FFFFFF"/>
                </a:solidFill>
                <a:latin typeface="Tahoma"/>
                <a:cs typeface="Tahoma"/>
              </a:rPr>
              <a:t>Lodging	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Services:</a:t>
            </a:r>
            <a:r>
              <a:rPr sz="1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Management,</a:t>
            </a:r>
            <a:r>
              <a:rPr sz="1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Tahoma"/>
                <a:cs typeface="Tahoma"/>
              </a:rPr>
              <a:t>Admin,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Support,</a:t>
            </a:r>
            <a:r>
              <a:rPr sz="12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Social </a:t>
            </a:r>
            <a:r>
              <a:rPr sz="1200" spc="-3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4" baseline="2314" dirty="0">
                <a:solidFill>
                  <a:srgbClr val="FFFFFF"/>
                </a:solidFill>
                <a:latin typeface="Tahoma"/>
                <a:cs typeface="Tahoma"/>
              </a:rPr>
              <a:t>Manufacturing</a:t>
            </a:r>
            <a:r>
              <a:rPr sz="1800" spc="-15" baseline="23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12" baseline="2314" dirty="0">
                <a:solidFill>
                  <a:srgbClr val="FFFFFF"/>
                </a:solidFill>
                <a:latin typeface="Tahoma"/>
                <a:cs typeface="Tahoma"/>
              </a:rPr>
              <a:t>Electronic</a:t>
            </a:r>
            <a:r>
              <a:rPr sz="1800" spc="-15" baseline="23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9" baseline="2314" dirty="0">
                <a:solidFill>
                  <a:srgbClr val="FFFFFF"/>
                </a:solidFill>
                <a:latin typeface="Tahoma"/>
                <a:cs typeface="Tahoma"/>
              </a:rPr>
              <a:t>Equipment	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Services: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Professional, 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Technical,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Financial </a:t>
            </a:r>
            <a:r>
              <a:rPr sz="12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4" baseline="2314" dirty="0">
                <a:solidFill>
                  <a:srgbClr val="FFFFFF"/>
                </a:solidFill>
                <a:latin typeface="Tahoma"/>
                <a:cs typeface="Tahoma"/>
              </a:rPr>
              <a:t>Manufacturing</a:t>
            </a:r>
            <a:r>
              <a:rPr sz="1800" spc="-15" baseline="23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7" baseline="2314" dirty="0">
                <a:solidFill>
                  <a:srgbClr val="FFFFFF"/>
                </a:solidFill>
                <a:latin typeface="Tahoma"/>
                <a:cs typeface="Tahoma"/>
              </a:rPr>
              <a:t>Food</a:t>
            </a:r>
            <a:r>
              <a:rPr sz="1800" spc="-7" baseline="23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2" baseline="2314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800" spc="-7" baseline="23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4" baseline="2314" dirty="0">
                <a:solidFill>
                  <a:srgbClr val="FFFFFF"/>
                </a:solidFill>
                <a:latin typeface="Tahoma"/>
                <a:cs typeface="Tahoma"/>
              </a:rPr>
              <a:t>Nondurable</a:t>
            </a:r>
            <a:r>
              <a:rPr sz="1800" spc="-7" baseline="23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4" baseline="2314" dirty="0">
                <a:solidFill>
                  <a:srgbClr val="FFFFFF"/>
                </a:solidFill>
                <a:latin typeface="Tahoma"/>
                <a:cs typeface="Tahoma"/>
              </a:rPr>
              <a:t>Wholesale	</a:t>
            </a: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Services: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5" dirty="0">
                <a:solidFill>
                  <a:srgbClr val="FFFFFF"/>
                </a:solidFill>
                <a:latin typeface="Tahoma"/>
                <a:cs typeface="Tahoma"/>
              </a:rPr>
              <a:t>Repair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Tahoma"/>
                <a:cs typeface="Tahoma"/>
              </a:rPr>
              <a:t>Personal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6405" y="314159"/>
            <a:ext cx="1981199" cy="2971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689735"/>
          </a:xfrm>
          <a:custGeom>
            <a:avLst/>
            <a:gdLst/>
            <a:ahLst/>
            <a:cxnLst/>
            <a:rect l="l" t="t" r="r" b="b"/>
            <a:pathLst>
              <a:path w="9753600" h="1689735">
                <a:moveTo>
                  <a:pt x="0" y="1689121"/>
                </a:moveTo>
                <a:lnTo>
                  <a:pt x="9753599" y="1689121"/>
                </a:lnTo>
                <a:lnTo>
                  <a:pt x="9753599" y="0"/>
                </a:lnTo>
                <a:lnTo>
                  <a:pt x="0" y="0"/>
                </a:lnTo>
                <a:lnTo>
                  <a:pt x="0" y="1689121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65921"/>
            <a:ext cx="9753600" cy="749300"/>
          </a:xfrm>
          <a:custGeom>
            <a:avLst/>
            <a:gdLst/>
            <a:ahLst/>
            <a:cxnLst/>
            <a:rect l="l" t="t" r="r" b="b"/>
            <a:pathLst>
              <a:path w="9753600" h="749300">
                <a:moveTo>
                  <a:pt x="0" y="749277"/>
                </a:moveTo>
                <a:lnTo>
                  <a:pt x="9753599" y="749277"/>
                </a:lnTo>
                <a:lnTo>
                  <a:pt x="9753599" y="0"/>
                </a:lnTo>
                <a:lnTo>
                  <a:pt x="0" y="0"/>
                </a:lnTo>
                <a:lnTo>
                  <a:pt x="0" y="749277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56503"/>
            <a:ext cx="9753600" cy="6109970"/>
            <a:chOff x="0" y="456503"/>
            <a:chExt cx="9753600" cy="6109970"/>
          </a:xfrm>
        </p:grpSpPr>
        <p:sp>
          <p:nvSpPr>
            <p:cNvPr id="5" name="object 5"/>
            <p:cNvSpPr/>
            <p:nvPr/>
          </p:nvSpPr>
          <p:spPr>
            <a:xfrm>
              <a:off x="0" y="1689121"/>
              <a:ext cx="9753600" cy="4876800"/>
            </a:xfrm>
            <a:custGeom>
              <a:avLst/>
              <a:gdLst/>
              <a:ahLst/>
              <a:cxnLst/>
              <a:rect l="l" t="t" r="r" b="b"/>
              <a:pathLst>
                <a:path w="9753600" h="4876800">
                  <a:moveTo>
                    <a:pt x="9753599" y="4876799"/>
                  </a:moveTo>
                  <a:lnTo>
                    <a:pt x="0" y="4876799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4876799"/>
                  </a:lnTo>
                  <a:close/>
                </a:path>
              </a:pathLst>
            </a:custGeom>
            <a:solidFill>
              <a:srgbClr val="5C9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9174" y="456503"/>
              <a:ext cx="2333624" cy="23240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9759" y="1624028"/>
            <a:ext cx="4714875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335" dirty="0">
                <a:solidFill>
                  <a:srgbClr val="FFDB78"/>
                </a:solidFill>
              </a:rPr>
              <a:t>HOW</a:t>
            </a:r>
            <a:r>
              <a:rPr sz="3200" spc="235" dirty="0">
                <a:solidFill>
                  <a:srgbClr val="FFDB78"/>
                </a:solidFill>
              </a:rPr>
              <a:t> </a:t>
            </a:r>
            <a:r>
              <a:rPr sz="3200" spc="375" dirty="0">
                <a:solidFill>
                  <a:srgbClr val="FFDB78"/>
                </a:solidFill>
              </a:rPr>
              <a:t>CAN</a:t>
            </a:r>
            <a:r>
              <a:rPr sz="3200" spc="235" dirty="0">
                <a:solidFill>
                  <a:srgbClr val="FFDB78"/>
                </a:solidFill>
              </a:rPr>
              <a:t> </a:t>
            </a:r>
            <a:r>
              <a:rPr sz="3200" spc="185" dirty="0">
                <a:solidFill>
                  <a:srgbClr val="FFDB78"/>
                </a:solidFill>
              </a:rPr>
              <a:t>WE</a:t>
            </a:r>
            <a:r>
              <a:rPr sz="3200" spc="235" dirty="0">
                <a:solidFill>
                  <a:srgbClr val="FFDB78"/>
                </a:solidFill>
              </a:rPr>
              <a:t> </a:t>
            </a:r>
            <a:r>
              <a:rPr sz="3200" spc="130" dirty="0">
                <a:solidFill>
                  <a:srgbClr val="FFDB78"/>
                </a:solidFill>
              </a:rPr>
              <a:t>JOIN?</a:t>
            </a:r>
            <a:endParaRPr sz="3200"/>
          </a:p>
        </p:txBody>
      </p:sp>
      <p:grpSp>
        <p:nvGrpSpPr>
          <p:cNvPr id="8" name="object 8"/>
          <p:cNvGrpSpPr/>
          <p:nvPr/>
        </p:nvGrpSpPr>
        <p:grpSpPr>
          <a:xfrm>
            <a:off x="584384" y="2886274"/>
            <a:ext cx="76200" cy="1676400"/>
            <a:chOff x="584384" y="2886274"/>
            <a:chExt cx="76200" cy="16764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84" y="2886274"/>
              <a:ext cx="76200" cy="76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84" y="3152974"/>
              <a:ext cx="76200" cy="761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84" y="3419674"/>
              <a:ext cx="76200" cy="761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84" y="3953074"/>
              <a:ext cx="76200" cy="761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84" y="4486474"/>
              <a:ext cx="76200" cy="7619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84657" y="2757750"/>
            <a:ext cx="6343650" cy="2157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sz="1700" b="1" spc="12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isit</a:t>
            </a:r>
            <a:r>
              <a:rPr sz="17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www.rcwaste.org/business/recycling/wwc</a:t>
            </a:r>
            <a:endParaRPr sz="1700">
              <a:latin typeface="Tahoma"/>
              <a:cs typeface="Tahoma"/>
            </a:endParaRPr>
          </a:p>
          <a:p>
            <a:pPr marL="12700" marR="5080" algn="just">
              <a:lnSpc>
                <a:spcPct val="102899"/>
              </a:lnSpc>
            </a:pPr>
            <a:r>
              <a:rPr sz="1700" spc="130" dirty="0">
                <a:solidFill>
                  <a:srgbClr val="FFFFFF"/>
                </a:solidFill>
                <a:latin typeface="Tahoma"/>
                <a:cs typeface="Tahoma"/>
              </a:rPr>
              <a:t>Fill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out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"Intent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Register"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form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located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website </a:t>
            </a:r>
            <a:r>
              <a:rPr sz="1700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Recycling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Specialist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reach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out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scorecard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700" spc="-5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necessary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documents</a:t>
            </a:r>
            <a:endParaRPr sz="1700">
              <a:latin typeface="Tahoma"/>
              <a:cs typeface="Tahoma"/>
            </a:endParaRPr>
          </a:p>
          <a:p>
            <a:pPr marL="12700" marR="189865">
              <a:lnSpc>
                <a:spcPct val="102899"/>
              </a:lnSpc>
            </a:pPr>
            <a:r>
              <a:rPr sz="1700" spc="130" dirty="0">
                <a:solidFill>
                  <a:srgbClr val="FFFFFF"/>
                </a:solidFill>
                <a:latin typeface="Tahoma"/>
                <a:cs typeface="Tahoma"/>
              </a:rPr>
              <a:t>Fill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out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30" dirty="0">
                <a:solidFill>
                  <a:srgbClr val="FFFFFF"/>
                </a:solidFill>
                <a:latin typeface="Tahoma"/>
                <a:cs typeface="Tahoma"/>
              </a:rPr>
              <a:t>Waste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35" dirty="0">
                <a:solidFill>
                  <a:srgbClr val="FFFFFF"/>
                </a:solidFill>
                <a:latin typeface="Tahoma"/>
                <a:cs typeface="Tahoma"/>
              </a:rPr>
              <a:t>Wise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Scorecard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email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back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sz="1700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Recycling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Specialist</a:t>
            </a:r>
            <a:endParaRPr sz="1700">
              <a:latin typeface="Tahoma"/>
              <a:cs typeface="Tahoma"/>
            </a:endParaRPr>
          </a:p>
          <a:p>
            <a:pPr marL="12700" marR="855344">
              <a:lnSpc>
                <a:spcPct val="102899"/>
              </a:lnSpc>
              <a:spcBef>
                <a:spcPts val="5"/>
              </a:spcBef>
            </a:pPr>
            <a:r>
              <a:rPr sz="1700" spc="16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Tahoma"/>
                <a:cs typeface="Tahoma"/>
              </a:rPr>
              <a:t>Specialist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will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05" dirty="0">
                <a:solidFill>
                  <a:srgbClr val="FFFFFF"/>
                </a:solidFill>
                <a:latin typeface="Tahoma"/>
                <a:cs typeface="Tahoma"/>
              </a:rPr>
              <a:t>scorecard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7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provide </a:t>
            </a:r>
            <a:r>
              <a:rPr sz="1700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additional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Tahoma"/>
                <a:cs typeface="Tahoma"/>
              </a:rPr>
              <a:t>methods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Tahoma"/>
                <a:cs typeface="Tahoma"/>
              </a:rPr>
              <a:t>improvement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689735"/>
          </a:xfrm>
          <a:custGeom>
            <a:avLst/>
            <a:gdLst/>
            <a:ahLst/>
            <a:cxnLst/>
            <a:rect l="l" t="t" r="r" b="b"/>
            <a:pathLst>
              <a:path w="9753600" h="1689735">
                <a:moveTo>
                  <a:pt x="0" y="1689121"/>
                </a:moveTo>
                <a:lnTo>
                  <a:pt x="9753599" y="1689121"/>
                </a:lnTo>
                <a:lnTo>
                  <a:pt x="9753599" y="0"/>
                </a:lnTo>
                <a:lnTo>
                  <a:pt x="0" y="0"/>
                </a:lnTo>
                <a:lnTo>
                  <a:pt x="0" y="1689121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65921"/>
            <a:ext cx="9753600" cy="749300"/>
          </a:xfrm>
          <a:custGeom>
            <a:avLst/>
            <a:gdLst/>
            <a:ahLst/>
            <a:cxnLst/>
            <a:rect l="l" t="t" r="r" b="b"/>
            <a:pathLst>
              <a:path w="9753600" h="749300">
                <a:moveTo>
                  <a:pt x="0" y="749277"/>
                </a:moveTo>
                <a:lnTo>
                  <a:pt x="9753599" y="749277"/>
                </a:lnTo>
                <a:lnTo>
                  <a:pt x="9753599" y="0"/>
                </a:lnTo>
                <a:lnTo>
                  <a:pt x="0" y="0"/>
                </a:lnTo>
                <a:lnTo>
                  <a:pt x="0" y="749277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267843"/>
            <a:ext cx="9753600" cy="6315075"/>
            <a:chOff x="0" y="267843"/>
            <a:chExt cx="9753600" cy="6315075"/>
          </a:xfrm>
        </p:grpSpPr>
        <p:sp>
          <p:nvSpPr>
            <p:cNvPr id="5" name="object 5"/>
            <p:cNvSpPr/>
            <p:nvPr/>
          </p:nvSpPr>
          <p:spPr>
            <a:xfrm>
              <a:off x="0" y="1689121"/>
              <a:ext cx="9753600" cy="4876800"/>
            </a:xfrm>
            <a:custGeom>
              <a:avLst/>
              <a:gdLst/>
              <a:ahLst/>
              <a:cxnLst/>
              <a:rect l="l" t="t" r="r" b="b"/>
              <a:pathLst>
                <a:path w="9753600" h="4876800">
                  <a:moveTo>
                    <a:pt x="9753599" y="4876799"/>
                  </a:moveTo>
                  <a:lnTo>
                    <a:pt x="0" y="4876799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4876799"/>
                  </a:lnTo>
                  <a:close/>
                </a:path>
              </a:pathLst>
            </a:custGeom>
            <a:solidFill>
              <a:srgbClr val="5C9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540" y="267843"/>
              <a:ext cx="8524874" cy="63150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9753600" cy="1689735"/>
          </a:xfrm>
          <a:custGeom>
            <a:avLst/>
            <a:gdLst/>
            <a:ahLst/>
            <a:cxnLst/>
            <a:rect l="l" t="t" r="r" b="b"/>
            <a:pathLst>
              <a:path w="9753600" h="1689735">
                <a:moveTo>
                  <a:pt x="0" y="1689124"/>
                </a:moveTo>
                <a:lnTo>
                  <a:pt x="9753599" y="1689124"/>
                </a:lnTo>
                <a:lnTo>
                  <a:pt x="9753599" y="0"/>
                </a:lnTo>
                <a:lnTo>
                  <a:pt x="0" y="0"/>
                </a:lnTo>
                <a:lnTo>
                  <a:pt x="0" y="1689124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65927"/>
            <a:ext cx="9753600" cy="749300"/>
          </a:xfrm>
          <a:custGeom>
            <a:avLst/>
            <a:gdLst/>
            <a:ahLst/>
            <a:cxnLst/>
            <a:rect l="l" t="t" r="r" b="b"/>
            <a:pathLst>
              <a:path w="9753600" h="749300">
                <a:moveTo>
                  <a:pt x="0" y="749274"/>
                </a:moveTo>
                <a:lnTo>
                  <a:pt x="9753599" y="749274"/>
                </a:lnTo>
                <a:lnTo>
                  <a:pt x="9753599" y="0"/>
                </a:lnTo>
                <a:lnTo>
                  <a:pt x="0" y="0"/>
                </a:lnTo>
                <a:lnTo>
                  <a:pt x="0" y="749274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689127"/>
            <a:ext cx="9753600" cy="4876800"/>
            <a:chOff x="0" y="1689127"/>
            <a:chExt cx="9753600" cy="4876800"/>
          </a:xfrm>
        </p:grpSpPr>
        <p:sp>
          <p:nvSpPr>
            <p:cNvPr id="5" name="object 5"/>
            <p:cNvSpPr/>
            <p:nvPr/>
          </p:nvSpPr>
          <p:spPr>
            <a:xfrm>
              <a:off x="0" y="1689127"/>
              <a:ext cx="9753600" cy="4876800"/>
            </a:xfrm>
            <a:custGeom>
              <a:avLst/>
              <a:gdLst/>
              <a:ahLst/>
              <a:cxnLst/>
              <a:rect l="l" t="t" r="r" b="b"/>
              <a:pathLst>
                <a:path w="9753600" h="4876800">
                  <a:moveTo>
                    <a:pt x="9753599" y="4876799"/>
                  </a:moveTo>
                  <a:lnTo>
                    <a:pt x="0" y="4876799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4876799"/>
                  </a:lnTo>
                  <a:close/>
                </a:path>
              </a:pathLst>
            </a:custGeom>
            <a:solidFill>
              <a:srgbClr val="5C9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6299" y="2277370"/>
              <a:ext cx="6981824" cy="41052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9759" y="1624031"/>
            <a:ext cx="3678554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130" dirty="0">
                <a:solidFill>
                  <a:srgbClr val="FFDB78"/>
                </a:solidFill>
              </a:rPr>
              <a:t>BUSINESS</a:t>
            </a:r>
            <a:r>
              <a:rPr sz="3200" spc="185" dirty="0">
                <a:solidFill>
                  <a:srgbClr val="FFDB78"/>
                </a:solidFill>
              </a:rPr>
              <a:t> </a:t>
            </a:r>
            <a:r>
              <a:rPr sz="3200" spc="10" dirty="0">
                <a:solidFill>
                  <a:srgbClr val="FFDB78"/>
                </a:solidFill>
              </a:rPr>
              <a:t>TIERS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1689735"/>
          </a:xfrm>
          <a:custGeom>
            <a:avLst/>
            <a:gdLst/>
            <a:ahLst/>
            <a:cxnLst/>
            <a:rect l="l" t="t" r="r" b="b"/>
            <a:pathLst>
              <a:path w="9753600" h="1689735">
                <a:moveTo>
                  <a:pt x="0" y="1689127"/>
                </a:moveTo>
                <a:lnTo>
                  <a:pt x="9753599" y="1689127"/>
                </a:lnTo>
                <a:lnTo>
                  <a:pt x="9753599" y="0"/>
                </a:lnTo>
                <a:lnTo>
                  <a:pt x="0" y="0"/>
                </a:lnTo>
                <a:lnTo>
                  <a:pt x="0" y="1689127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65927"/>
            <a:ext cx="9753600" cy="749300"/>
          </a:xfrm>
          <a:custGeom>
            <a:avLst/>
            <a:gdLst/>
            <a:ahLst/>
            <a:cxnLst/>
            <a:rect l="l" t="t" r="r" b="b"/>
            <a:pathLst>
              <a:path w="9753600" h="749300">
                <a:moveTo>
                  <a:pt x="0" y="749271"/>
                </a:moveTo>
                <a:lnTo>
                  <a:pt x="9753599" y="749271"/>
                </a:lnTo>
                <a:lnTo>
                  <a:pt x="9753599" y="0"/>
                </a:lnTo>
                <a:lnTo>
                  <a:pt x="0" y="0"/>
                </a:lnTo>
                <a:lnTo>
                  <a:pt x="0" y="749271"/>
                </a:lnTo>
                <a:close/>
              </a:path>
            </a:pathLst>
          </a:custGeom>
          <a:solidFill>
            <a:srgbClr val="F5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796159"/>
            <a:ext cx="9753600" cy="5770245"/>
            <a:chOff x="0" y="796159"/>
            <a:chExt cx="9753600" cy="5770245"/>
          </a:xfrm>
        </p:grpSpPr>
        <p:sp>
          <p:nvSpPr>
            <p:cNvPr id="5" name="object 5"/>
            <p:cNvSpPr/>
            <p:nvPr/>
          </p:nvSpPr>
          <p:spPr>
            <a:xfrm>
              <a:off x="0" y="1689127"/>
              <a:ext cx="9753600" cy="4876800"/>
            </a:xfrm>
            <a:custGeom>
              <a:avLst/>
              <a:gdLst/>
              <a:ahLst/>
              <a:cxnLst/>
              <a:rect l="l" t="t" r="r" b="b"/>
              <a:pathLst>
                <a:path w="9753600" h="4876800">
                  <a:moveTo>
                    <a:pt x="9753599" y="4876799"/>
                  </a:moveTo>
                  <a:lnTo>
                    <a:pt x="0" y="4876799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4876799"/>
                  </a:lnTo>
                  <a:close/>
                </a:path>
              </a:pathLst>
            </a:custGeom>
            <a:solidFill>
              <a:srgbClr val="5C9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90076" y="796159"/>
              <a:ext cx="2533649" cy="22478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9759" y="1624028"/>
            <a:ext cx="3943350" cy="5162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spc="220" dirty="0">
                <a:solidFill>
                  <a:srgbClr val="FFDB78"/>
                </a:solidFill>
              </a:rPr>
              <a:t>ANYTHING</a:t>
            </a:r>
            <a:r>
              <a:rPr sz="3200" spc="185" dirty="0">
                <a:solidFill>
                  <a:srgbClr val="FFDB78"/>
                </a:solidFill>
              </a:rPr>
              <a:t> </a:t>
            </a:r>
            <a:r>
              <a:rPr sz="3200" spc="130" dirty="0">
                <a:solidFill>
                  <a:srgbClr val="FFDB78"/>
                </a:solidFill>
              </a:rPr>
              <a:t>ELSE?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409759" y="2306214"/>
            <a:ext cx="6287770" cy="2957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50" spc="75" dirty="0">
                <a:solidFill>
                  <a:srgbClr val="FFFFFF"/>
                </a:solidFill>
                <a:latin typeface="Tahoma"/>
                <a:cs typeface="Tahoma"/>
              </a:rPr>
              <a:t>There</a:t>
            </a:r>
            <a:r>
              <a:rPr sz="1750" spc="40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750" spc="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1750" spc="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FFFFFF"/>
                </a:solidFill>
                <a:latin typeface="Tahoma"/>
                <a:cs typeface="Tahoma"/>
              </a:rPr>
              <a:t>cost</a:t>
            </a:r>
            <a:r>
              <a:rPr sz="1750" spc="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750" spc="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FFFFFF"/>
                </a:solidFill>
                <a:latin typeface="Tahoma"/>
                <a:cs typeface="Tahoma"/>
              </a:rPr>
              <a:t>participate</a:t>
            </a:r>
            <a:r>
              <a:rPr sz="1750" spc="40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1750" spc="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750" spc="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FFFFFF"/>
                </a:solidFill>
                <a:latin typeface="Tahoma"/>
                <a:cs typeface="Tahoma"/>
              </a:rPr>
              <a:t>Riverside</a:t>
            </a:r>
            <a:r>
              <a:rPr sz="1750" spc="4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05" dirty="0">
                <a:solidFill>
                  <a:srgbClr val="FFFFFF"/>
                </a:solidFill>
                <a:latin typeface="Tahoma"/>
                <a:cs typeface="Tahoma"/>
              </a:rPr>
              <a:t>County </a:t>
            </a:r>
            <a:r>
              <a:rPr sz="1750" spc="-5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05" dirty="0">
                <a:solidFill>
                  <a:srgbClr val="FFFFFF"/>
                </a:solidFill>
                <a:latin typeface="Tahoma"/>
                <a:cs typeface="Tahoma"/>
              </a:rPr>
              <a:t>Waste</a:t>
            </a:r>
            <a:r>
              <a:rPr sz="1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14" dirty="0">
                <a:solidFill>
                  <a:srgbClr val="FFFFFF"/>
                </a:solidFill>
                <a:latin typeface="Tahoma"/>
                <a:cs typeface="Tahoma"/>
              </a:rPr>
              <a:t>Wise</a:t>
            </a:r>
            <a:r>
              <a:rPr sz="1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FFFFFF"/>
                </a:solidFill>
                <a:latin typeface="Tahoma"/>
                <a:cs typeface="Tahoma"/>
              </a:rPr>
              <a:t>Champion</a:t>
            </a:r>
            <a:r>
              <a:rPr sz="1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FFFFFF"/>
                </a:solidFill>
                <a:latin typeface="Tahoma"/>
                <a:cs typeface="Tahoma"/>
              </a:rPr>
              <a:t>Program.</a:t>
            </a:r>
            <a:endParaRPr sz="17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750" spc="5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FFFFFF"/>
                </a:solidFill>
                <a:latin typeface="Tahoma"/>
                <a:cs typeface="Tahoma"/>
              </a:rPr>
              <a:t>process</a:t>
            </a:r>
            <a:r>
              <a:rPr sz="1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1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FFFFFF"/>
                </a:solidFill>
                <a:latin typeface="Tahoma"/>
                <a:cs typeface="Tahoma"/>
              </a:rPr>
              <a:t>beginning</a:t>
            </a:r>
            <a:r>
              <a:rPr sz="1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FFFFFF"/>
                </a:solidFill>
                <a:latin typeface="Tahoma"/>
                <a:cs typeface="Tahoma"/>
              </a:rPr>
              <a:t>approval</a:t>
            </a:r>
            <a:r>
              <a:rPr sz="17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1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FFFFFF"/>
                </a:solidFill>
                <a:latin typeface="Tahoma"/>
                <a:cs typeface="Tahoma"/>
              </a:rPr>
              <a:t>take</a:t>
            </a:r>
            <a:r>
              <a:rPr sz="1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sz="17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75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FFFFFF"/>
                </a:solidFill>
                <a:latin typeface="Tahoma"/>
                <a:cs typeface="Tahoma"/>
              </a:rPr>
              <a:t>two </a:t>
            </a:r>
            <a:r>
              <a:rPr sz="1750" spc="-5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FFFFFF"/>
                </a:solidFill>
                <a:latin typeface="Tahoma"/>
                <a:cs typeface="Tahoma"/>
              </a:rPr>
              <a:t>weeks,</a:t>
            </a:r>
            <a:r>
              <a:rPr sz="1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FFFFFF"/>
                </a:solidFill>
                <a:latin typeface="Tahoma"/>
                <a:cs typeface="Tahoma"/>
              </a:rPr>
              <a:t>longer,</a:t>
            </a:r>
            <a:r>
              <a:rPr sz="1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FFFFFF"/>
                </a:solidFill>
                <a:latin typeface="Tahoma"/>
                <a:cs typeface="Tahoma"/>
              </a:rPr>
              <a:t>depending</a:t>
            </a:r>
            <a:r>
              <a:rPr sz="1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FFFFFF"/>
                </a:solidFill>
                <a:latin typeface="Tahoma"/>
                <a:cs typeface="Tahoma"/>
              </a:rPr>
              <a:t>how</a:t>
            </a:r>
            <a:r>
              <a:rPr sz="1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FFFFFF"/>
                </a:solidFill>
                <a:latin typeface="Tahoma"/>
                <a:cs typeface="Tahoma"/>
              </a:rPr>
              <a:t>quickly</a:t>
            </a:r>
            <a:r>
              <a:rPr sz="1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750" spc="65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r>
              <a:rPr sz="1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FFFFFF"/>
                </a:solidFill>
                <a:latin typeface="Tahoma"/>
                <a:cs typeface="Tahoma"/>
              </a:rPr>
              <a:t>schedules</a:t>
            </a:r>
            <a:r>
              <a:rPr sz="1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sz="1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FFFFFF"/>
                </a:solidFill>
                <a:latin typeface="Tahoma"/>
                <a:cs typeface="Tahoma"/>
              </a:rPr>
              <a:t>virtual</a:t>
            </a:r>
            <a:r>
              <a:rPr sz="175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FFFFFF"/>
                </a:solidFill>
                <a:latin typeface="Tahoma"/>
                <a:cs typeface="Tahoma"/>
              </a:rPr>
              <a:t>site</a:t>
            </a:r>
            <a:r>
              <a:rPr sz="17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FFFFFF"/>
                </a:solidFill>
                <a:latin typeface="Tahoma"/>
                <a:cs typeface="Tahoma"/>
              </a:rPr>
              <a:t>visit.</a:t>
            </a:r>
            <a:endParaRPr sz="17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ahoma"/>
              <a:cs typeface="Tahoma"/>
            </a:endParaRPr>
          </a:p>
          <a:p>
            <a:pPr marL="12700" marR="168910">
              <a:lnSpc>
                <a:spcPct val="100000"/>
              </a:lnSpc>
            </a:pPr>
            <a:r>
              <a:rPr sz="1750" spc="80" dirty="0">
                <a:solidFill>
                  <a:srgbClr val="FFFFFF"/>
                </a:solidFill>
                <a:latin typeface="Tahoma"/>
                <a:cs typeface="Tahoma"/>
              </a:rPr>
              <a:t>Please </a:t>
            </a:r>
            <a:r>
              <a:rPr sz="1750" spc="100" dirty="0">
                <a:solidFill>
                  <a:srgbClr val="FFFFFF"/>
                </a:solidFill>
                <a:latin typeface="Tahoma"/>
                <a:cs typeface="Tahoma"/>
              </a:rPr>
              <a:t>direct </a:t>
            </a:r>
            <a:r>
              <a:rPr sz="1750" spc="70" dirty="0">
                <a:solidFill>
                  <a:srgbClr val="FFFFFF"/>
                </a:solidFill>
                <a:latin typeface="Tahoma"/>
                <a:cs typeface="Tahoma"/>
              </a:rPr>
              <a:t>all </a:t>
            </a:r>
            <a:r>
              <a:rPr sz="1750" spc="80" dirty="0">
                <a:solidFill>
                  <a:srgbClr val="FFFFFF"/>
                </a:solidFill>
                <a:latin typeface="Tahoma"/>
                <a:cs typeface="Tahoma"/>
              </a:rPr>
              <a:t>questions to </a:t>
            </a:r>
            <a:r>
              <a:rPr sz="175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wastecommunityoutreach@rivco.org</a:t>
            </a:r>
            <a:r>
              <a:rPr sz="1750" spc="-25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 </a:t>
            </a:r>
            <a:r>
              <a:rPr sz="1750" spc="40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105" dirty="0">
                <a:solidFill>
                  <a:srgbClr val="FFFFFF"/>
                </a:solidFill>
                <a:latin typeface="Tahoma"/>
                <a:cs typeface="Tahoma"/>
              </a:rPr>
              <a:t>title</a:t>
            </a:r>
            <a:r>
              <a:rPr sz="1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75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FFFFFF"/>
                </a:solidFill>
                <a:latin typeface="Tahoma"/>
                <a:cs typeface="Tahoma"/>
              </a:rPr>
              <a:t>subject </a:t>
            </a:r>
            <a:r>
              <a:rPr sz="1750" spc="-5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FFFFFF"/>
                </a:solidFill>
                <a:latin typeface="Tahoma"/>
                <a:cs typeface="Tahoma"/>
              </a:rPr>
              <a:t>line </a:t>
            </a:r>
            <a:r>
              <a:rPr sz="1750" spc="100" dirty="0">
                <a:solidFill>
                  <a:srgbClr val="FFFFFF"/>
                </a:solidFill>
                <a:latin typeface="Tahoma"/>
                <a:cs typeface="Tahoma"/>
              </a:rPr>
              <a:t>“RivCo </a:t>
            </a:r>
            <a:r>
              <a:rPr sz="1750" spc="105" dirty="0">
                <a:solidFill>
                  <a:srgbClr val="FFFFFF"/>
                </a:solidFill>
                <a:latin typeface="Tahoma"/>
                <a:cs typeface="Tahoma"/>
              </a:rPr>
              <a:t>Waste </a:t>
            </a:r>
            <a:r>
              <a:rPr sz="1750" spc="114" dirty="0">
                <a:solidFill>
                  <a:srgbClr val="FFFFFF"/>
                </a:solidFill>
                <a:latin typeface="Tahoma"/>
                <a:cs typeface="Tahoma"/>
              </a:rPr>
              <a:t>Wise </a:t>
            </a:r>
            <a:r>
              <a:rPr sz="1750" spc="75" dirty="0">
                <a:solidFill>
                  <a:srgbClr val="FFFFFF"/>
                </a:solidFill>
                <a:latin typeface="Tahoma"/>
                <a:cs typeface="Tahoma"/>
              </a:rPr>
              <a:t>Champion” </a:t>
            </a:r>
            <a:r>
              <a:rPr sz="175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FFFFFF"/>
                </a:solidFill>
                <a:latin typeface="Tahoma"/>
                <a:cs typeface="Tahoma"/>
              </a:rPr>
              <a:t>https://</a:t>
            </a:r>
            <a:r>
              <a:rPr sz="1750" spc="75" dirty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www.rcwaste.org/business/recycling/wwc</a:t>
            </a:r>
            <a:endParaRPr sz="1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616585">
              <a:lnSpc>
                <a:spcPct val="100000"/>
              </a:lnSpc>
              <a:spcBef>
                <a:spcPts val="470"/>
              </a:spcBef>
            </a:pPr>
            <a:r>
              <a:rPr spc="360" dirty="0"/>
              <a:t>LAKE</a:t>
            </a:r>
            <a:r>
              <a:rPr spc="345" dirty="0"/>
              <a:t> </a:t>
            </a:r>
            <a:r>
              <a:rPr spc="225" dirty="0"/>
              <a:t>SKINNER</a:t>
            </a: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pc="250" dirty="0"/>
              <a:t>RECREATION</a:t>
            </a:r>
            <a:r>
              <a:rPr spc="335" dirty="0"/>
              <a:t> </a:t>
            </a:r>
            <a:r>
              <a:rPr spc="370" dirty="0"/>
              <a:t>AREA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8968" y="4281229"/>
            <a:ext cx="623570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54100" algn="l"/>
                <a:tab pos="2158365" algn="l"/>
                <a:tab pos="3430904" algn="l"/>
                <a:tab pos="4384040" algn="l"/>
              </a:tabLst>
            </a:pPr>
            <a:r>
              <a:rPr sz="2150" b="1" spc="-2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8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3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15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150" b="1" spc="-8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10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8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15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150" b="1" spc="114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5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150" b="1" spc="114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36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15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7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15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150" b="1" spc="-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5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17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2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-36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150" b="1" spc="-3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b="1" spc="4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21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835</Words>
  <Application>Microsoft Office PowerPoint</Application>
  <PresentationFormat>Custom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Tahoma</vt:lpstr>
      <vt:lpstr>Office Theme</vt:lpstr>
      <vt:lpstr>RIVERSIDE COUNTY</vt:lpstr>
      <vt:lpstr>WHAT IS THE  RIVCO  WASTE WISE CHAMPION?</vt:lpstr>
      <vt:lpstr>WHY JOIN?</vt:lpstr>
      <vt:lpstr>WHO CAN JOIN?</vt:lpstr>
      <vt:lpstr>HOW CAN WE JOIN?</vt:lpstr>
      <vt:lpstr>PowerPoint Presentation</vt:lpstr>
      <vt:lpstr>BUSINESS TIERS</vt:lpstr>
      <vt:lpstr>ANYTHING ELSE?</vt:lpstr>
      <vt:lpstr>LAKE SKINNER RECREATION AREA</vt:lpstr>
      <vt:lpstr>SONNY WALDRON</vt:lpstr>
      <vt:lpstr>PowerPoint Presentation</vt:lpstr>
      <vt:lpstr>GETTING STARTED ON THE  PATH TO</vt:lpstr>
      <vt:lpstr>PowerPoint Presentation</vt:lpstr>
      <vt:lpstr>Paper</vt:lpstr>
      <vt:lpstr>GREEN WASTE TURNED  INTO LANDSCAPING MATERIAL</vt:lpstr>
      <vt:lpstr>GREEN WASTE UTILIZED  IN SEATING, FIREWOOD  AND CRAFTS</vt:lpstr>
      <vt:lpstr>RECYCING EDUCATIONAL  SIGNAGE POSTED IN THE  GARDEN</vt:lpstr>
      <vt:lpstr>Add recycle bins next to trash cans</vt:lpstr>
      <vt:lpstr>STANDARD OPERATING PROCEDURE</vt:lpstr>
      <vt:lpstr>WHAT IS IN</vt:lpstr>
      <vt:lpstr>THANK YOU! swaldron@rivco.org  Rivcoparks.org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WWC AND LAKE SKINNER PPT</dc:title>
  <dc:creator>Olivia Sanchez</dc:creator>
  <cp:keywords>DAEvLgqJ1Zs,BAEANURUSYc</cp:keywords>
  <cp:lastModifiedBy>Van Gordon, Tiffany</cp:lastModifiedBy>
  <cp:revision>1</cp:revision>
  <dcterms:created xsi:type="dcterms:W3CDTF">2021-11-16T15:42:56Z</dcterms:created>
  <dcterms:modified xsi:type="dcterms:W3CDTF">2021-11-16T15:43:34Z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Canva</vt:lpwstr>
  </property>
  <property fmtid="{D5CDD505-2E9C-101B-9397-08002B2CF9AE}" pid="4" name="LastSaved">
    <vt:filetime>2021-11-16T00:00:00Z</vt:filetime>
  </property>
</Properties>
</file>