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8" r:id="rId4"/>
    <p:sldMasterId id="2147485040" r:id="rId5"/>
  </p:sldMasterIdLst>
  <p:notesMasterIdLst>
    <p:notesMasterId r:id="rId28"/>
  </p:notesMasterIdLst>
  <p:sldIdLst>
    <p:sldId id="291" r:id="rId6"/>
    <p:sldId id="257" r:id="rId7"/>
    <p:sldId id="256" r:id="rId8"/>
    <p:sldId id="264" r:id="rId9"/>
    <p:sldId id="292" r:id="rId10"/>
    <p:sldId id="287" r:id="rId11"/>
    <p:sldId id="267" r:id="rId12"/>
    <p:sldId id="293" r:id="rId13"/>
    <p:sldId id="288" r:id="rId14"/>
    <p:sldId id="279" r:id="rId15"/>
    <p:sldId id="280" r:id="rId16"/>
    <p:sldId id="278" r:id="rId17"/>
    <p:sldId id="283" r:id="rId18"/>
    <p:sldId id="281" r:id="rId19"/>
    <p:sldId id="273" r:id="rId20"/>
    <p:sldId id="259" r:id="rId21"/>
    <p:sldId id="289" r:id="rId22"/>
    <p:sldId id="284" r:id="rId23"/>
    <p:sldId id="269" r:id="rId24"/>
    <p:sldId id="277" r:id="rId25"/>
    <p:sldId id="276"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56CD5-C2E3-8391-0AFF-92681918237A}" v="249" dt="2021-11-08T20:21:41.596"/>
    <p1510:client id="{0FF5B0D4-9EDB-A76A-CDB1-48018ED59A19}" v="284" dt="2021-08-05T15:05:02.599"/>
    <p1510:client id="{11126250-8DE2-84D8-2D17-C1D14FA027C9}" v="15" dt="2021-08-20T17:05:09.527"/>
    <p1510:client id="{144EB0F0-E110-32B3-9F45-67D3FB857218}" v="16" dt="2021-08-11T23:14:39.815"/>
    <p1510:client id="{267B3F7F-7A06-B7F3-0681-02555D16FD25}" v="8" dt="2021-08-12T22:50:45.759"/>
    <p1510:client id="{2A173E84-8A64-6984-3B7A-C7113AEAF018}" v="372" dt="2021-09-09T21:36:52.272"/>
    <p1510:client id="{2EEC9095-1C02-70FF-E371-45B380E89114}" v="467" dt="2021-08-19T21:13:38.844"/>
    <p1510:client id="{37B44F79-A62F-61FA-DA8D-97269475613A}" v="66" dt="2021-11-15T15:10:33.568"/>
    <p1510:client id="{3F299C9E-8041-9912-1501-B9DF20E45655}" v="3" dt="2021-10-27T19:05:27.710"/>
    <p1510:client id="{41D57C32-C70D-1994-3BE9-0FABFE8805DE}" v="489" dt="2021-08-05T21:39:25.510"/>
    <p1510:client id="{4BDB7E4E-B324-3C9E-9686-A9F1FE80C582}" v="19" dt="2021-11-08T18:27:30.579"/>
    <p1510:client id="{4E9F6EE2-DD84-F69E-0FC4-250FF6B108DD}" v="718" dt="2021-08-06T22:12:34.235"/>
    <p1510:client id="{50DF505A-4C66-5B17-5161-4AC2E01F52A5}" v="7" dt="2021-11-08T18:31:56.608"/>
    <p1510:client id="{647E521F-F899-757B-3A54-B2889F4AD6D4}" v="814" dt="2021-08-12T21:57:48.739"/>
    <p1510:client id="{68B382AE-C98B-BC73-85D1-A90E4C59C6CD}" v="182" dt="2021-09-03T20:58:57.360"/>
    <p1510:client id="{762E7E21-66DA-3D02-5460-F101C769269C}" v="649" dt="2021-08-10T22:37:08.980"/>
    <p1510:client id="{783A8698-D2A8-CB52-8BDB-D700CCA30E33}" v="7" dt="2021-09-13T17:50:08.378"/>
    <p1510:client id="{7F4D5A44-B973-6C1D-D8F2-FE35C99AF2ED}" v="147" dt="2021-08-04T21:38:31.352"/>
    <p1510:client id="{817E071B-8866-987A-FB84-8759368535D6}" v="539" dt="2021-08-25T23:21:56.150"/>
    <p1510:client id="{8424BF55-767C-EA47-3074-51809C23FCFE}" v="487" dt="2021-08-04T23:31:53.417"/>
    <p1510:client id="{89D59818-9858-4C67-10CE-4A5D98EB9853}" v="126" dt="2021-08-11T20:50:09.439"/>
    <p1510:client id="{8C232DBC-0537-9A1F-E796-A1EBCA9D4255}" v="464" dt="2021-08-24T23:22:58.740"/>
    <p1510:client id="{8FFC6A91-BF59-B04E-BEA5-56846B24770A}" v="1789" dt="2021-09-21T22:29:40.052"/>
    <p1510:client id="{96E6AEC8-A416-879A-33BA-E8E2831ED040}" v="234" dt="2021-08-26T17:26:10.134"/>
    <p1510:client id="{A06481B5-46A5-07AD-02BF-35813A9A034B}" v="8" dt="2021-10-21T20:06:49.352"/>
    <p1510:client id="{A0A95818-80C3-D80F-CFBF-84E1EC548D1B}" v="1" dt="2021-11-08T18:28:52.039"/>
    <p1510:client id="{A75E2CAA-03F4-E9D9-5E68-8B6A44D8CFAC}" v="208" dt="2021-09-21T23:51:10.225"/>
    <p1510:client id="{AE6C23E7-F96F-1243-4ED2-E07F82707A00}" v="4" dt="2021-08-26T22:55:15.977"/>
    <p1510:client id="{C733CA3B-4932-2DE8-6E93-1D6AF090FBA8}" v="6" dt="2021-09-21T20:56:35.712"/>
    <p1510:client id="{C8E7948F-2258-2861-89E4-A0A5221FEB5D}" v="196" dt="2021-08-24T19:05:42.994"/>
    <p1510:client id="{CB0C819B-B61E-5CD1-C606-38CD3BE3501A}" v="18" dt="2021-08-26T20:14:33.320"/>
    <p1510:client id="{D8310706-71CF-6F29-75D9-047ED82CE29E}" v="1251" dt="2021-08-06T20:28:04.103"/>
    <p1510:client id="{D84AB519-91E1-A60C-08C5-9BFDAC11394F}" v="283" dt="2021-09-29T22:14:25.178"/>
    <p1510:client id="{DBBE7F28-CC37-7527-B6CC-4DCAC2BFFCAD}" v="18" dt="2021-09-28T21:39:22.855"/>
    <p1510:client id="{EB94C83D-BF9C-334B-6DF1-C32C8257329F}" v="1982" dt="2021-08-04T21:19:14.761"/>
    <p1510:client id="{EFAD263F-F1C5-89B2-6684-9557B0D3F69C}" v="18" dt="2021-09-13T18:50:15.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BEBF7-3C9B-472F-A25E-EC5E8C37E9DF}"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DCAEB-4CFC-4069-BEE4-CB7EB80EC576}" type="slidenum">
              <a:rPr lang="en-US" smtClean="0"/>
              <a:t>‹#›</a:t>
            </a:fld>
            <a:endParaRPr lang="en-US"/>
          </a:p>
        </p:txBody>
      </p:sp>
    </p:spTree>
    <p:extLst>
      <p:ext uri="{BB962C8B-B14F-4D97-AF65-F5344CB8AC3E}">
        <p14:creationId xmlns:p14="http://schemas.microsoft.com/office/powerpoint/2010/main" val="12637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cwaste.org/Waste-Guide/organ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cwaste.org/business/hw/VSQ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rivcoeh.org/Portals/0/PDF/HazMat/List%20of%20Hazardous%20Waste%20Transporters.pdf?ver=2020-08-18-152536-36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598E74-C6F3-4678-9294-E43605CAA923}"/>
              </a:ext>
            </a:extLst>
          </p:cNvPr>
          <p:cNvSpPr>
            <a:spLocks noGrp="1" noRot="1" noChangeAspect="1" noTextEdit="1"/>
          </p:cNvSpPr>
          <p:nvPr>
            <p:ph type="sldImg"/>
          </p:nvPr>
        </p:nvSpPr>
        <p:spPr>
          <a:xfrm>
            <a:off x="406400" y="696913"/>
            <a:ext cx="6197600" cy="3486150"/>
          </a:xfrm>
          <a:ln/>
        </p:spPr>
      </p:sp>
      <p:sp>
        <p:nvSpPr>
          <p:cNvPr id="5123" name="Notes Placeholder 2">
            <a:extLst>
              <a:ext uri="{FF2B5EF4-FFF2-40B4-BE49-F238E27FC236}">
                <a16:creationId xmlns:a16="http://schemas.microsoft.com/office/drawing/2014/main" id="{1C8C4B6F-1A7C-456B-B444-F4BACF081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endParaRPr lang="en-US" altLang="en-US">
              <a:latin typeface="Corbel" panose="020B0503020204020204" pitchFamily="34" charset="0"/>
              <a:ea typeface="Verdana" panose="020B0604030504040204" pitchFamily="34" charset="0"/>
              <a:cs typeface="Verdana" panose="020B0604030504040204" pitchFamily="34" charset="0"/>
            </a:endParaRPr>
          </a:p>
        </p:txBody>
      </p:sp>
      <p:sp>
        <p:nvSpPr>
          <p:cNvPr id="5124" name="Slide Number Placeholder 3">
            <a:extLst>
              <a:ext uri="{FF2B5EF4-FFF2-40B4-BE49-F238E27FC236}">
                <a16:creationId xmlns:a16="http://schemas.microsoft.com/office/drawing/2014/main" id="{BB77C9EA-803D-4CA6-901E-E4B7EF7C3B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1D25F80-2648-41E4-B8DE-64F1506D4531}" type="slidenum">
              <a:rPr kumimoji="0" lang="en-US" altLang="en-US" sz="1300"/>
              <a:pPr>
                <a:spcBef>
                  <a:spcPct val="0"/>
                </a:spcBef>
              </a:pPr>
              <a:t>1</a:t>
            </a:fld>
            <a:endParaRPr kumimoji="0"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less paper in the first place means you’ll save money, fewer trees will be cut for paper pulp, less energy and water will be wasted in the manufacturing process, and fewer greenhouse gasses will be produced. Develop a habit of thinking ahead about what you use; it may affect your purchasing needs.</a:t>
            </a:r>
          </a:p>
          <a:p>
            <a:pPr marL="628650" lvl="1" indent="-171450">
              <a:buFont typeface="Arial"/>
              <a:buChar char="•"/>
            </a:pPr>
            <a:r>
              <a:rPr lang="en-US"/>
              <a:t>When printing a document, consider whether you really need the whole document. </a:t>
            </a:r>
          </a:p>
          <a:p>
            <a:pPr marL="628650" lvl="1" indent="-171450">
              <a:buFont typeface="Arial"/>
              <a:buChar char="•"/>
            </a:pPr>
            <a:endParaRPr lang="en-US"/>
          </a:p>
          <a:p>
            <a:pPr marL="628650" lvl="1" indent="-171450">
              <a:buFont typeface="Arial"/>
              <a:buChar char="•"/>
            </a:pPr>
            <a:r>
              <a:rPr lang="en-US"/>
              <a:t>  When photocopying, only make the necessary number and copy on both sides whenever possible.</a:t>
            </a:r>
          </a:p>
          <a:p>
            <a:pPr marL="628650" lvl="1" indent="-171450">
              <a:buFont typeface="Arial"/>
              <a:buChar char="•"/>
            </a:pPr>
            <a:endParaRPr lang="en-US"/>
          </a:p>
          <a:p>
            <a:pPr marL="628650" lvl="1" indent="-171450">
              <a:buFont typeface="Arial"/>
              <a:buChar char="•"/>
            </a:pPr>
            <a:r>
              <a:rPr lang="en-US"/>
              <a:t>  Use fewer sticky notes by keeping an Outlook or on-line calendar.</a:t>
            </a:r>
          </a:p>
          <a:p>
            <a:pPr marL="628650" lvl="1" indent="-171450">
              <a:buFont typeface="Arial"/>
              <a:buChar char="•"/>
            </a:pPr>
            <a:endParaRPr lang="en-US"/>
          </a:p>
          <a:p>
            <a:pPr marL="628650" lvl="1" indent="-171450">
              <a:buFont typeface="Arial"/>
              <a:buChar char="•"/>
            </a:pPr>
            <a:r>
              <a:rPr lang="en-US"/>
              <a:t>  When proofreading a document, try to do it on your computer screen instead of printing a hard   </a:t>
            </a:r>
          </a:p>
          <a:p>
            <a:pPr marL="628650" lvl="1" indent="-171450">
              <a:buFont typeface="Arial"/>
              <a:buChar char="•"/>
            </a:pPr>
            <a:r>
              <a:rPr lang="en-US"/>
              <a:t>   copy to mark up. It will save you time, ink/toner, and paper.</a:t>
            </a:r>
          </a:p>
          <a:p>
            <a:pPr marL="628650" lvl="1" indent="-171450">
              <a:buFont typeface="Arial"/>
              <a:buChar char="•"/>
            </a:pPr>
            <a:endParaRPr lang="en-US"/>
          </a:p>
          <a:p>
            <a:pPr marL="628650" lvl="1" indent="-171450">
              <a:buFont typeface="Arial"/>
              <a:buChar char="•"/>
            </a:pPr>
            <a:r>
              <a:rPr lang="en-US"/>
              <a:t>  Sign-up for electronic newsletters when possible.</a:t>
            </a:r>
          </a:p>
          <a:p>
            <a:pPr marL="628650" lvl="1" indent="-171450">
              <a:buFont typeface="Arial"/>
              <a:buChar char="•"/>
            </a:pPr>
            <a:endParaRPr lang="en-US"/>
          </a:p>
          <a:p>
            <a:pPr marL="628650" lvl="1" indent="-171450">
              <a:buFont typeface="Arial"/>
              <a:buChar char="•"/>
            </a:pPr>
            <a:r>
              <a:rPr lang="en-US"/>
              <a:t>  Instead of copying and sending materials to employees, send them an e-mail or post your </a:t>
            </a:r>
          </a:p>
          <a:p>
            <a:pPr lvl="1"/>
            <a:r>
              <a:rPr lang="en-US"/>
              <a:t>       message on a common site.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10</a:t>
            </a:fld>
            <a:endParaRPr lang="en-US"/>
          </a:p>
        </p:txBody>
      </p:sp>
    </p:spTree>
    <p:extLst>
      <p:ext uri="{BB962C8B-B14F-4D97-AF65-F5344CB8AC3E}">
        <p14:creationId xmlns:p14="http://schemas.microsoft.com/office/powerpoint/2010/main" val="8639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Reuse</a:t>
            </a:r>
            <a:endParaRPr lang="en-US"/>
          </a:p>
          <a:p>
            <a:endParaRPr lang="en-US"/>
          </a:p>
          <a:p>
            <a:pPr marL="285750" indent="-285750">
              <a:buFont typeface="Arial,Sans-Serif"/>
              <a:buChar char="•"/>
            </a:pPr>
            <a:r>
              <a:rPr lang="en-US"/>
              <a:t>Use the blank backs of copies for scratch paper.</a:t>
            </a:r>
          </a:p>
          <a:p>
            <a:endParaRPr lang="en-US"/>
          </a:p>
          <a:p>
            <a:pPr marL="171450" indent="-171450">
              <a:buFont typeface="Arial"/>
              <a:buChar char="•"/>
            </a:pPr>
            <a:r>
              <a:rPr lang="en-US"/>
              <a:t>   Reuse envelopes, folders and boxes when possible.</a:t>
            </a:r>
          </a:p>
          <a:p>
            <a:endParaRPr lang="en-US"/>
          </a:p>
          <a:p>
            <a:pPr marL="171450" indent="-171450">
              <a:buFont typeface="Arial"/>
              <a:buChar char="•"/>
            </a:pPr>
            <a:r>
              <a:rPr lang="en-US"/>
              <a:t>   Bring your own plate, silverware and coffee mug to work instead of using disposable ones.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11</a:t>
            </a:fld>
            <a:endParaRPr lang="en-US"/>
          </a:p>
        </p:txBody>
      </p:sp>
    </p:spTree>
    <p:extLst>
      <p:ext uri="{BB962C8B-B14F-4D97-AF65-F5344CB8AC3E}">
        <p14:creationId xmlns:p14="http://schemas.microsoft.com/office/powerpoint/2010/main" val="268114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Reduce Packaging </a:t>
            </a:r>
          </a:p>
          <a:p>
            <a:pPr marL="171450" indent="-171450">
              <a:buFont typeface="Arial"/>
              <a:buChar char="•"/>
            </a:pPr>
            <a:endParaRPr lang="en-US"/>
          </a:p>
          <a:p>
            <a:pPr marL="285750" indent="-285750">
              <a:buFont typeface="Arial,Sans-Serif"/>
              <a:buChar char="•"/>
            </a:pPr>
            <a:r>
              <a:rPr lang="en-US"/>
              <a:t>Reuse packing material whenever possible and look for ways to reduce its use when you send products to customers or if possible, packaging material that is reusable or compostable</a:t>
            </a:r>
          </a:p>
          <a:p>
            <a:pPr marL="285750" indent="-285750">
              <a:buFont typeface="Arial,Sans-Serif"/>
              <a:buChar char="•"/>
            </a:pPr>
            <a:endParaRPr lang="en-US"/>
          </a:p>
          <a:p>
            <a:pPr marL="285750" indent="-285750">
              <a:buFont typeface="Arial,Sans-Serif"/>
              <a:buChar char="•"/>
            </a:pPr>
            <a:r>
              <a:rPr lang="en-US"/>
              <a:t>Instead of using single-use products investigate purchasing more reusable items </a:t>
            </a:r>
          </a:p>
          <a:p>
            <a:pPr marL="285750" indent="-285750">
              <a:buFont typeface="Arial,Sans-Serif"/>
              <a:buChar char="•"/>
            </a:pPr>
            <a:endParaRPr lang="en-US"/>
          </a:p>
          <a:p>
            <a:pPr marL="285750" indent="-285750">
              <a:buFont typeface="Arial,Sans-Serif"/>
              <a:buChar char="•"/>
            </a:pPr>
            <a:r>
              <a:rPr lang="en-US"/>
              <a:t> Purchase items in refillable containers and buy in bulk whenever possible.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12</a:t>
            </a:fld>
            <a:endParaRPr lang="en-US"/>
          </a:p>
        </p:txBody>
      </p:sp>
    </p:spTree>
    <p:extLst>
      <p:ext uri="{BB962C8B-B14F-4D97-AF65-F5344CB8AC3E}">
        <p14:creationId xmlns:p14="http://schemas.microsoft.com/office/powerpoint/2010/main" val="257097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Many items that we would normally throw out can be repaired, upgraded, or reused. This is usually cheaper than buying new and saves money as well as landfill space. These items include office furniture and equipment, lighting fixtures, electronics, and automotive parts.</a:t>
            </a:r>
          </a:p>
          <a:p>
            <a:endParaRPr lang="en-US"/>
          </a:p>
          <a:p>
            <a:pPr marL="171450" indent="-171450">
              <a:buFont typeface="Arial"/>
              <a:buChar char="•"/>
            </a:pPr>
            <a:r>
              <a:rPr lang="en-US"/>
              <a:t>  Consider reupholstering, refinishing, or donating old furniture to be used again.</a:t>
            </a:r>
          </a:p>
          <a:p>
            <a:endParaRPr lang="en-US"/>
          </a:p>
          <a:p>
            <a:pPr marL="171450" indent="-171450">
              <a:buFont typeface="Arial"/>
              <a:buChar char="•"/>
            </a:pPr>
            <a:r>
              <a:rPr lang="en-US"/>
              <a:t>  Have equipment repaired instead of buying new.</a:t>
            </a:r>
          </a:p>
          <a:p>
            <a:endParaRPr lang="en-US"/>
          </a:p>
          <a:p>
            <a:pPr marL="171450" indent="-171450">
              <a:buFont typeface="Arial"/>
              <a:buChar char="•"/>
            </a:pPr>
            <a:r>
              <a:rPr lang="en-US"/>
              <a:t>  Consider Leasing office equipment.</a:t>
            </a: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13</a:t>
            </a:fld>
            <a:endParaRPr lang="en-US"/>
          </a:p>
        </p:txBody>
      </p:sp>
    </p:spTree>
    <p:extLst>
      <p:ext uri="{BB962C8B-B14F-4D97-AF65-F5344CB8AC3E}">
        <p14:creationId xmlns:p14="http://schemas.microsoft.com/office/powerpoint/2010/main" val="23368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Recycle</a:t>
            </a:r>
            <a:endParaRPr lang="en-US"/>
          </a:p>
          <a:p>
            <a:endParaRPr lang="en-US"/>
          </a:p>
          <a:p>
            <a:pPr marL="171450" indent="-171450">
              <a:buFont typeface="Arial"/>
              <a:buChar char="•"/>
            </a:pPr>
            <a:r>
              <a:rPr lang="en-US"/>
              <a:t> Take the next step and begin purchasing at least 30% post-consumer recycled content paper for your copying needs.</a:t>
            </a:r>
          </a:p>
          <a:p>
            <a:pPr marL="171450" indent="-171450">
              <a:buFont typeface="Arial"/>
              <a:buChar char="•"/>
            </a:pPr>
            <a:endParaRPr lang="en-US"/>
          </a:p>
          <a:p>
            <a:pPr marL="171450" indent="-171450">
              <a:buFont typeface="Arial"/>
              <a:buChar char="•"/>
            </a:pPr>
            <a:r>
              <a:rPr lang="en-US"/>
              <a:t>  The following are a few items commonly found around the office that can be recycled.</a:t>
            </a:r>
          </a:p>
          <a:p>
            <a:pPr marL="628650" lvl="1" indent="-171450">
              <a:buFont typeface="Arial"/>
              <a:buChar char="•"/>
            </a:pPr>
            <a:r>
              <a:rPr lang="en-US"/>
              <a:t>Copy/printer paper</a:t>
            </a:r>
          </a:p>
          <a:p>
            <a:pPr marL="628650" lvl="1" indent="-171450">
              <a:buFont typeface="Arial"/>
              <a:buChar char="•"/>
            </a:pPr>
            <a:r>
              <a:rPr lang="en-US"/>
              <a:t>Manila/file folders</a:t>
            </a:r>
          </a:p>
          <a:p>
            <a:pPr marL="628650" lvl="1" indent="-171450">
              <a:buFont typeface="Arial"/>
              <a:buChar char="•"/>
            </a:pPr>
            <a:r>
              <a:rPr lang="en-US"/>
              <a:t>Soda/water bottles and cans</a:t>
            </a:r>
          </a:p>
          <a:p>
            <a:pPr marL="628650" lvl="1" indent="-171450">
              <a:buFont typeface="Arial"/>
              <a:buChar char="•"/>
            </a:pPr>
            <a:r>
              <a:rPr lang="en-US"/>
              <a:t>Notepads (with wire removed)</a:t>
            </a:r>
          </a:p>
          <a:p>
            <a:pPr marL="628650" lvl="1" indent="-171450">
              <a:buFont typeface="Arial"/>
              <a:buChar char="•"/>
            </a:pPr>
            <a:r>
              <a:rPr lang="en-US"/>
              <a:t>Magazines and newspapers</a:t>
            </a:r>
          </a:p>
          <a:p>
            <a:pPr marL="628650" lvl="1" indent="-171450">
              <a:buFont typeface="Arial"/>
              <a:buChar char="•"/>
            </a:pPr>
            <a:r>
              <a:rPr lang="en-US"/>
              <a:t>Cardboard</a:t>
            </a:r>
          </a:p>
          <a:p>
            <a:pPr marL="628650" lvl="1" indent="-171450">
              <a:buFont typeface="Arial"/>
              <a:buChar char="•"/>
            </a:pPr>
            <a:endParaRPr lang="en-US"/>
          </a:p>
          <a:p>
            <a:pPr marL="171450" indent="-171450">
              <a:buFont typeface="Arial"/>
              <a:buChar char="•"/>
            </a:pPr>
            <a:r>
              <a:rPr lang="en-US"/>
              <a:t>  At work, ask your suppliers if they will back haul empty containers, pallets, and cardboard to be reused.</a:t>
            </a:r>
          </a:p>
          <a:p>
            <a:pPr marL="171450" indent="-171450">
              <a:buFont typeface="Arial"/>
              <a:buChar char="•"/>
            </a:pPr>
            <a:endParaRPr lang="en-US"/>
          </a:p>
          <a:p>
            <a:pPr marL="171450" indent="-171450">
              <a:buFont typeface="Arial"/>
              <a:buChar char="•"/>
            </a:pPr>
            <a:r>
              <a:rPr lang="en-US"/>
              <a:t>  For a complete list of recyclable materials, please contact your refuse hauler. </a:t>
            </a:r>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14</a:t>
            </a:fld>
            <a:endParaRPr lang="en-US"/>
          </a:p>
        </p:txBody>
      </p:sp>
    </p:spTree>
    <p:extLst>
      <p:ext uri="{BB962C8B-B14F-4D97-AF65-F5344CB8AC3E}">
        <p14:creationId xmlns:p14="http://schemas.microsoft.com/office/powerpoint/2010/main" val="313646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Purchasing and Reduce the Amount of Waste Coming Into Your Facility</a:t>
            </a:r>
            <a:endParaRPr lang="en-US"/>
          </a:p>
          <a:p>
            <a:pPr marL="285750" indent="-285750">
              <a:buFont typeface="Arial,Sans-Serif"/>
              <a:buChar char="•"/>
            </a:pPr>
            <a:endParaRPr lang="en-US"/>
          </a:p>
          <a:p>
            <a:pPr marL="285750" indent="-285750">
              <a:buFont typeface="Arial,Sans-Serif"/>
              <a:buChar char="•"/>
            </a:pPr>
            <a:r>
              <a:rPr lang="en-US" b="1"/>
              <a:t>    </a:t>
            </a:r>
            <a:r>
              <a:rPr lang="en-US"/>
              <a:t>Look for the type and the amount of recycled content in anything that you buy </a:t>
            </a:r>
          </a:p>
          <a:p>
            <a:endParaRPr lang="en-US"/>
          </a:p>
          <a:p>
            <a:pPr marL="285750" indent="-285750">
              <a:buFont typeface="Arial,Sans-Serif"/>
              <a:buChar char="•"/>
            </a:pPr>
            <a:r>
              <a:rPr lang="en-US" b="1"/>
              <a:t>    </a:t>
            </a:r>
            <a:r>
              <a:rPr lang="en-US"/>
              <a:t>Buy only what you know you will use </a:t>
            </a:r>
          </a:p>
          <a:p>
            <a:pPr marL="285750" indent="-285750">
              <a:buFont typeface="Arial,Sans-Serif"/>
              <a:buChar char="•"/>
            </a:pPr>
            <a:endParaRPr lang="en-US"/>
          </a:p>
          <a:p>
            <a:pPr marL="285750" indent="-285750">
              <a:buFont typeface="Arial,Sans-Serif"/>
              <a:buChar char="•"/>
            </a:pPr>
            <a:r>
              <a:rPr lang="en-US"/>
              <a:t>    Buy Recycled products wherever possible</a:t>
            </a:r>
          </a:p>
          <a:p>
            <a:pPr marL="285750" indent="-285750">
              <a:buFont typeface="Arial,Sans-Serif"/>
              <a:buChar char="•"/>
            </a:pPr>
            <a:endParaRPr lang="en-US"/>
          </a:p>
          <a:p>
            <a:pPr marL="285750" indent="-285750">
              <a:buFont typeface="Arial,Sans-Serif"/>
              <a:buChar char="•"/>
            </a:pPr>
            <a:r>
              <a:rPr lang="en-US"/>
              <a:t>     Purchase items in refillable containers and buy in bulk whenever possible</a:t>
            </a:r>
          </a:p>
          <a:p>
            <a:endParaRPr lang="en-US"/>
          </a:p>
          <a:p>
            <a:pPr marL="285750" indent="-285750">
              <a:buFont typeface="Arial,Sans-Serif"/>
              <a:buChar char="•"/>
            </a:pPr>
            <a:r>
              <a:rPr lang="en-US"/>
              <a:t>When buying a new product, take into consideration its potential life span.</a:t>
            </a:r>
            <a:endParaRPr lang="en-US">
              <a:cs typeface="Calibri"/>
            </a:endParaRPr>
          </a:p>
          <a:p>
            <a:pPr>
              <a:lnSpc>
                <a:spcPct val="90000"/>
              </a:lnSpc>
              <a:spcAft>
                <a:spcPts val="600"/>
              </a:spcAft>
            </a:pPr>
            <a:endParaRPr lang="en-US" b="1">
              <a:solidFill>
                <a:srgbClr val="000000"/>
              </a:solidFill>
              <a:latin typeface="Calibri" panose="020F0502020204030204"/>
              <a:ea typeface="Source Sans Pro"/>
              <a:cs typeface="Calibri" panose="020F0502020204030204"/>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15</a:t>
            </a:fld>
            <a:endParaRPr lang="en-US"/>
          </a:p>
        </p:txBody>
      </p:sp>
    </p:spTree>
    <p:extLst>
      <p:ext uri="{BB962C8B-B14F-4D97-AF65-F5344CB8AC3E}">
        <p14:creationId xmlns:p14="http://schemas.microsoft.com/office/powerpoint/2010/main" val="1071554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business with landscaping need to make sure their landscapers take the greenwaste to a greenwaste facility or deposit the material into the business's organics bin.</a:t>
            </a:r>
          </a:p>
          <a:p>
            <a:endParaRPr lang="en-US"/>
          </a:p>
          <a:p>
            <a:r>
              <a:rPr lang="en-US"/>
              <a:t>If your business produces food waste, then you will be required to have an organics recycling bin.  </a:t>
            </a:r>
          </a:p>
          <a:p>
            <a:endParaRPr lang="en-US"/>
          </a:p>
          <a:p>
            <a:r>
              <a:rPr lang="en-US"/>
              <a:t>If you are a restaurant or have edible food as part of your business, do you donate edible food to a food bank or service organization?  </a:t>
            </a:r>
            <a:r>
              <a:rPr lang="en-US">
                <a:hlinkClick r:id="rId3"/>
              </a:rPr>
              <a:t>http://www.rcwaste.org/Waste-Guide/organics</a:t>
            </a:r>
            <a:r>
              <a:rPr lang="en-US"/>
              <a:t>  This website provides information on organic recycling and provides a link to the Riverside County Environmental Health Food Bank list.  </a:t>
            </a: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16</a:t>
            </a:fld>
            <a:endParaRPr lang="en-US"/>
          </a:p>
        </p:txBody>
      </p:sp>
    </p:spTree>
    <p:extLst>
      <p:ext uri="{BB962C8B-B14F-4D97-AF65-F5344CB8AC3E}">
        <p14:creationId xmlns:p14="http://schemas.microsoft.com/office/powerpoint/2010/main" val="423867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utilize many pieces of electronic equipment and utilize hazardous waste that is not allowed to be placed in the waste bins.  Disposal of these materials may require a separate contractor to dispose/recycle these materials.  </a:t>
            </a:r>
          </a:p>
          <a:p>
            <a:endParaRPr lang="en-US"/>
          </a:p>
          <a:p>
            <a:r>
              <a:rPr lang="en-US" dirty="0"/>
              <a:t>The Riverside County Department of Waste Resources has a low-cost hazardous waste drop-off program for business – Very Small Quantity Generator (VSQG) - </a:t>
            </a:r>
            <a:r>
              <a:rPr lang="en-US" dirty="0">
                <a:hlinkClick r:id="rId3"/>
              </a:rPr>
              <a:t>http://www.rcwaste.org/business/hw/VSQG</a:t>
            </a:r>
            <a:endParaRPr lang="en-US"/>
          </a:p>
          <a:p>
            <a:endParaRPr lang="en-US" dirty="0"/>
          </a:p>
          <a:p>
            <a:r>
              <a:rPr lang="en-US" dirty="0">
                <a:cs typeface="Calibri"/>
              </a:rPr>
              <a:t>For Questions:</a:t>
            </a:r>
            <a:endParaRPr lang="en-US" dirty="0"/>
          </a:p>
          <a:p>
            <a:r>
              <a:rPr lang="en-US" dirty="0"/>
              <a:t>The Riverside County Department of Environmental Health maintains a list of Hazardous Waste Transporters and it can be found on their Department website - </a:t>
            </a:r>
            <a:r>
              <a:rPr lang="en-US" dirty="0">
                <a:hlinkClick r:id="rId4"/>
              </a:rPr>
              <a:t>https://www.rivcoeh.org</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17</a:t>
            </a:fld>
            <a:endParaRPr lang="en-US"/>
          </a:p>
        </p:txBody>
      </p:sp>
    </p:spTree>
    <p:extLst>
      <p:ext uri="{BB962C8B-B14F-4D97-AF65-F5344CB8AC3E}">
        <p14:creationId xmlns:p14="http://schemas.microsoft.com/office/powerpoint/2010/main" val="392160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171450">
              <a:buFont typeface="Arial"/>
              <a:buChar char="•"/>
            </a:pPr>
            <a:r>
              <a:rPr lang="en-US"/>
              <a:t>Meetings:</a:t>
            </a:r>
          </a:p>
          <a:p>
            <a:pPr marL="285750" indent="-285750">
              <a:buFont typeface="Arial,Sans-Serif"/>
              <a:buChar char="•"/>
            </a:pPr>
            <a:r>
              <a:rPr lang="en-US"/>
              <a:t>Pitcher and cups instead of water bottles</a:t>
            </a:r>
          </a:p>
          <a:p>
            <a:pPr marL="285750" indent="-285750">
              <a:buFont typeface="Arial,Sans-Serif"/>
              <a:buChar char="•"/>
            </a:pPr>
            <a:r>
              <a:rPr lang="en-US"/>
              <a:t>Use reusable plates, cutlery, cups and cloth napkins for lunches.  Or ask that everyone bring their own.</a:t>
            </a:r>
          </a:p>
          <a:p>
            <a:pPr marL="285750" indent="-285750">
              <a:buFont typeface="Arial,Sans-Serif"/>
              <a:buChar char="•"/>
            </a:pPr>
            <a:r>
              <a:rPr lang="en-US"/>
              <a:t>For any overages, have a plan to take to a food bank or offer to employees</a:t>
            </a:r>
          </a:p>
          <a:p>
            <a:pPr marL="285750" indent="-285750">
              <a:buFont typeface="Arial,Sans-Serif"/>
              <a:buChar char="•"/>
            </a:pPr>
            <a:endParaRPr lang="en-US"/>
          </a:p>
          <a:p>
            <a:pPr marL="171450" indent="-171450">
              <a:buFont typeface="Arial"/>
              <a:buChar char="•"/>
            </a:pPr>
            <a:r>
              <a:rPr lang="en-US"/>
              <a:t>Lunch Time: </a:t>
            </a:r>
          </a:p>
          <a:p>
            <a:pPr marL="171450" indent="-171450">
              <a:buFont typeface="Arial,Sans-Serif"/>
              <a:buChar char="•"/>
            </a:pPr>
            <a:r>
              <a:rPr lang="en-US"/>
              <a:t>    Keep reusable plates, cutlery, cups and cloth napkins at your desk</a:t>
            </a:r>
          </a:p>
          <a:p>
            <a:pPr marL="171450" indent="-171450">
              <a:buFont typeface="Arial,Sans-Serif"/>
              <a:buChar char="•"/>
            </a:pPr>
            <a:r>
              <a:rPr lang="en-US"/>
              <a:t>    Meal prepping and bringing your own lunch and snacks every day saves you money and reduces </a:t>
            </a:r>
          </a:p>
          <a:p>
            <a:pPr marL="171450" indent="-171450">
              <a:buFont typeface="Arial"/>
              <a:buChar char="•"/>
            </a:pPr>
            <a:r>
              <a:rPr lang="en-US"/>
              <a:t>     your waste tremendously!</a:t>
            </a:r>
          </a:p>
          <a:p>
            <a:pPr marL="171450" indent="-171450">
              <a:buFont typeface="Arial"/>
              <a:buChar char="•"/>
            </a:pPr>
            <a:endParaRPr lang="en-US"/>
          </a:p>
          <a:p>
            <a:pPr marL="171450" indent="-171450">
              <a:buFont typeface="Arial"/>
              <a:buChar char="•"/>
            </a:pPr>
            <a:r>
              <a:rPr lang="en-US"/>
              <a:t>Pro-tip – if you like condiments, consider keeping a large size at your desk.</a:t>
            </a:r>
            <a:endParaRPr lang="en-US">
              <a:cs typeface="Calibri"/>
            </a:endParaRPr>
          </a:p>
          <a:p>
            <a:pPr marL="285750" indent="-285750">
              <a:buFont typeface="Arial,Sans-Serif"/>
              <a:buChar char="•"/>
            </a:pPr>
            <a:endParaRPr lang="en-US"/>
          </a:p>
          <a:p>
            <a:r>
              <a:rPr lang="en-US">
                <a:cs typeface="Calibri"/>
              </a:rPr>
              <a:t> </a:t>
            </a:r>
          </a:p>
          <a:p>
            <a:pPr marL="285750" indent="-285750">
              <a:buFont typeface="Arial,Sans-Serif"/>
              <a:buChar char="•"/>
            </a:pPr>
            <a:endParaRPr lang="en-US"/>
          </a:p>
        </p:txBody>
      </p:sp>
      <p:sp>
        <p:nvSpPr>
          <p:cNvPr id="4" name="Slide Number Placeholder 3"/>
          <p:cNvSpPr>
            <a:spLocks noGrp="1"/>
          </p:cNvSpPr>
          <p:nvPr>
            <p:ph type="sldNum" sz="quarter" idx="5"/>
          </p:nvPr>
        </p:nvSpPr>
        <p:spPr/>
        <p:txBody>
          <a:bodyPr/>
          <a:lstStyle/>
          <a:p>
            <a:fld id="{9E5DCAEB-4CFC-4069-BEE4-CB7EB80EC576}" type="slidenum">
              <a:rPr lang="en-US" smtClean="0"/>
              <a:t>18</a:t>
            </a:fld>
            <a:endParaRPr lang="en-US"/>
          </a:p>
        </p:txBody>
      </p:sp>
    </p:spTree>
    <p:extLst>
      <p:ext uri="{BB962C8B-B14F-4D97-AF65-F5344CB8AC3E}">
        <p14:creationId xmlns:p14="http://schemas.microsoft.com/office/powerpoint/2010/main" val="214202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keep track of your businesses waste management progress, internally as well as externally.  This allows each business to monitor and ensure that you are right sizing and make changes, as necessary, it also gives ready information when asked to provide by the County.</a:t>
            </a:r>
          </a:p>
          <a:p>
            <a:endParaRPr lang="en-US" b="1">
              <a:cs typeface="Calibri"/>
            </a:endParaRPr>
          </a:p>
          <a:p>
            <a:r>
              <a:rPr lang="en-US" b="1">
                <a:cs typeface="Calibri"/>
              </a:rPr>
              <a:t>The County will be contacting you yearly to see if you are complying.  This also allows you to change programs that you offer to both employees and customers.</a:t>
            </a:r>
          </a:p>
        </p:txBody>
      </p:sp>
      <p:sp>
        <p:nvSpPr>
          <p:cNvPr id="4" name="Slide Number Placeholder 3"/>
          <p:cNvSpPr>
            <a:spLocks noGrp="1"/>
          </p:cNvSpPr>
          <p:nvPr>
            <p:ph type="sldNum" sz="quarter" idx="5"/>
          </p:nvPr>
        </p:nvSpPr>
        <p:spPr/>
        <p:txBody>
          <a:bodyPr/>
          <a:lstStyle/>
          <a:p>
            <a:fld id="{9E5DCAEB-4CFC-4069-BEE4-CB7EB80EC576}" type="slidenum">
              <a:rPr lang="en-US" smtClean="0"/>
              <a:t>19</a:t>
            </a:fld>
            <a:endParaRPr lang="en-US"/>
          </a:p>
        </p:txBody>
      </p:sp>
    </p:spTree>
    <p:extLst>
      <p:ext uri="{BB962C8B-B14F-4D97-AF65-F5344CB8AC3E}">
        <p14:creationId xmlns:p14="http://schemas.microsoft.com/office/powerpoint/2010/main" val="38576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Is Recycling at Work Important? </a:t>
            </a:r>
            <a:endParaRPr lang="en-US"/>
          </a:p>
          <a:p>
            <a:endParaRPr lang="en-US" b="1"/>
          </a:p>
          <a:p>
            <a:r>
              <a:rPr lang="en-US" b="1"/>
              <a:t>For Employers</a:t>
            </a:r>
            <a:endParaRPr lang="en-US">
              <a:cs typeface="Calibri" panose="020F0502020204030204"/>
            </a:endParaRPr>
          </a:p>
          <a:p>
            <a:pPr marL="285750" indent="-285750">
              <a:buFont typeface="Arial,Sans-Serif"/>
              <a:buChar char="•"/>
            </a:pPr>
            <a:r>
              <a:rPr lang="en-US"/>
              <a:t>Businesses are Required to Follow State/County Recycling Regulations</a:t>
            </a:r>
          </a:p>
          <a:p>
            <a:pPr marL="742950" lvl="1" indent="-285750">
              <a:buFont typeface="Arial,Sans-Serif"/>
              <a:buChar char="•"/>
            </a:pPr>
            <a:r>
              <a:rPr lang="en-US"/>
              <a:t>There are requirements for business, employees and customers </a:t>
            </a:r>
          </a:p>
          <a:p>
            <a:pPr lvl="1"/>
            <a:r>
              <a:rPr lang="en-US"/>
              <a:t>     containers</a:t>
            </a:r>
          </a:p>
          <a:p>
            <a:pPr marL="285750" indent="-285750">
              <a:buFont typeface="Arial,Sans-Serif"/>
              <a:buChar char="•"/>
            </a:pPr>
            <a:r>
              <a:rPr lang="en-US"/>
              <a:t>Right size your waste/recycling/organics options</a:t>
            </a:r>
          </a:p>
          <a:p>
            <a:pPr marL="742950" lvl="1" indent="-285750">
              <a:buFont typeface="Arial,Sans-Serif"/>
              <a:buChar char="•"/>
            </a:pPr>
            <a:r>
              <a:rPr lang="en-US"/>
              <a:t>Waste/recycling/organic is a business expense, but reducing it could save money</a:t>
            </a:r>
          </a:p>
          <a:p>
            <a:endParaRPr lang="en-US"/>
          </a:p>
          <a:p>
            <a:r>
              <a:rPr lang="en-US" b="1"/>
              <a:t>For Employees </a:t>
            </a:r>
            <a:endParaRPr lang="en-US">
              <a:cs typeface="Calibri" panose="020F0502020204030204"/>
            </a:endParaRPr>
          </a:p>
          <a:p>
            <a:pPr marL="171450" indent="-171450">
              <a:buFont typeface="Arial,Sans-Serif"/>
              <a:buChar char="•"/>
            </a:pPr>
            <a:r>
              <a:rPr lang="en-US"/>
              <a:t>   Most of us spend more time at work than at home</a:t>
            </a:r>
          </a:p>
          <a:p>
            <a:pPr marL="628650" lvl="1" indent="-171450">
              <a:buFont typeface="Arial,Sans-Serif"/>
              <a:buChar char="•"/>
            </a:pPr>
            <a:r>
              <a:rPr lang="en-US"/>
              <a:t>   Ex: 9-6PM at work for 5 days a week </a:t>
            </a:r>
          </a:p>
          <a:p>
            <a:pPr marL="171450" indent="-171450">
              <a:buFont typeface="Arial,Sans-Serif"/>
              <a:buChar char="•"/>
            </a:pPr>
            <a:r>
              <a:rPr lang="en-US"/>
              <a:t>   You sometimes create more waste at work without knowing it </a:t>
            </a:r>
          </a:p>
          <a:p>
            <a:pPr marL="628650" lvl="1" indent="-171450">
              <a:buFont typeface="Arial,Sans-Serif"/>
              <a:buChar char="•"/>
            </a:pPr>
            <a:r>
              <a:rPr lang="en-US"/>
              <a:t>   The average American office worker goes through 500 disposable </a:t>
            </a:r>
          </a:p>
          <a:p>
            <a:pPr lvl="1"/>
            <a:r>
              <a:rPr lang="en-US"/>
              <a:t>     cups over the course of 12 months</a:t>
            </a: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2</a:t>
            </a:fld>
            <a:endParaRPr lang="en-US"/>
          </a:p>
        </p:txBody>
      </p:sp>
    </p:spTree>
    <p:extLst>
      <p:ext uri="{BB962C8B-B14F-4D97-AF65-F5344CB8AC3E}">
        <p14:creationId xmlns:p14="http://schemas.microsoft.com/office/powerpoint/2010/main" val="257672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Publicize your waste prevention efforts, either online or through an employee email/newsletter.   Perhaps in brochures and advertisements, discretely display a small paragraph somewhere that tactfully boasts of your office waste prevention practices. Many of your clients will be favorably impressed; probably none will find it distasteful. A good example is the best motivator, and you might help persuade other businesses to practice waste prevention.</a:t>
            </a:r>
          </a:p>
          <a:p>
            <a:endParaRPr lang="en-US">
              <a:cs typeface="Calibri"/>
            </a:endParaRPr>
          </a:p>
          <a:p>
            <a:r>
              <a:rPr lang="en-US">
                <a:cs typeface="Calibri"/>
              </a:rPr>
              <a:t>The Riverside County Department of Waste Resources has a RivCo Waste Wise Champions Award that Recycling Specialist would be happy to work with you on completing the application.  </a:t>
            </a:r>
            <a:endParaRPr lang="en-US"/>
          </a:p>
        </p:txBody>
      </p:sp>
      <p:sp>
        <p:nvSpPr>
          <p:cNvPr id="4" name="Slide Number Placeholder 3"/>
          <p:cNvSpPr>
            <a:spLocks noGrp="1"/>
          </p:cNvSpPr>
          <p:nvPr>
            <p:ph type="sldNum" sz="quarter" idx="5"/>
          </p:nvPr>
        </p:nvSpPr>
        <p:spPr/>
        <p:txBody>
          <a:bodyPr/>
          <a:lstStyle/>
          <a:p>
            <a:fld id="{9E5DCAEB-4CFC-4069-BEE4-CB7EB80EC576}" type="slidenum">
              <a:rPr lang="en-US" smtClean="0"/>
              <a:t>20</a:t>
            </a:fld>
            <a:endParaRPr lang="en-US"/>
          </a:p>
        </p:txBody>
      </p:sp>
    </p:spTree>
    <p:extLst>
      <p:ext uri="{BB962C8B-B14F-4D97-AF65-F5344CB8AC3E}">
        <p14:creationId xmlns:p14="http://schemas.microsoft.com/office/powerpoint/2010/main" val="57850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598E74-C6F3-4678-9294-E43605CAA923}"/>
              </a:ext>
            </a:extLst>
          </p:cNvPr>
          <p:cNvSpPr>
            <a:spLocks noGrp="1" noRot="1" noChangeAspect="1" noTextEdit="1"/>
          </p:cNvSpPr>
          <p:nvPr>
            <p:ph type="sldImg"/>
          </p:nvPr>
        </p:nvSpPr>
        <p:spPr>
          <a:xfrm>
            <a:off x="406400" y="696913"/>
            <a:ext cx="6197600" cy="3486150"/>
          </a:xfrm>
          <a:ln/>
        </p:spPr>
      </p:sp>
      <p:sp>
        <p:nvSpPr>
          <p:cNvPr id="5123" name="Notes Placeholder 2">
            <a:extLst>
              <a:ext uri="{FF2B5EF4-FFF2-40B4-BE49-F238E27FC236}">
                <a16:creationId xmlns:a16="http://schemas.microsoft.com/office/drawing/2014/main" id="{1C8C4B6F-1A7C-456B-B444-F4BACF081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endParaRPr lang="en-US" altLang="en-US">
              <a:latin typeface="Corbel" panose="020B0503020204020204" pitchFamily="34" charset="0"/>
              <a:ea typeface="Verdana" panose="020B0604030504040204" pitchFamily="34" charset="0"/>
              <a:cs typeface="Verdana" panose="020B0604030504040204" pitchFamily="34" charset="0"/>
            </a:endParaRPr>
          </a:p>
        </p:txBody>
      </p:sp>
      <p:sp>
        <p:nvSpPr>
          <p:cNvPr id="5124" name="Slide Number Placeholder 3">
            <a:extLst>
              <a:ext uri="{FF2B5EF4-FFF2-40B4-BE49-F238E27FC236}">
                <a16:creationId xmlns:a16="http://schemas.microsoft.com/office/drawing/2014/main" id="{BB77C9EA-803D-4CA6-901E-E4B7EF7C3B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1D25F80-2648-41E4-B8DE-64F1506D4531}" type="slidenum">
              <a:rPr kumimoji="0" lang="en-US" altLang="en-US" sz="1300"/>
              <a:pPr>
                <a:spcBef>
                  <a:spcPct val="0"/>
                </a:spcBef>
              </a:pPr>
              <a:t>21</a:t>
            </a:fld>
            <a:endParaRPr kumimoji="0" lang="en-US" altLang="en-US" sz="1300"/>
          </a:p>
        </p:txBody>
      </p:sp>
    </p:spTree>
    <p:extLst>
      <p:ext uri="{BB962C8B-B14F-4D97-AF65-F5344CB8AC3E}">
        <p14:creationId xmlns:p14="http://schemas.microsoft.com/office/powerpoint/2010/main" val="413317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DCAEB-4CFC-4069-BEE4-CB7EB80EC576}" type="slidenum">
              <a:rPr lang="en-US" smtClean="0"/>
              <a:t>22</a:t>
            </a:fld>
            <a:endParaRPr lang="en-US"/>
          </a:p>
        </p:txBody>
      </p:sp>
    </p:spTree>
    <p:extLst>
      <p:ext uri="{BB962C8B-B14F-4D97-AF65-F5344CB8AC3E}">
        <p14:creationId xmlns:p14="http://schemas.microsoft.com/office/powerpoint/2010/main" val="354020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beginning it is important to determine who oversees waste management at your business space.  This could be several people, including an individual in accounting and facilities management.  If you have a property management handling any waste management, then it will be important to have a representative there as well.  These individuals can be the beginning of your Green Team, or you can select others for the team.  The most important thing would be for the Team to understand the goal and requirements.</a:t>
            </a:r>
          </a:p>
          <a:p>
            <a:endParaRPr lang="en-US">
              <a:cs typeface="Calibri"/>
            </a:endParaRPr>
          </a:p>
          <a:p>
            <a:r>
              <a:rPr lang="en-US"/>
              <a:t>The next step would be to determine what is in all your containers.  Please remember to check the containers prior to the waste being picked up as well as indoor and outdoor bins.  This gives you a better idea of what is being put in each container and the fill level of the containers.  </a:t>
            </a:r>
            <a:endParaRPr lang="en-US">
              <a:cs typeface="Calibri"/>
            </a:endParaRPr>
          </a:p>
          <a:p>
            <a:endParaRPr lang="en-US"/>
          </a:p>
          <a:p>
            <a:r>
              <a:rPr lang="en-US"/>
              <a:t>Your waste hauler will be able to assist you with a waste audit if you would prefer.  </a:t>
            </a:r>
            <a:endParaRPr lang="en-US">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3</a:t>
            </a:fld>
            <a:endParaRPr lang="en-US"/>
          </a:p>
        </p:txBody>
      </p:sp>
    </p:spTree>
    <p:extLst>
      <p:ext uri="{BB962C8B-B14F-4D97-AF65-F5344CB8AC3E}">
        <p14:creationId xmlns:p14="http://schemas.microsoft.com/office/powerpoint/2010/main" val="250654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completing the waste audit please keep the following in mind: </a:t>
            </a:r>
          </a:p>
          <a:p>
            <a:pPr marL="285750" indent="-285750">
              <a:buFont typeface="Arial"/>
              <a:buChar char="•"/>
            </a:pPr>
            <a:r>
              <a:rPr lang="en-US"/>
              <a:t>Include fill level of containers </a:t>
            </a:r>
          </a:p>
          <a:p>
            <a:pPr marL="285750" indent="-285750">
              <a:buFont typeface="Arial"/>
              <a:buChar char="•"/>
            </a:pPr>
            <a:r>
              <a:rPr lang="en-US"/>
              <a:t>How many waste/recycling containers and where they are located, again both inside and outside </a:t>
            </a:r>
          </a:p>
          <a:p>
            <a:pPr marL="285750" indent="-285750">
              <a:buFont typeface="Arial"/>
              <a:buChar char="•"/>
            </a:pPr>
            <a:r>
              <a:rPr lang="en-US"/>
              <a:t>What is most of the material in each container, this can be visually and does not have to be weighed </a:t>
            </a:r>
          </a:p>
          <a:p>
            <a:pPr marL="285750" indent="-285750">
              <a:buFont typeface="Arial"/>
              <a:buChar char="•"/>
            </a:pPr>
            <a:r>
              <a:rPr lang="en-US"/>
              <a:t>Also keep in mind other items you might have that can be recycled but may not go in the waste/recycling bins, such as, computer, cell phones and other e-waste, so include these on your waste audit.  these items are not placed in the waste/recycling bin; however, still need to be recorded </a:t>
            </a:r>
          </a:p>
          <a:p>
            <a:pPr marL="285750" indent="-285750">
              <a:buFont typeface="Arial"/>
              <a:buChar char="•"/>
            </a:pPr>
            <a:r>
              <a:rPr lang="en-US"/>
              <a:t>Landscaping also needs to be analyzed.  If you have an organics container that your landscaper utilizes, or do they take the material to a </a:t>
            </a:r>
            <a:r>
              <a:rPr lang="en-US" err="1"/>
              <a:t>greenwaste</a:t>
            </a:r>
            <a:r>
              <a:rPr lang="en-US"/>
              <a:t> facility, this is required.</a:t>
            </a:r>
          </a:p>
        </p:txBody>
      </p:sp>
      <p:sp>
        <p:nvSpPr>
          <p:cNvPr id="4" name="Slide Number Placeholder 3"/>
          <p:cNvSpPr>
            <a:spLocks noGrp="1"/>
          </p:cNvSpPr>
          <p:nvPr>
            <p:ph type="sldNum" sz="quarter" idx="5"/>
          </p:nvPr>
        </p:nvSpPr>
        <p:spPr/>
        <p:txBody>
          <a:bodyPr/>
          <a:lstStyle/>
          <a:p>
            <a:fld id="{9E5DCAEB-4CFC-4069-BEE4-CB7EB80EC576}" type="slidenum">
              <a:rPr lang="en-US" smtClean="0"/>
              <a:t>4</a:t>
            </a:fld>
            <a:endParaRPr lang="en-US"/>
          </a:p>
        </p:txBody>
      </p:sp>
    </p:spTree>
    <p:extLst>
      <p:ext uri="{BB962C8B-B14F-4D97-AF65-F5344CB8AC3E}">
        <p14:creationId xmlns:p14="http://schemas.microsoft.com/office/powerpoint/2010/main" val="209333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598E74-C6F3-4678-9294-E43605CAA923}"/>
              </a:ext>
            </a:extLst>
          </p:cNvPr>
          <p:cNvSpPr>
            <a:spLocks noGrp="1" noRot="1" noChangeAspect="1" noTextEdit="1"/>
          </p:cNvSpPr>
          <p:nvPr>
            <p:ph type="sldImg"/>
          </p:nvPr>
        </p:nvSpPr>
        <p:spPr>
          <a:xfrm>
            <a:off x="406400" y="696913"/>
            <a:ext cx="6197600" cy="3486150"/>
          </a:xfrm>
          <a:ln/>
        </p:spPr>
      </p:sp>
      <p:sp>
        <p:nvSpPr>
          <p:cNvPr id="5123" name="Notes Placeholder 2">
            <a:extLst>
              <a:ext uri="{FF2B5EF4-FFF2-40B4-BE49-F238E27FC236}">
                <a16:creationId xmlns:a16="http://schemas.microsoft.com/office/drawing/2014/main" id="{1C8C4B6F-1A7C-456B-B444-F4BACF081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next step is to remember the eight R's.  Traditionally we have been taught the three R's (Reduce, Reuse and Recycle), but with Zero Waste we need to add another 5 R's (Refuse, Repair, Re-gift, Rot and Rethink).   These will hopefully start us thinking about waste as resources.</a:t>
            </a:r>
            <a:endParaRPr lang="en-US">
              <a:cs typeface="Calibri" panose="020F0502020204030204"/>
            </a:endParaRPr>
          </a:p>
          <a:p>
            <a:endParaRPr lang="en-US">
              <a:cs typeface="Calibri" panose="020F0502020204030204"/>
            </a:endParaRPr>
          </a:p>
        </p:txBody>
      </p:sp>
      <p:sp>
        <p:nvSpPr>
          <p:cNvPr id="5124" name="Slide Number Placeholder 3">
            <a:extLst>
              <a:ext uri="{FF2B5EF4-FFF2-40B4-BE49-F238E27FC236}">
                <a16:creationId xmlns:a16="http://schemas.microsoft.com/office/drawing/2014/main" id="{BB77C9EA-803D-4CA6-901E-E4B7EF7C3B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1D25F80-2648-41E4-B8DE-64F1506D4531}" type="slidenum">
              <a:rPr kumimoji="0" lang="en-US" altLang="en-US" sz="1300"/>
              <a:pPr>
                <a:spcBef>
                  <a:spcPct val="0"/>
                </a:spcBef>
              </a:pPr>
              <a:t>5</a:t>
            </a:fld>
            <a:endParaRPr kumimoji="0" lang="en-US" altLang="en-US" sz="1300"/>
          </a:p>
        </p:txBody>
      </p:sp>
    </p:spTree>
    <p:extLst>
      <p:ext uri="{BB962C8B-B14F-4D97-AF65-F5344CB8AC3E}">
        <p14:creationId xmlns:p14="http://schemas.microsoft.com/office/powerpoint/2010/main" val="651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D598E74-C6F3-4678-9294-E43605CAA923}"/>
              </a:ext>
            </a:extLst>
          </p:cNvPr>
          <p:cNvSpPr>
            <a:spLocks noGrp="1" noRot="1" noChangeAspect="1" noTextEdit="1"/>
          </p:cNvSpPr>
          <p:nvPr>
            <p:ph type="sldImg"/>
          </p:nvPr>
        </p:nvSpPr>
        <p:spPr>
          <a:xfrm>
            <a:off x="406400" y="696913"/>
            <a:ext cx="6197600" cy="3486150"/>
          </a:xfrm>
          <a:ln/>
        </p:spPr>
      </p:sp>
      <p:sp>
        <p:nvSpPr>
          <p:cNvPr id="5123" name="Notes Placeholder 2">
            <a:extLst>
              <a:ext uri="{FF2B5EF4-FFF2-40B4-BE49-F238E27FC236}">
                <a16:creationId xmlns:a16="http://schemas.microsoft.com/office/drawing/2014/main" id="{1C8C4B6F-1A7C-456B-B444-F4BACF081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Circular Economy is an alternative to a traditional linear economy (make, use, dispose) in which we keep resources in use for as long as possible, extract the maximum value from them whilst in use, then recover and regenerate products and materials at the end of each service life.   This is also called a closed loop system.   It is associated with Zero Waste because it plans to extract the maximum value of any resource, from the production to the final ending, which hopefully will be able to circulate within the economy for many lives.  This saves natural resources and disposal costs and landfill space.</a:t>
            </a:r>
          </a:p>
          <a:p>
            <a:endParaRPr lang="en-US">
              <a:cs typeface="Calibri"/>
            </a:endParaRPr>
          </a:p>
          <a:p>
            <a:r>
              <a:rPr lang="en-US"/>
              <a:t>A circular economy is a systemic approach to economic development which is designed to benefit businesses, society </a:t>
            </a:r>
            <a:r>
              <a:rPr lang="en-US" i="1"/>
              <a:t>and</a:t>
            </a:r>
            <a:r>
              <a:rPr lang="en-US"/>
              <a:t> the environment.</a:t>
            </a:r>
            <a:endParaRPr lang="en-US">
              <a:cs typeface="Calibri"/>
            </a:endParaRPr>
          </a:p>
          <a:p>
            <a:r>
              <a:rPr lang="en-US"/>
              <a:t>This is in contrast to our current model, which is linear, and operates as ‘take-make-‘waste’.</a:t>
            </a:r>
            <a:endParaRPr lang="en-US">
              <a:cs typeface="Calibri"/>
            </a:endParaRPr>
          </a:p>
          <a:p>
            <a:r>
              <a:rPr lang="en-US"/>
              <a:t>A circular economy is regenerative by design – resources aren’t ‘used up’ but are kept in circulation, and are eventually remade, repurposed, refitted or recycled.</a:t>
            </a:r>
            <a:endParaRPr lang="en-US">
              <a:cs typeface="Calibri"/>
            </a:endParaRPr>
          </a:p>
          <a:p>
            <a:r>
              <a:rPr lang="en-US"/>
              <a:t>This illustration is an excellent simple summary of the linear, recycling and circular economies. </a:t>
            </a:r>
            <a:r>
              <a:rPr lang="en-US" i="1"/>
              <a:t>(Source: Plan C – Empowering circular futures.)</a:t>
            </a:r>
            <a:endParaRPr lang="en-US"/>
          </a:p>
          <a:p>
            <a:endParaRPr lang="en-US">
              <a:cs typeface="Calibri"/>
            </a:endParaRPr>
          </a:p>
        </p:txBody>
      </p:sp>
      <p:sp>
        <p:nvSpPr>
          <p:cNvPr id="5124" name="Slide Number Placeholder 3">
            <a:extLst>
              <a:ext uri="{FF2B5EF4-FFF2-40B4-BE49-F238E27FC236}">
                <a16:creationId xmlns:a16="http://schemas.microsoft.com/office/drawing/2014/main" id="{BB77C9EA-803D-4CA6-901E-E4B7EF7C3B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1D25F80-2648-41E4-B8DE-64F1506D4531}" type="slidenum">
              <a:rPr kumimoji="0" lang="en-US" altLang="en-US" sz="1300"/>
              <a:pPr>
                <a:spcBef>
                  <a:spcPct val="0"/>
                </a:spcBef>
              </a:pPr>
              <a:t>6</a:t>
            </a:fld>
            <a:endParaRPr kumimoji="0" lang="en-US" altLang="en-US" sz="1300"/>
          </a:p>
        </p:txBody>
      </p:sp>
    </p:spTree>
    <p:extLst>
      <p:ext uri="{BB962C8B-B14F-4D97-AF65-F5344CB8AC3E}">
        <p14:creationId xmlns:p14="http://schemas.microsoft.com/office/powerpoint/2010/main" val="409028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know what is being put in the waste/recycling/organic bins both inside and outside, here are some suggestions that might help reduce the amount of waste, help report and promote your successes.</a:t>
            </a:r>
          </a:p>
          <a:p>
            <a:pPr marL="457200"/>
            <a:endParaRPr lang="en-US" dirty="0">
              <a:cs typeface="Calibri" panose="020F0502020204030204"/>
            </a:endParaRPr>
          </a:p>
          <a:p>
            <a:pPr marL="171450" indent="-171450">
              <a:buFont typeface="Arial,Sans-Serif"/>
              <a:buChar char="•"/>
            </a:pPr>
            <a:r>
              <a:rPr lang="en-US"/>
              <a:t> Choose appropriate waste/recycling/organic bins. </a:t>
            </a:r>
          </a:p>
          <a:p>
            <a:pPr marL="171450" indent="-171450">
              <a:buFont typeface="Arial"/>
              <a:buChar char="•"/>
            </a:pPr>
            <a:endParaRPr lang="en-US"/>
          </a:p>
          <a:p>
            <a:pPr marL="171450" indent="-171450">
              <a:buFont typeface="Arial,Sans-Serif"/>
              <a:buChar char="•"/>
            </a:pPr>
            <a:r>
              <a:rPr lang="en-US"/>
              <a:t> Locate waste/recycling/organic bins strategically and label them clearly including educational </a:t>
            </a:r>
          </a:p>
          <a:p>
            <a:pPr marL="171450" indent="-171450">
              <a:buFont typeface="Arial"/>
              <a:buChar char="•"/>
            </a:pPr>
            <a:r>
              <a:rPr lang="en-US"/>
              <a:t>  messages that show what is acceptable in each bin.  </a:t>
            </a:r>
          </a:p>
          <a:p>
            <a:pPr marL="171450" indent="-171450">
              <a:buFont typeface="Arial"/>
              <a:buChar char="•"/>
            </a:pPr>
            <a:endParaRPr lang="en-US"/>
          </a:p>
          <a:p>
            <a:pPr marL="171450" indent="-171450">
              <a:buFont typeface="Arial,Sans-Serif"/>
              <a:buChar char="•"/>
            </a:pPr>
            <a:r>
              <a:rPr lang="en-US"/>
              <a:t> Monitor waste/recycling/organic bins for contamination on a regular basis. </a:t>
            </a:r>
          </a:p>
          <a:p>
            <a:pPr marL="171450" indent="-171450">
              <a:buFont typeface="Arial,Sans-Serif"/>
              <a:buChar char="•"/>
            </a:pPr>
            <a:endParaRPr lang="en-US"/>
          </a:p>
          <a:p>
            <a:pPr marL="171450" indent="-171450">
              <a:buFont typeface="Arial,Sans-Serif"/>
              <a:buChar char="•"/>
            </a:pPr>
            <a:r>
              <a:rPr lang="en-US"/>
              <a:t> Report during staff meeting or internal memos</a:t>
            </a:r>
          </a:p>
        </p:txBody>
      </p:sp>
      <p:sp>
        <p:nvSpPr>
          <p:cNvPr id="4" name="Slide Number Placeholder 3"/>
          <p:cNvSpPr>
            <a:spLocks noGrp="1"/>
          </p:cNvSpPr>
          <p:nvPr>
            <p:ph type="sldNum" sz="quarter" idx="5"/>
          </p:nvPr>
        </p:nvSpPr>
        <p:spPr/>
        <p:txBody>
          <a:bodyPr/>
          <a:lstStyle/>
          <a:p>
            <a:fld id="{9E5DCAEB-4CFC-4069-BEE4-CB7EB80EC576}" type="slidenum">
              <a:rPr lang="en-US" smtClean="0"/>
              <a:t>7</a:t>
            </a:fld>
            <a:endParaRPr lang="en-US"/>
          </a:p>
        </p:txBody>
      </p:sp>
    </p:spTree>
    <p:extLst>
      <p:ext uri="{BB962C8B-B14F-4D97-AF65-F5344CB8AC3E}">
        <p14:creationId xmlns:p14="http://schemas.microsoft.com/office/powerpoint/2010/main" val="13083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know what is being put in the waste/recycling/organic bins both inside and outside, here are some suggestions that might help reduce the amount of waste, help report and promote your successes.</a:t>
            </a:r>
          </a:p>
          <a:p>
            <a:pPr marL="457200"/>
            <a:endParaRPr lang="en-US" dirty="0">
              <a:cs typeface="Calibri" panose="020F0502020204030204"/>
            </a:endParaRPr>
          </a:p>
          <a:p>
            <a:pPr marL="171450" indent="-171450">
              <a:buFont typeface="Arial,Sans-Serif"/>
              <a:buChar char="•"/>
            </a:pPr>
            <a:r>
              <a:rPr lang="en-US"/>
              <a:t> Choose appropriate waste/recycling/organic bins. </a:t>
            </a:r>
          </a:p>
          <a:p>
            <a:pPr marL="171450" indent="-171450">
              <a:buFont typeface="Arial"/>
              <a:buChar char="•"/>
            </a:pPr>
            <a:endParaRPr lang="en-US"/>
          </a:p>
          <a:p>
            <a:pPr marL="171450" indent="-171450">
              <a:buFont typeface="Arial,Sans-Serif"/>
              <a:buChar char="•"/>
            </a:pPr>
            <a:r>
              <a:rPr lang="en-US"/>
              <a:t> Locate waste/recycling/organic bins strategically and label them clearly including educational </a:t>
            </a:r>
          </a:p>
          <a:p>
            <a:pPr marL="171450" indent="-171450">
              <a:buFont typeface="Arial"/>
              <a:buChar char="•"/>
            </a:pPr>
            <a:r>
              <a:rPr lang="en-US"/>
              <a:t>  messages that show what is acceptable in each bin.  </a:t>
            </a:r>
          </a:p>
          <a:p>
            <a:pPr marL="171450" indent="-171450">
              <a:buFont typeface="Arial"/>
              <a:buChar char="•"/>
            </a:pPr>
            <a:endParaRPr lang="en-US"/>
          </a:p>
          <a:p>
            <a:pPr marL="171450" indent="-171450">
              <a:buFont typeface="Arial,Sans-Serif"/>
              <a:buChar char="•"/>
            </a:pPr>
            <a:r>
              <a:rPr lang="en-US"/>
              <a:t> Monitor waste/recycling/organic bins for contamination on a regular basis. </a:t>
            </a:r>
          </a:p>
          <a:p>
            <a:pPr marL="171450" indent="-171450">
              <a:buFont typeface="Arial,Sans-Serif"/>
              <a:buChar char="•"/>
            </a:pPr>
            <a:endParaRPr lang="en-US"/>
          </a:p>
          <a:p>
            <a:pPr marL="171450" indent="-171450">
              <a:buFont typeface="Arial,Sans-Serif"/>
              <a:buChar char="•"/>
            </a:pPr>
            <a:r>
              <a:rPr lang="en-US"/>
              <a:t> Report during staff meeting or internal memos</a:t>
            </a:r>
          </a:p>
        </p:txBody>
      </p:sp>
      <p:sp>
        <p:nvSpPr>
          <p:cNvPr id="4" name="Slide Number Placeholder 3"/>
          <p:cNvSpPr>
            <a:spLocks noGrp="1"/>
          </p:cNvSpPr>
          <p:nvPr>
            <p:ph type="sldNum" sz="quarter" idx="5"/>
          </p:nvPr>
        </p:nvSpPr>
        <p:spPr/>
        <p:txBody>
          <a:bodyPr/>
          <a:lstStyle/>
          <a:p>
            <a:fld id="{9E5DCAEB-4CFC-4069-BEE4-CB7EB80EC576}" type="slidenum">
              <a:rPr lang="en-US" smtClean="0"/>
              <a:t>8</a:t>
            </a:fld>
            <a:endParaRPr lang="en-US"/>
          </a:p>
        </p:txBody>
      </p:sp>
    </p:spTree>
    <p:extLst>
      <p:ext uri="{BB962C8B-B14F-4D97-AF65-F5344CB8AC3E}">
        <p14:creationId xmlns:p14="http://schemas.microsoft.com/office/powerpoint/2010/main" val="71098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Contamination is a concern for everyone.  While the individual may receive an extra charge on their next bill, if the contaminated material reaches the sorting facility it could potentially impact a much larger amount of material.    Recyclables are sold through markets so the cleaner the material the more opportunity to sell that material.  </a:t>
            </a:r>
          </a:p>
          <a:p>
            <a:endParaRPr lang="en-US"/>
          </a:p>
          <a:p>
            <a:r>
              <a:rPr lang="en-US"/>
              <a:t>In order to help control contamination the following are a few suggestions:</a:t>
            </a:r>
          </a:p>
          <a:p>
            <a:pPr marL="342900" indent="-342900">
              <a:buFont typeface="Arial,Sans-Serif"/>
              <a:buChar char="•"/>
            </a:pPr>
            <a:r>
              <a:rPr lang="en-US"/>
              <a:t>Always ensure a recycling and organic bins are next to a waste bin.  This allows customers to have the correct bins on hand.</a:t>
            </a:r>
          </a:p>
          <a:p>
            <a:pPr marL="342900" indent="-342900">
              <a:buFont typeface="Arial,Sans-Serif"/>
              <a:buChar char="•"/>
            </a:pPr>
            <a:r>
              <a:rPr lang="en-US"/>
              <a:t>Provide clear signage on all bins, include graphics.  If you have any question on what is acceptable, please contact your waste hauler.</a:t>
            </a:r>
          </a:p>
          <a:p>
            <a:pPr marL="342900" indent="-342900">
              <a:buFont typeface="Arial,Sans-Serif"/>
              <a:buChar char="•"/>
            </a:pPr>
            <a:r>
              <a:rPr lang="en-US"/>
              <a:t>Ensure that you have a waste or green team that monitors waste/recycling/organics of the business.  </a:t>
            </a:r>
          </a:p>
          <a:p>
            <a:endParaRPr lang="en-US">
              <a:cs typeface="Calibri"/>
            </a:endParaRPr>
          </a:p>
        </p:txBody>
      </p:sp>
      <p:sp>
        <p:nvSpPr>
          <p:cNvPr id="4" name="Slide Number Placeholder 3"/>
          <p:cNvSpPr>
            <a:spLocks noGrp="1"/>
          </p:cNvSpPr>
          <p:nvPr>
            <p:ph type="sldNum" sz="quarter" idx="5"/>
          </p:nvPr>
        </p:nvSpPr>
        <p:spPr/>
        <p:txBody>
          <a:bodyPr/>
          <a:lstStyle/>
          <a:p>
            <a:fld id="{9E5DCAEB-4CFC-4069-BEE4-CB7EB80EC576}" type="slidenum">
              <a:rPr lang="en-US" smtClean="0"/>
              <a:t>9</a:t>
            </a:fld>
            <a:endParaRPr lang="en-US"/>
          </a:p>
        </p:txBody>
      </p:sp>
    </p:spTree>
    <p:extLst>
      <p:ext uri="{BB962C8B-B14F-4D97-AF65-F5344CB8AC3E}">
        <p14:creationId xmlns:p14="http://schemas.microsoft.com/office/powerpoint/2010/main" val="361579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061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94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132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4" y="1885950"/>
            <a:ext cx="5350933" cy="4171950"/>
          </a:xfrm>
        </p:spPr>
        <p:txBody>
          <a:bodyPr rtlCol="0">
            <a:normAutofit/>
          </a:bodyPr>
          <a:lstStyle/>
          <a:p>
            <a:pPr lvl="0"/>
            <a:endParaRPr lang="en-US" noProof="0"/>
          </a:p>
        </p:txBody>
      </p:sp>
      <p:sp>
        <p:nvSpPr>
          <p:cNvPr id="5" name="Slide Number Placeholder 5">
            <a:extLst>
              <a:ext uri="{FF2B5EF4-FFF2-40B4-BE49-F238E27FC236}">
                <a16:creationId xmlns:a16="http://schemas.microsoft.com/office/drawing/2014/main" id="{4CBEF569-C0A1-440E-9DCA-22C3A6D8F0B0}"/>
              </a:ext>
            </a:extLst>
          </p:cNvPr>
          <p:cNvSpPr>
            <a:spLocks noGrp="1"/>
          </p:cNvSpPr>
          <p:nvPr>
            <p:ph type="sldNum" sz="quarter" idx="10"/>
          </p:nvPr>
        </p:nvSpPr>
        <p:spPr>
          <a:ln/>
        </p:spPr>
        <p:txBody>
          <a:bodyPr/>
          <a:lstStyle>
            <a:lvl1pPr>
              <a:defRPr/>
            </a:lvl1pPr>
          </a:lstStyle>
          <a:p>
            <a:fld id="{D3583CFE-FB2B-4B59-A7C0-AED6C4A0BAA1}" type="slidenum">
              <a:rPr lang="en-US" altLang="en-US"/>
              <a:pPr/>
              <a:t>‹#›</a:t>
            </a:fld>
            <a:endParaRPr lang="en-US" altLang="en-US"/>
          </a:p>
        </p:txBody>
      </p:sp>
      <p:sp>
        <p:nvSpPr>
          <p:cNvPr id="6" name="Footer Placeholder 4">
            <a:extLst>
              <a:ext uri="{FF2B5EF4-FFF2-40B4-BE49-F238E27FC236}">
                <a16:creationId xmlns:a16="http://schemas.microsoft.com/office/drawing/2014/main" id="{8EB3D22F-CD36-4434-8251-861DD5ABA654}"/>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7A5EA1A9-292B-4F53-97D3-03E1B6986516}"/>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8157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4" y="1885950"/>
            <a:ext cx="5350933" cy="4171950"/>
          </a:xfrm>
        </p:spPr>
        <p:txBody>
          <a:bodyPr rtlCol="0">
            <a:normAutofit/>
          </a:bodyPr>
          <a:lstStyle/>
          <a:p>
            <a:pPr lvl="0"/>
            <a:endParaRPr lang="en-US" noProof="0"/>
          </a:p>
        </p:txBody>
      </p:sp>
      <p:sp>
        <p:nvSpPr>
          <p:cNvPr id="5" name="Slide Number Placeholder 5">
            <a:extLst>
              <a:ext uri="{FF2B5EF4-FFF2-40B4-BE49-F238E27FC236}">
                <a16:creationId xmlns:a16="http://schemas.microsoft.com/office/drawing/2014/main" id="{4CBEF569-C0A1-440E-9DCA-22C3A6D8F0B0}"/>
              </a:ext>
            </a:extLst>
          </p:cNvPr>
          <p:cNvSpPr>
            <a:spLocks noGrp="1"/>
          </p:cNvSpPr>
          <p:nvPr>
            <p:ph type="sldNum" sz="quarter" idx="10"/>
          </p:nvPr>
        </p:nvSpPr>
        <p:spPr>
          <a:ln/>
        </p:spPr>
        <p:txBody>
          <a:bodyPr/>
          <a:lstStyle>
            <a:lvl1pPr>
              <a:defRPr/>
            </a:lvl1pPr>
          </a:lstStyle>
          <a:p>
            <a:fld id="{D3583CFE-FB2B-4B59-A7C0-AED6C4A0BAA1}" type="slidenum">
              <a:rPr lang="en-US" altLang="en-US"/>
              <a:pPr/>
              <a:t>‹#›</a:t>
            </a:fld>
            <a:endParaRPr lang="en-US" altLang="en-US"/>
          </a:p>
        </p:txBody>
      </p:sp>
      <p:sp>
        <p:nvSpPr>
          <p:cNvPr id="6" name="Footer Placeholder 4">
            <a:extLst>
              <a:ext uri="{FF2B5EF4-FFF2-40B4-BE49-F238E27FC236}">
                <a16:creationId xmlns:a16="http://schemas.microsoft.com/office/drawing/2014/main" id="{8EB3D22F-CD36-4434-8251-861DD5ABA654}"/>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7A5EA1A9-292B-4F53-97D3-03E1B6986516}"/>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568697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CA61EC-4506-4A40-B9CC-DC6DCFE6CC6D}"/>
              </a:ext>
            </a:extLst>
          </p:cNvPr>
          <p:cNvSpPr>
            <a:spLocks noGrp="1"/>
          </p:cNvSpPr>
          <p:nvPr>
            <p:ph type="sldNum" sz="quarter" idx="10"/>
          </p:nvPr>
        </p:nvSpPr>
        <p:spPr>
          <a:ln/>
        </p:spPr>
        <p:txBody>
          <a:bodyPr/>
          <a:lstStyle>
            <a:lvl1pPr>
              <a:defRPr/>
            </a:lvl1pPr>
          </a:lstStyle>
          <a:p>
            <a:fld id="{C0C4B9D1-606C-43F7-8555-D4E62998358A}" type="slidenum">
              <a:rPr lang="en-US" altLang="en-US"/>
              <a:pPr/>
              <a:t>‹#›</a:t>
            </a:fld>
            <a:endParaRPr lang="en-US" altLang="en-US"/>
          </a:p>
        </p:txBody>
      </p:sp>
      <p:sp>
        <p:nvSpPr>
          <p:cNvPr id="5" name="Footer Placeholder 4">
            <a:extLst>
              <a:ext uri="{FF2B5EF4-FFF2-40B4-BE49-F238E27FC236}">
                <a16:creationId xmlns:a16="http://schemas.microsoft.com/office/drawing/2014/main" id="{E0B9517F-1D89-4B1C-8523-27DA96E8D237}"/>
              </a:ext>
            </a:extLst>
          </p:cNvPr>
          <p:cNvSpPr>
            <a:spLocks noGrp="1"/>
          </p:cNvSpPr>
          <p:nvPr>
            <p:ph type="ftr" sz="quarter" idx="11"/>
          </p:nvPr>
        </p:nvSpPr>
        <p:spPr/>
        <p:txBody>
          <a:bodyPr/>
          <a:lstStyle>
            <a:lvl1pPr>
              <a:defRPr/>
            </a:lvl1pPr>
          </a:lstStyle>
          <a:p>
            <a:pPr>
              <a:defRPr/>
            </a:pPr>
            <a:r>
              <a:rPr lang="en-US"/>
              <a:t>1 of 37</a:t>
            </a:r>
          </a:p>
        </p:txBody>
      </p:sp>
      <p:sp>
        <p:nvSpPr>
          <p:cNvPr id="6" name="Date Placeholder 3">
            <a:extLst>
              <a:ext uri="{FF2B5EF4-FFF2-40B4-BE49-F238E27FC236}">
                <a16:creationId xmlns:a16="http://schemas.microsoft.com/office/drawing/2014/main" id="{726922F8-EC31-4C96-863E-9EA23A35FB1C}"/>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7577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B4E2377-D5D2-4C14-98F1-1800E4FC82D9}"/>
              </a:ext>
            </a:extLst>
          </p:cNvPr>
          <p:cNvSpPr>
            <a:spLocks noGrp="1"/>
          </p:cNvSpPr>
          <p:nvPr>
            <p:ph type="sldNum" sz="quarter" idx="10"/>
          </p:nvPr>
        </p:nvSpPr>
        <p:spPr>
          <a:ln/>
        </p:spPr>
        <p:txBody>
          <a:bodyPr/>
          <a:lstStyle>
            <a:lvl1pPr>
              <a:defRPr/>
            </a:lvl1pPr>
          </a:lstStyle>
          <a:p>
            <a:fld id="{29AA775E-E3E9-489C-80F8-DE7F561F9C7E}" type="slidenum">
              <a:rPr lang="en-US" altLang="en-US"/>
              <a:pPr/>
              <a:t>‹#›</a:t>
            </a:fld>
            <a:endParaRPr lang="en-US" altLang="en-US"/>
          </a:p>
        </p:txBody>
      </p:sp>
      <p:sp>
        <p:nvSpPr>
          <p:cNvPr id="5" name="Footer Placeholder 4">
            <a:extLst>
              <a:ext uri="{FF2B5EF4-FFF2-40B4-BE49-F238E27FC236}">
                <a16:creationId xmlns:a16="http://schemas.microsoft.com/office/drawing/2014/main" id="{FB152358-3F47-4BC4-AE2B-46F72F000B36}"/>
              </a:ext>
            </a:extLst>
          </p:cNvPr>
          <p:cNvSpPr>
            <a:spLocks noGrp="1"/>
          </p:cNvSpPr>
          <p:nvPr>
            <p:ph type="ftr" sz="quarter" idx="11"/>
          </p:nvPr>
        </p:nvSpPr>
        <p:spPr/>
        <p:txBody>
          <a:bodyPr/>
          <a:lstStyle>
            <a:lvl1pPr>
              <a:defRPr/>
            </a:lvl1pPr>
          </a:lstStyle>
          <a:p>
            <a:pPr>
              <a:defRPr/>
            </a:pPr>
            <a:r>
              <a:rPr lang="en-US"/>
              <a:t>1 of 37</a:t>
            </a:r>
          </a:p>
        </p:txBody>
      </p:sp>
      <p:sp>
        <p:nvSpPr>
          <p:cNvPr id="6" name="Date Placeholder 3">
            <a:extLst>
              <a:ext uri="{FF2B5EF4-FFF2-40B4-BE49-F238E27FC236}">
                <a16:creationId xmlns:a16="http://schemas.microsoft.com/office/drawing/2014/main" id="{304D67D8-01B1-442B-B76E-779FC92045E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71517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20711AF0-2EC9-4AEF-9260-BD6594C5807C}"/>
              </a:ext>
            </a:extLst>
          </p:cNvPr>
          <p:cNvSpPr>
            <a:spLocks noGrp="1"/>
          </p:cNvSpPr>
          <p:nvPr>
            <p:ph type="sldNum" sz="quarter" idx="10"/>
          </p:nvPr>
        </p:nvSpPr>
        <p:spPr>
          <a:ln/>
        </p:spPr>
        <p:txBody>
          <a:bodyPr/>
          <a:lstStyle>
            <a:lvl1pPr>
              <a:defRPr/>
            </a:lvl1pPr>
          </a:lstStyle>
          <a:p>
            <a:fld id="{F5F5825F-2883-46E0-9C0B-A82003ECB1E3}" type="slidenum">
              <a:rPr lang="en-US" altLang="en-US"/>
              <a:pPr/>
              <a:t>‹#›</a:t>
            </a:fld>
            <a:endParaRPr lang="en-US" altLang="en-US"/>
          </a:p>
        </p:txBody>
      </p:sp>
      <p:sp>
        <p:nvSpPr>
          <p:cNvPr id="5" name="Footer Placeholder 4">
            <a:extLst>
              <a:ext uri="{FF2B5EF4-FFF2-40B4-BE49-F238E27FC236}">
                <a16:creationId xmlns:a16="http://schemas.microsoft.com/office/drawing/2014/main" id="{D2A1BD5B-B9E9-483A-8DB0-C52B55AE4985}"/>
              </a:ext>
            </a:extLst>
          </p:cNvPr>
          <p:cNvSpPr>
            <a:spLocks noGrp="1"/>
          </p:cNvSpPr>
          <p:nvPr>
            <p:ph type="ftr" sz="quarter" idx="11"/>
          </p:nvPr>
        </p:nvSpPr>
        <p:spPr/>
        <p:txBody>
          <a:bodyPr/>
          <a:lstStyle>
            <a:lvl1pPr>
              <a:defRPr/>
            </a:lvl1pPr>
          </a:lstStyle>
          <a:p>
            <a:pPr>
              <a:defRPr/>
            </a:pPr>
            <a:r>
              <a:rPr lang="en-US"/>
              <a:t>1 of 37</a:t>
            </a:r>
          </a:p>
        </p:txBody>
      </p:sp>
      <p:sp>
        <p:nvSpPr>
          <p:cNvPr id="6" name="Date Placeholder 3">
            <a:extLst>
              <a:ext uri="{FF2B5EF4-FFF2-40B4-BE49-F238E27FC236}">
                <a16:creationId xmlns:a16="http://schemas.microsoft.com/office/drawing/2014/main" id="{FC2A350C-6A90-4F35-8FD1-258E88D8E18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7067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A083A33-6E18-4F75-9E48-F40B93D75651}"/>
              </a:ext>
            </a:extLst>
          </p:cNvPr>
          <p:cNvSpPr>
            <a:spLocks noGrp="1"/>
          </p:cNvSpPr>
          <p:nvPr>
            <p:ph type="sldNum" sz="quarter" idx="10"/>
          </p:nvPr>
        </p:nvSpPr>
        <p:spPr>
          <a:ln/>
        </p:spPr>
        <p:txBody>
          <a:bodyPr/>
          <a:lstStyle>
            <a:lvl1pPr>
              <a:defRPr/>
            </a:lvl1pPr>
          </a:lstStyle>
          <a:p>
            <a:fld id="{03ED1999-04E1-45D9-9049-337C1FAA3B19}" type="slidenum">
              <a:rPr lang="en-US" altLang="en-US"/>
              <a:pPr/>
              <a:t>‹#›</a:t>
            </a:fld>
            <a:endParaRPr lang="en-US" altLang="en-US"/>
          </a:p>
        </p:txBody>
      </p:sp>
      <p:sp>
        <p:nvSpPr>
          <p:cNvPr id="6" name="Footer Placeholder 4">
            <a:extLst>
              <a:ext uri="{FF2B5EF4-FFF2-40B4-BE49-F238E27FC236}">
                <a16:creationId xmlns:a16="http://schemas.microsoft.com/office/drawing/2014/main" id="{7397E115-2F80-45E8-9985-4A56BA2D673A}"/>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5B39A8CD-ECA9-4817-BC3D-5C5A2854BB9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588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703B9DE-CE37-4BB8-A6FA-46180BA77E4B}"/>
              </a:ext>
            </a:extLst>
          </p:cNvPr>
          <p:cNvSpPr>
            <a:spLocks noGrp="1"/>
          </p:cNvSpPr>
          <p:nvPr>
            <p:ph type="sldNum" sz="quarter" idx="10"/>
          </p:nvPr>
        </p:nvSpPr>
        <p:spPr>
          <a:ln/>
        </p:spPr>
        <p:txBody>
          <a:bodyPr/>
          <a:lstStyle>
            <a:lvl1pPr>
              <a:defRPr/>
            </a:lvl1pPr>
          </a:lstStyle>
          <a:p>
            <a:fld id="{1B611CD9-4A35-40E8-807F-24F7633E1CA5}" type="slidenum">
              <a:rPr lang="en-US" altLang="en-US"/>
              <a:pPr/>
              <a:t>‹#›</a:t>
            </a:fld>
            <a:endParaRPr lang="en-US" altLang="en-US"/>
          </a:p>
        </p:txBody>
      </p:sp>
      <p:sp>
        <p:nvSpPr>
          <p:cNvPr id="8" name="Footer Placeholder 4">
            <a:extLst>
              <a:ext uri="{FF2B5EF4-FFF2-40B4-BE49-F238E27FC236}">
                <a16:creationId xmlns:a16="http://schemas.microsoft.com/office/drawing/2014/main" id="{A3CEE5E2-BF04-4A3E-9F31-7EF384490C45}"/>
              </a:ext>
            </a:extLst>
          </p:cNvPr>
          <p:cNvSpPr>
            <a:spLocks noGrp="1"/>
          </p:cNvSpPr>
          <p:nvPr>
            <p:ph type="ftr" sz="quarter" idx="11"/>
          </p:nvPr>
        </p:nvSpPr>
        <p:spPr/>
        <p:txBody>
          <a:bodyPr/>
          <a:lstStyle>
            <a:lvl1pPr>
              <a:defRPr/>
            </a:lvl1pPr>
          </a:lstStyle>
          <a:p>
            <a:pPr>
              <a:defRPr/>
            </a:pPr>
            <a:r>
              <a:rPr lang="en-US"/>
              <a:t>1 of 37</a:t>
            </a:r>
          </a:p>
        </p:txBody>
      </p:sp>
      <p:sp>
        <p:nvSpPr>
          <p:cNvPr id="9" name="Date Placeholder 3">
            <a:extLst>
              <a:ext uri="{FF2B5EF4-FFF2-40B4-BE49-F238E27FC236}">
                <a16:creationId xmlns:a16="http://schemas.microsoft.com/office/drawing/2014/main" id="{690B656D-63AD-4BFE-8658-27EA5601C96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0784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10363200" cy="987552"/>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Slide Number Placeholder 5">
            <a:extLst>
              <a:ext uri="{FF2B5EF4-FFF2-40B4-BE49-F238E27FC236}">
                <a16:creationId xmlns:a16="http://schemas.microsoft.com/office/drawing/2014/main" id="{4760A49A-7FDE-4315-8D45-1BC2C40946C4}"/>
              </a:ext>
            </a:extLst>
          </p:cNvPr>
          <p:cNvSpPr>
            <a:spLocks noGrp="1"/>
          </p:cNvSpPr>
          <p:nvPr>
            <p:ph type="sldNum" sz="quarter" idx="10"/>
          </p:nvPr>
        </p:nvSpPr>
        <p:spPr>
          <a:ln/>
        </p:spPr>
        <p:txBody>
          <a:bodyPr/>
          <a:lstStyle>
            <a:lvl1pPr>
              <a:defRPr/>
            </a:lvl1pPr>
          </a:lstStyle>
          <a:p>
            <a:fld id="{E9CBC682-BFC3-48E0-97B2-BCB496B19070}" type="slidenum">
              <a:rPr lang="en-US" altLang="en-US"/>
              <a:pPr/>
              <a:t>‹#›</a:t>
            </a:fld>
            <a:endParaRPr lang="en-US" altLang="en-US"/>
          </a:p>
        </p:txBody>
      </p:sp>
      <p:sp>
        <p:nvSpPr>
          <p:cNvPr id="4" name="Footer Placeholder 4">
            <a:extLst>
              <a:ext uri="{FF2B5EF4-FFF2-40B4-BE49-F238E27FC236}">
                <a16:creationId xmlns:a16="http://schemas.microsoft.com/office/drawing/2014/main" id="{3445C437-CC45-4811-B607-DD74F9CA57A6}"/>
              </a:ext>
            </a:extLst>
          </p:cNvPr>
          <p:cNvSpPr>
            <a:spLocks noGrp="1"/>
          </p:cNvSpPr>
          <p:nvPr>
            <p:ph type="ftr" sz="quarter" idx="11"/>
          </p:nvPr>
        </p:nvSpPr>
        <p:spPr/>
        <p:txBody>
          <a:bodyPr/>
          <a:lstStyle>
            <a:lvl1pPr>
              <a:defRPr/>
            </a:lvl1pPr>
          </a:lstStyle>
          <a:p>
            <a:pPr>
              <a:defRPr/>
            </a:pPr>
            <a:r>
              <a:rPr lang="en-US"/>
              <a:t>1 of 37</a:t>
            </a:r>
          </a:p>
        </p:txBody>
      </p:sp>
      <p:sp>
        <p:nvSpPr>
          <p:cNvPr id="5" name="Date Placeholder 3">
            <a:extLst>
              <a:ext uri="{FF2B5EF4-FFF2-40B4-BE49-F238E27FC236}">
                <a16:creationId xmlns:a16="http://schemas.microsoft.com/office/drawing/2014/main" id="{B2F1E803-8EA0-464D-BAC0-BBAAC072A48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6458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66092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51F02B-0A5D-43E9-ABD2-AA3541AF931C}"/>
              </a:ext>
            </a:extLst>
          </p:cNvPr>
          <p:cNvSpPr>
            <a:spLocks noGrp="1"/>
          </p:cNvSpPr>
          <p:nvPr>
            <p:ph type="sldNum" sz="quarter" idx="10"/>
          </p:nvPr>
        </p:nvSpPr>
        <p:spPr>
          <a:ln/>
        </p:spPr>
        <p:txBody>
          <a:bodyPr/>
          <a:lstStyle>
            <a:lvl1pPr>
              <a:defRPr/>
            </a:lvl1pPr>
          </a:lstStyle>
          <a:p>
            <a:fld id="{CDDB4214-3039-44C5-B626-C5C594695E7E}" type="slidenum">
              <a:rPr lang="en-US" altLang="en-US"/>
              <a:pPr/>
              <a:t>‹#›</a:t>
            </a:fld>
            <a:endParaRPr lang="en-US" altLang="en-US"/>
          </a:p>
        </p:txBody>
      </p:sp>
      <p:sp>
        <p:nvSpPr>
          <p:cNvPr id="3" name="Footer Placeholder 4">
            <a:extLst>
              <a:ext uri="{FF2B5EF4-FFF2-40B4-BE49-F238E27FC236}">
                <a16:creationId xmlns:a16="http://schemas.microsoft.com/office/drawing/2014/main" id="{0AEC8F29-055E-4C53-BEEC-C5DF0390A97C}"/>
              </a:ext>
            </a:extLst>
          </p:cNvPr>
          <p:cNvSpPr>
            <a:spLocks noGrp="1"/>
          </p:cNvSpPr>
          <p:nvPr>
            <p:ph type="ftr" sz="quarter" idx="11"/>
          </p:nvPr>
        </p:nvSpPr>
        <p:spPr/>
        <p:txBody>
          <a:bodyPr/>
          <a:lstStyle>
            <a:lvl1pPr>
              <a:defRPr/>
            </a:lvl1pPr>
          </a:lstStyle>
          <a:p>
            <a:pPr>
              <a:defRPr/>
            </a:pPr>
            <a:r>
              <a:rPr lang="en-US"/>
              <a:t>1 of 37</a:t>
            </a:r>
          </a:p>
        </p:txBody>
      </p:sp>
      <p:sp>
        <p:nvSpPr>
          <p:cNvPr id="4" name="Date Placeholder 3">
            <a:extLst>
              <a:ext uri="{FF2B5EF4-FFF2-40B4-BE49-F238E27FC236}">
                <a16:creationId xmlns:a16="http://schemas.microsoft.com/office/drawing/2014/main" id="{18CF247A-A1DC-4783-813E-E257E6581D53}"/>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7873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DD4E6F0-66C7-40D6-83AC-E24817AD62D3}"/>
              </a:ext>
            </a:extLst>
          </p:cNvPr>
          <p:cNvSpPr>
            <a:spLocks noGrp="1"/>
          </p:cNvSpPr>
          <p:nvPr>
            <p:ph type="sldNum" sz="quarter" idx="14"/>
          </p:nvPr>
        </p:nvSpPr>
        <p:spPr>
          <a:ln/>
        </p:spPr>
        <p:txBody>
          <a:bodyPr/>
          <a:lstStyle>
            <a:lvl1pPr>
              <a:defRPr/>
            </a:lvl1pPr>
          </a:lstStyle>
          <a:p>
            <a:fld id="{64D5DE94-6851-4CCF-96B1-5F8F05DD64AB}" type="slidenum">
              <a:rPr lang="en-US" altLang="en-US"/>
              <a:pPr/>
              <a:t>‹#›</a:t>
            </a:fld>
            <a:endParaRPr lang="en-US" altLang="en-US"/>
          </a:p>
        </p:txBody>
      </p:sp>
      <p:sp>
        <p:nvSpPr>
          <p:cNvPr id="6" name="Footer Placeholder 4">
            <a:extLst>
              <a:ext uri="{FF2B5EF4-FFF2-40B4-BE49-F238E27FC236}">
                <a16:creationId xmlns:a16="http://schemas.microsoft.com/office/drawing/2014/main" id="{44A9D4EE-E732-4C4F-8B72-39B51BFF522A}"/>
              </a:ext>
            </a:extLst>
          </p:cNvPr>
          <p:cNvSpPr>
            <a:spLocks noGrp="1"/>
          </p:cNvSpPr>
          <p:nvPr>
            <p:ph type="ftr" sz="quarter" idx="15"/>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88EA6817-A5C2-4688-9B54-6E4D7B721FDF}"/>
              </a:ext>
            </a:extLst>
          </p:cNvPr>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2147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FA0E8C78-B4FD-4069-B830-39CBE556D8BD}"/>
              </a:ext>
            </a:extLst>
          </p:cNvPr>
          <p:cNvSpPr>
            <a:spLocks noGrp="1"/>
          </p:cNvSpPr>
          <p:nvPr>
            <p:ph type="sldNum" sz="quarter" idx="10"/>
          </p:nvPr>
        </p:nvSpPr>
        <p:spPr>
          <a:ln/>
        </p:spPr>
        <p:txBody>
          <a:bodyPr/>
          <a:lstStyle>
            <a:lvl1pPr>
              <a:defRPr/>
            </a:lvl1pPr>
          </a:lstStyle>
          <a:p>
            <a:fld id="{32F7A7A2-E299-4023-9C52-79C85588E150}" type="slidenum">
              <a:rPr lang="en-US" altLang="en-US"/>
              <a:pPr/>
              <a:t>‹#›</a:t>
            </a:fld>
            <a:endParaRPr lang="en-US" altLang="en-US"/>
          </a:p>
        </p:txBody>
      </p:sp>
      <p:sp>
        <p:nvSpPr>
          <p:cNvPr id="6" name="Footer Placeholder 4">
            <a:extLst>
              <a:ext uri="{FF2B5EF4-FFF2-40B4-BE49-F238E27FC236}">
                <a16:creationId xmlns:a16="http://schemas.microsoft.com/office/drawing/2014/main" id="{1E91FA9E-24B1-41C7-9086-2DB28D589657}"/>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E70AFB29-2323-4606-9E75-CCAD854E9D0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35715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9B0B8FD-9A75-44D3-886F-DF92D57DC309}"/>
              </a:ext>
            </a:extLst>
          </p:cNvPr>
          <p:cNvSpPr>
            <a:spLocks noGrp="1"/>
          </p:cNvSpPr>
          <p:nvPr>
            <p:ph type="sldNum" sz="quarter" idx="10"/>
          </p:nvPr>
        </p:nvSpPr>
        <p:spPr>
          <a:ln/>
        </p:spPr>
        <p:txBody>
          <a:bodyPr/>
          <a:lstStyle>
            <a:lvl1pPr>
              <a:defRPr/>
            </a:lvl1pPr>
          </a:lstStyle>
          <a:p>
            <a:fld id="{55A0B0AC-445C-4C1C-B842-AE1C47EFD215}" type="slidenum">
              <a:rPr lang="en-US" altLang="en-US"/>
              <a:pPr/>
              <a:t>‹#›</a:t>
            </a:fld>
            <a:endParaRPr lang="en-US" altLang="en-US"/>
          </a:p>
        </p:txBody>
      </p:sp>
      <p:sp>
        <p:nvSpPr>
          <p:cNvPr id="5" name="Footer Placeholder 4">
            <a:extLst>
              <a:ext uri="{FF2B5EF4-FFF2-40B4-BE49-F238E27FC236}">
                <a16:creationId xmlns:a16="http://schemas.microsoft.com/office/drawing/2014/main" id="{45294C0E-A913-4E1E-A91B-FF759C4CC9D7}"/>
              </a:ext>
            </a:extLst>
          </p:cNvPr>
          <p:cNvSpPr>
            <a:spLocks noGrp="1"/>
          </p:cNvSpPr>
          <p:nvPr>
            <p:ph type="ftr" sz="quarter" idx="11"/>
          </p:nvPr>
        </p:nvSpPr>
        <p:spPr/>
        <p:txBody>
          <a:bodyPr/>
          <a:lstStyle>
            <a:lvl1pPr>
              <a:defRPr/>
            </a:lvl1pPr>
          </a:lstStyle>
          <a:p>
            <a:pPr>
              <a:defRPr/>
            </a:pPr>
            <a:r>
              <a:rPr lang="en-US"/>
              <a:t>1 of 37</a:t>
            </a:r>
          </a:p>
        </p:txBody>
      </p:sp>
      <p:sp>
        <p:nvSpPr>
          <p:cNvPr id="6" name="Date Placeholder 3">
            <a:extLst>
              <a:ext uri="{FF2B5EF4-FFF2-40B4-BE49-F238E27FC236}">
                <a16:creationId xmlns:a16="http://schemas.microsoft.com/office/drawing/2014/main" id="{C31718A1-B9D2-4166-909A-A16325F80EE8}"/>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747012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48B25A7-BBD6-43C0-A619-8EDA8617D89D}"/>
              </a:ext>
            </a:extLst>
          </p:cNvPr>
          <p:cNvSpPr>
            <a:spLocks noGrp="1"/>
          </p:cNvSpPr>
          <p:nvPr>
            <p:ph type="sldNum" sz="quarter" idx="10"/>
          </p:nvPr>
        </p:nvSpPr>
        <p:spPr>
          <a:ln/>
        </p:spPr>
        <p:txBody>
          <a:bodyPr/>
          <a:lstStyle>
            <a:lvl1pPr>
              <a:defRPr/>
            </a:lvl1pPr>
          </a:lstStyle>
          <a:p>
            <a:fld id="{F87400CD-4667-4C19-891E-29B788DEE5CE}" type="slidenum">
              <a:rPr lang="en-US" altLang="en-US"/>
              <a:pPr/>
              <a:t>‹#›</a:t>
            </a:fld>
            <a:endParaRPr lang="en-US" altLang="en-US"/>
          </a:p>
        </p:txBody>
      </p:sp>
      <p:sp>
        <p:nvSpPr>
          <p:cNvPr id="5" name="Footer Placeholder 4">
            <a:extLst>
              <a:ext uri="{FF2B5EF4-FFF2-40B4-BE49-F238E27FC236}">
                <a16:creationId xmlns:a16="http://schemas.microsoft.com/office/drawing/2014/main" id="{A84C3513-12BD-4D54-8EEC-69968419091D}"/>
              </a:ext>
            </a:extLst>
          </p:cNvPr>
          <p:cNvSpPr>
            <a:spLocks noGrp="1"/>
          </p:cNvSpPr>
          <p:nvPr>
            <p:ph type="ftr" sz="quarter" idx="11"/>
          </p:nvPr>
        </p:nvSpPr>
        <p:spPr/>
        <p:txBody>
          <a:bodyPr/>
          <a:lstStyle>
            <a:lvl1pPr>
              <a:defRPr/>
            </a:lvl1pPr>
          </a:lstStyle>
          <a:p>
            <a:pPr>
              <a:defRPr/>
            </a:pPr>
            <a:r>
              <a:rPr lang="en-US"/>
              <a:t>1 of 37</a:t>
            </a:r>
          </a:p>
        </p:txBody>
      </p:sp>
      <p:sp>
        <p:nvSpPr>
          <p:cNvPr id="6" name="Date Placeholder 3">
            <a:extLst>
              <a:ext uri="{FF2B5EF4-FFF2-40B4-BE49-F238E27FC236}">
                <a16:creationId xmlns:a16="http://schemas.microsoft.com/office/drawing/2014/main" id="{E4496839-EA75-4A2B-A689-DFBD1BA08B5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4702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978408"/>
          </a:xfrm>
        </p:spPr>
        <p:txBody>
          <a:bodyPr/>
          <a:lstStyle>
            <a:lvl1pPr>
              <a:defRPr b="1">
                <a:solidFill>
                  <a:schemeClr val="bg1">
                    <a:lumMod val="50000"/>
                  </a:schemeClr>
                </a:solidFill>
                <a:latin typeface="Corbel" panose="020B0503020204020204" pitchFamily="34" charset="0"/>
              </a:defRPr>
            </a:lvl1pPr>
          </a:lstStyle>
          <a:p>
            <a:r>
              <a:rPr lang="en-US"/>
              <a:t>Click to edit Master title style</a:t>
            </a:r>
          </a:p>
        </p:txBody>
      </p:sp>
      <p:sp>
        <p:nvSpPr>
          <p:cNvPr id="3" name="Text Placeholder 2"/>
          <p:cNvSpPr>
            <a:spLocks noGrp="1"/>
          </p:cNvSpPr>
          <p:nvPr>
            <p:ph type="body" sz="half" idx="1"/>
          </p:nvPr>
        </p:nvSpPr>
        <p:spPr>
          <a:xfrm>
            <a:off x="609600" y="1885950"/>
            <a:ext cx="535093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3734" y="1885950"/>
            <a:ext cx="5350933" cy="4171950"/>
          </a:xfrm>
        </p:spPr>
        <p:txBody>
          <a:bodyPr rtlCol="0">
            <a:normAutofit/>
          </a:bodyPr>
          <a:lstStyle/>
          <a:p>
            <a:pPr lvl="0"/>
            <a:endParaRPr lang="en-US" noProof="0"/>
          </a:p>
        </p:txBody>
      </p:sp>
      <p:sp>
        <p:nvSpPr>
          <p:cNvPr id="5" name="Slide Number Placeholder 5">
            <a:extLst>
              <a:ext uri="{FF2B5EF4-FFF2-40B4-BE49-F238E27FC236}">
                <a16:creationId xmlns:a16="http://schemas.microsoft.com/office/drawing/2014/main" id="{4CBEF569-C0A1-440E-9DCA-22C3A6D8F0B0}"/>
              </a:ext>
            </a:extLst>
          </p:cNvPr>
          <p:cNvSpPr>
            <a:spLocks noGrp="1"/>
          </p:cNvSpPr>
          <p:nvPr>
            <p:ph type="sldNum" sz="quarter" idx="10"/>
          </p:nvPr>
        </p:nvSpPr>
        <p:spPr>
          <a:ln/>
        </p:spPr>
        <p:txBody>
          <a:bodyPr/>
          <a:lstStyle>
            <a:lvl1pPr>
              <a:defRPr/>
            </a:lvl1pPr>
          </a:lstStyle>
          <a:p>
            <a:fld id="{D3583CFE-FB2B-4B59-A7C0-AED6C4A0BAA1}" type="slidenum">
              <a:rPr lang="en-US" altLang="en-US"/>
              <a:pPr/>
              <a:t>‹#›</a:t>
            </a:fld>
            <a:endParaRPr lang="en-US" altLang="en-US"/>
          </a:p>
        </p:txBody>
      </p:sp>
      <p:sp>
        <p:nvSpPr>
          <p:cNvPr id="6" name="Footer Placeholder 4">
            <a:extLst>
              <a:ext uri="{FF2B5EF4-FFF2-40B4-BE49-F238E27FC236}">
                <a16:creationId xmlns:a16="http://schemas.microsoft.com/office/drawing/2014/main" id="{8EB3D22F-CD36-4434-8251-861DD5ABA654}"/>
              </a:ext>
            </a:extLst>
          </p:cNvPr>
          <p:cNvSpPr>
            <a:spLocks noGrp="1"/>
          </p:cNvSpPr>
          <p:nvPr>
            <p:ph type="ftr" sz="quarter" idx="11"/>
          </p:nvPr>
        </p:nvSpPr>
        <p:spPr/>
        <p:txBody>
          <a:bodyPr/>
          <a:lstStyle>
            <a:lvl1pPr>
              <a:defRPr/>
            </a:lvl1pPr>
          </a:lstStyle>
          <a:p>
            <a:pPr>
              <a:defRPr/>
            </a:pPr>
            <a:r>
              <a:rPr lang="en-US"/>
              <a:t>1 of 37</a:t>
            </a:r>
          </a:p>
        </p:txBody>
      </p:sp>
      <p:sp>
        <p:nvSpPr>
          <p:cNvPr id="7" name="Date Placeholder 3">
            <a:extLst>
              <a:ext uri="{FF2B5EF4-FFF2-40B4-BE49-F238E27FC236}">
                <a16:creationId xmlns:a16="http://schemas.microsoft.com/office/drawing/2014/main" id="{7A5EA1A9-292B-4F53-97D3-03E1B6986516}"/>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72556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721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958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5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038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853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261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215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29836582"/>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 id="21474851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06484-7ED7-4680-8121-BACBE4493D09}"/>
              </a:ext>
            </a:extLst>
          </p:cNvPr>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1027" name="Text Placeholder 2">
            <a:extLst>
              <a:ext uri="{FF2B5EF4-FFF2-40B4-BE49-F238E27FC236}">
                <a16:creationId xmlns:a16="http://schemas.microsoft.com/office/drawing/2014/main" id="{2D78030A-149F-4639-A067-48F05A682117}"/>
              </a:ext>
            </a:extLst>
          </p:cNvPr>
          <p:cNvSpPr>
            <a:spLocks noGrp="1"/>
          </p:cNvSpPr>
          <p:nvPr>
            <p:ph type="body" idx="1"/>
          </p:nvPr>
        </p:nvSpPr>
        <p:spPr bwMode="auto">
          <a:xfrm>
            <a:off x="609600" y="1600200"/>
            <a:ext cx="1016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F1439E5F-75E0-4748-BA96-52188973CE5F}"/>
              </a:ext>
            </a:extLst>
          </p:cNvPr>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EB8C411A-C6C5-40FB-8AED-1FED1A581AF1}"/>
              </a:ext>
            </a:extLst>
          </p:cNvPr>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1B0FA850-5CFC-4142-A7D5-D0CB181610EA}"/>
              </a:ext>
            </a:extLst>
          </p:cNvPr>
          <p:cNvSpPr>
            <a:spLocks noGrp="1"/>
          </p:cNvSpPr>
          <p:nvPr>
            <p:ph type="sldNum" sz="quarter" idx="4"/>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sz="1800">
                <a:solidFill>
                  <a:srgbClr val="FFFFFF"/>
                </a:solidFill>
              </a:defRPr>
            </a:lvl1pPr>
          </a:lstStyle>
          <a:p>
            <a:fld id="{BD912AE9-0972-4560-8B05-D37275BAE21B}" type="slidenum">
              <a:rPr lang="en-US" altLang="en-US"/>
              <a:pPr/>
              <a:t>‹#›</a:t>
            </a:fld>
            <a:endParaRPr lang="en-US" altLang="en-US"/>
          </a:p>
        </p:txBody>
      </p:sp>
      <p:sp>
        <p:nvSpPr>
          <p:cNvPr id="5" name="Footer Placeholder 4">
            <a:extLst>
              <a:ext uri="{FF2B5EF4-FFF2-40B4-BE49-F238E27FC236}">
                <a16:creationId xmlns:a16="http://schemas.microsoft.com/office/drawing/2014/main" id="{D0FF00A6-5705-40B6-B629-AADA33F2BC6C}"/>
              </a:ext>
            </a:extLst>
          </p:cNvPr>
          <p:cNvSpPr>
            <a:spLocks noGrp="1"/>
          </p:cNvSpPr>
          <p:nvPr>
            <p:ph type="ftr" sz="quarter" idx="3"/>
          </p:nvPr>
        </p:nvSpPr>
        <p:spPr>
          <a:xfrm rot="16200000">
            <a:off x="10511103" y="3988066"/>
            <a:ext cx="2366963" cy="486833"/>
          </a:xfrm>
          <a:prstGeom prst="rect">
            <a:avLst/>
          </a:prstGeom>
        </p:spPr>
        <p:txBody>
          <a:bodyPr vert="horz" lIns="91440" tIns="45720" rIns="91440" bIns="45720" rtlCol="0" anchor="ctr"/>
          <a:lstStyle>
            <a:lvl1pPr algn="r" eaLnBrk="1" hangingPunct="1">
              <a:defRPr sz="1200">
                <a:solidFill>
                  <a:schemeClr val="bg2"/>
                </a:solidFill>
              </a:defRPr>
            </a:lvl1pPr>
          </a:lstStyle>
          <a:p>
            <a:pPr>
              <a:defRPr/>
            </a:pPr>
            <a:r>
              <a:rPr lang="en-US"/>
              <a:t>1 of 37</a:t>
            </a:r>
          </a:p>
        </p:txBody>
      </p:sp>
      <p:sp>
        <p:nvSpPr>
          <p:cNvPr id="4" name="Date Placeholder 3">
            <a:extLst>
              <a:ext uri="{FF2B5EF4-FFF2-40B4-BE49-F238E27FC236}">
                <a16:creationId xmlns:a16="http://schemas.microsoft.com/office/drawing/2014/main" id="{482F37CF-98ED-4557-8CC5-1A9F3A86CE38}"/>
              </a:ext>
            </a:extLst>
          </p:cNvPr>
          <p:cNvSpPr>
            <a:spLocks noGrp="1"/>
          </p:cNvSpPr>
          <p:nvPr>
            <p:ph type="dt" sz="half" idx="2"/>
          </p:nvPr>
        </p:nvSpPr>
        <p:spPr>
          <a:xfrm rot="16200000">
            <a:off x="10475384" y="1585384"/>
            <a:ext cx="2438400" cy="486833"/>
          </a:xfrm>
          <a:prstGeom prst="rect">
            <a:avLst/>
          </a:prstGeom>
        </p:spPr>
        <p:txBody>
          <a:bodyPr vert="horz" lIns="91440" tIns="45720" rIns="91440" bIns="45720" rtlCol="0" anchor="ctr"/>
          <a:lstStyle>
            <a:lvl1pPr algn="l" eaLnBrk="1" hangingPunct="1">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theidearoom.net/2011/02/organizing-kid-stuff.html"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hyperlink" Target="https://jdorganizer.blogspot.com/2013/06/organizing-dollhouse.html"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melissasbargains.com/set-of-6-reusable-bpa-free-tumblers-only-14-95/"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hyperlink" Target="https://oggybloggyogwr.com/2018/07/can-bridgend-become-a-plastic-free-county/"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mynextmove.org/profile/summary/49-2011.00"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hyperlink" Target="http://oleklejbzon.com/office-furniture-repair.htm"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hyperlink" Target="https://www.geograph.org.uk/photo/2464081" TargetMode="External"/><Relationship Id="rId3" Type="http://schemas.openxmlformats.org/officeDocument/2006/relationships/hyperlink" Target="http://www.rcwaste.org/Waste-Guide/organics" TargetMode="External"/><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en.wikipedia.org/wiki/Source_Separated_Organics" TargetMode="External"/><Relationship Id="rId5" Type="http://schemas.openxmlformats.org/officeDocument/2006/relationships/image" Target="../media/image21.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hyperlink" Target="https://www.flickr.com/photos/sfgreenproject/3705415714" TargetMode="External"/><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ourworld.unu.edu/en/study-helps-italy-at-solving-the-e-waste-problem" TargetMode="External"/><Relationship Id="rId5" Type="http://schemas.openxmlformats.org/officeDocument/2006/relationships/image" Target="../media/image23.jpeg"/><Relationship Id="rId4" Type="http://schemas.openxmlformats.org/officeDocument/2006/relationships/hyperlink" Target="http://www.rcwaste.org/business/hw/VSQ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hyperlink" Target="https://www.ema-global.org/blog/the-eco-entertainment-rider"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hilo.hawaii.edu/chancellor/stories/2017/10/04/sustainable-practices/"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hyperlink" Target="http://www.thebluediamondgallery.com/handwriting/r/report.html"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jpeg"/><Relationship Id="rId5" Type="http://schemas.openxmlformats.org/officeDocument/2006/relationships/hyperlink" Target="https://www.flickr.com/photos/mrlaugh/6398780205/"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rcwaste.org/business/recycling/wwc"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calrecycle.ca.gov/recycle/commercial/organics/prtoolkit"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a:extLst>
              <a:ext uri="{FF2B5EF4-FFF2-40B4-BE49-F238E27FC236}">
                <a16:creationId xmlns:a16="http://schemas.microsoft.com/office/drawing/2014/main" id="{25B26D3F-263F-4566-9954-7127A26BB991}"/>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1261F5D-41EE-4DE7-9EDC-5069FBD2C7E2}" type="slidenum">
              <a:rPr lang="en-US" altLang="en-US" sz="1800">
                <a:solidFill>
                  <a:srgbClr val="FFFFFF"/>
                </a:solidFill>
                <a:latin typeface="Times New Roman" panose="02020603050405020304" pitchFamily="18" charset="0"/>
              </a:rPr>
              <a:pPr>
                <a:spcBef>
                  <a:spcPct val="0"/>
                </a:spcBef>
                <a:buClrTx/>
                <a:buFontTx/>
                <a:buNone/>
              </a:pPr>
              <a:t>1</a:t>
            </a:fld>
            <a:endParaRPr lang="en-US" altLang="en-US" sz="1800">
              <a:solidFill>
                <a:srgbClr val="FFFFFF"/>
              </a:solidFill>
              <a:latin typeface="Times New Roman" panose="02020603050405020304" pitchFamily="18" charset="0"/>
            </a:endParaRPr>
          </a:p>
        </p:txBody>
      </p:sp>
      <p:sp>
        <p:nvSpPr>
          <p:cNvPr id="12" name="Title 5">
            <a:extLst>
              <a:ext uri="{FF2B5EF4-FFF2-40B4-BE49-F238E27FC236}">
                <a16:creationId xmlns:a16="http://schemas.microsoft.com/office/drawing/2014/main" id="{79E6ED8E-C8A4-46E7-A247-382C9EAF2D7B}"/>
              </a:ext>
            </a:extLst>
          </p:cNvPr>
          <p:cNvSpPr>
            <a:spLocks noGrp="1"/>
          </p:cNvSpPr>
          <p:nvPr/>
        </p:nvSpPr>
        <p:spPr>
          <a:xfrm>
            <a:off x="1014117" y="2225220"/>
            <a:ext cx="8938103" cy="1347235"/>
          </a:xfrm>
          <a:prstGeom prst="rect">
            <a:avLst/>
          </a:prstGeom>
        </p:spPr>
        <p:txBody>
          <a:bodyPr lIns="91440" tIns="45720" rIns="91440" bIns="45720"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defRPr/>
            </a:pPr>
            <a:r>
              <a:rPr lang="en-US" sz="6000" b="1" dirty="0">
                <a:solidFill>
                  <a:schemeClr val="tx1"/>
                </a:solidFill>
                <a:latin typeface="Arial"/>
                <a:cs typeface="Arial"/>
              </a:rPr>
              <a:t>Waste Reduction in Retail and Office</a:t>
            </a:r>
            <a:endParaRPr lang="en-US" dirty="0">
              <a:solidFill>
                <a:schemeClr val="tx1"/>
              </a:solidFill>
            </a:endParaRPr>
          </a:p>
        </p:txBody>
      </p:sp>
      <p:sp>
        <p:nvSpPr>
          <p:cNvPr id="3" name="TextBox 2">
            <a:extLst>
              <a:ext uri="{FF2B5EF4-FFF2-40B4-BE49-F238E27FC236}">
                <a16:creationId xmlns:a16="http://schemas.microsoft.com/office/drawing/2014/main" id="{F62C7F44-B249-4964-8A4B-82020C86C6B6}"/>
              </a:ext>
            </a:extLst>
          </p:cNvPr>
          <p:cNvSpPr txBox="1"/>
          <p:nvPr/>
        </p:nvSpPr>
        <p:spPr>
          <a:xfrm>
            <a:off x="2301892" y="4312911"/>
            <a:ext cx="6362700" cy="830997"/>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sz="2400" b="1" dirty="0">
                <a:latin typeface="Arial"/>
                <a:cs typeface="Arial"/>
              </a:rPr>
              <a:t>Kathleen Utter</a:t>
            </a:r>
            <a:endParaRPr lang="en-US" dirty="0">
              <a:latin typeface="Arial"/>
              <a:cs typeface="Arial"/>
            </a:endParaRPr>
          </a:p>
          <a:p>
            <a:pPr algn="ctr"/>
            <a:endParaRPr lang="en-US" sz="2400" b="1">
              <a:solidFill>
                <a:schemeClr val="bg1">
                  <a:lumMod val="50000"/>
                </a:schemeClr>
              </a:solidFill>
              <a:latin typeface="Arial"/>
              <a:cs typeface="Arial"/>
            </a:endParaRPr>
          </a:p>
        </p:txBody>
      </p:sp>
      <p:pic>
        <p:nvPicPr>
          <p:cNvPr id="2" name="Picture 3" descr="Social Banner white.png">
            <a:extLst>
              <a:ext uri="{FF2B5EF4-FFF2-40B4-BE49-F238E27FC236}">
                <a16:creationId xmlns:a16="http://schemas.microsoft.com/office/drawing/2014/main" id="{6171AF06-7E10-4B5E-8964-384B5E0EECD9}"/>
              </a:ext>
            </a:extLst>
          </p:cNvPr>
          <p:cNvPicPr>
            <a:picLocks noChangeAspect="1"/>
          </p:cNvPicPr>
          <p:nvPr/>
        </p:nvPicPr>
        <p:blipFill>
          <a:blip r:embed="rId3"/>
          <a:stretch>
            <a:fillRect/>
          </a:stretch>
        </p:blipFill>
        <p:spPr>
          <a:xfrm>
            <a:off x="2310" y="5722159"/>
            <a:ext cx="11281063" cy="1134455"/>
          </a:xfrm>
          <a:prstGeom prst="rect">
            <a:avLst/>
          </a:prstGeom>
        </p:spPr>
      </p:pic>
    </p:spTree>
    <p:extLst>
      <p:ext uri="{BB962C8B-B14F-4D97-AF65-F5344CB8AC3E}">
        <p14:creationId xmlns:p14="http://schemas.microsoft.com/office/powerpoint/2010/main" val="395846739"/>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FD288-FCA6-4815-978F-99843BFFDBA2}"/>
              </a:ext>
            </a:extLst>
          </p:cNvPr>
          <p:cNvSpPr>
            <a:spLocks noGrp="1"/>
          </p:cNvSpPr>
          <p:nvPr>
            <p:ph type="sldNum" sz="quarter" idx="10"/>
          </p:nvPr>
        </p:nvSpPr>
        <p:spPr/>
        <p:txBody>
          <a:bodyPr/>
          <a:lstStyle/>
          <a:p>
            <a:fld id="{CDDB4214-3039-44C5-B626-C5C594695E7E}" type="slidenum">
              <a:rPr lang="en-US" altLang="en-US"/>
              <a:pPr/>
              <a:t>10</a:t>
            </a:fld>
            <a:endParaRPr lang="en-US" altLang="en-US"/>
          </a:p>
        </p:txBody>
      </p:sp>
      <p:sp>
        <p:nvSpPr>
          <p:cNvPr id="3" name="TextBox 2">
            <a:extLst>
              <a:ext uri="{FF2B5EF4-FFF2-40B4-BE49-F238E27FC236}">
                <a16:creationId xmlns:a16="http://schemas.microsoft.com/office/drawing/2014/main" id="{5B2CA99C-591E-45DE-A23F-8AC5568AE69B}"/>
              </a:ext>
            </a:extLst>
          </p:cNvPr>
          <p:cNvSpPr txBox="1"/>
          <p:nvPr/>
        </p:nvSpPr>
        <p:spPr>
          <a:xfrm>
            <a:off x="96982" y="498844"/>
            <a:ext cx="11083636" cy="498598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a:latin typeface="arial"/>
                <a:cs typeface="arial"/>
              </a:rPr>
              <a:t>Reduce Paper Use</a:t>
            </a:r>
            <a:endParaRPr lang="en-US" sz="2800" b="1">
              <a:cs typeface="Calibri"/>
            </a:endParaRPr>
          </a:p>
          <a:p>
            <a:endParaRPr lang="en-US" sz="2000" b="1">
              <a:latin typeface="arial"/>
              <a:cs typeface="arial"/>
            </a:endParaRPr>
          </a:p>
          <a:p>
            <a:pPr lvl="1">
              <a:buChar char="•"/>
            </a:pPr>
            <a:r>
              <a:rPr lang="en-US">
                <a:latin typeface="arial"/>
                <a:cs typeface="arial"/>
              </a:rPr>
              <a:t>  When printing a document, consider whether you really need the whole document. </a:t>
            </a:r>
          </a:p>
          <a:p>
            <a:pPr lvl="1"/>
            <a:endParaRPr lang="en-US">
              <a:latin typeface="arial"/>
              <a:cs typeface="arial"/>
            </a:endParaRPr>
          </a:p>
          <a:p>
            <a:pPr lvl="1">
              <a:buChar char="•"/>
            </a:pPr>
            <a:r>
              <a:rPr lang="en-US">
                <a:latin typeface="arial"/>
                <a:cs typeface="arial"/>
              </a:rPr>
              <a:t>  When photocopying, only make the necessary number and copy on both sides whenever possible.</a:t>
            </a:r>
          </a:p>
          <a:p>
            <a:pPr lvl="1"/>
            <a:endParaRPr lang="en-US">
              <a:latin typeface="arial"/>
              <a:cs typeface="arial"/>
            </a:endParaRPr>
          </a:p>
          <a:p>
            <a:pPr lvl="1">
              <a:buChar char="•"/>
            </a:pPr>
            <a:r>
              <a:rPr lang="en-US">
                <a:latin typeface="arial"/>
                <a:cs typeface="arial"/>
              </a:rPr>
              <a:t>  Use fewer sticky notes by keeping an Outlook or on-line calendar.</a:t>
            </a:r>
          </a:p>
          <a:p>
            <a:pPr lvl="1"/>
            <a:endParaRPr lang="en-US">
              <a:latin typeface="arial"/>
              <a:cs typeface="arial"/>
            </a:endParaRPr>
          </a:p>
          <a:p>
            <a:pPr lvl="1">
              <a:buChar char="•"/>
            </a:pPr>
            <a:r>
              <a:rPr lang="en-US">
                <a:latin typeface="arial"/>
                <a:cs typeface="arial"/>
              </a:rPr>
              <a:t>  When proofreading a document, try to do it on your computer screen instead of printing a hard   </a:t>
            </a:r>
          </a:p>
          <a:p>
            <a:pPr lvl="1"/>
            <a:r>
              <a:rPr lang="en-US">
                <a:latin typeface="arial"/>
                <a:cs typeface="arial"/>
              </a:rPr>
              <a:t>   copy to mark up. It will save you time, ink/toner, and paper.</a:t>
            </a:r>
            <a:endParaRPr lang="en-US">
              <a:cs typeface="Calibri"/>
            </a:endParaRPr>
          </a:p>
          <a:p>
            <a:pPr lvl="1"/>
            <a:endParaRPr lang="en-US">
              <a:latin typeface="arial"/>
              <a:cs typeface="arial"/>
            </a:endParaRPr>
          </a:p>
          <a:p>
            <a:pPr lvl="1">
              <a:buChar char="•"/>
            </a:pPr>
            <a:r>
              <a:rPr lang="en-US">
                <a:latin typeface="arial"/>
                <a:cs typeface="arial"/>
              </a:rPr>
              <a:t>  Sign-up for electronic newsletters when possible.</a:t>
            </a:r>
          </a:p>
          <a:p>
            <a:pPr lvl="1">
              <a:buChar char="•"/>
            </a:pPr>
            <a:endParaRPr lang="en-US">
              <a:latin typeface="arial"/>
              <a:cs typeface="arial"/>
            </a:endParaRPr>
          </a:p>
          <a:p>
            <a:pPr lvl="1">
              <a:buChar char="•"/>
            </a:pPr>
            <a:r>
              <a:rPr lang="en-US">
                <a:latin typeface="arial"/>
                <a:cs typeface="arial"/>
              </a:rPr>
              <a:t>  Instead of copying and sending materials to employees, send them an e-mail or post your </a:t>
            </a:r>
            <a:endParaRPr lang="en-US">
              <a:latin typeface="Calibri"/>
              <a:cs typeface="Calibri"/>
            </a:endParaRPr>
          </a:p>
          <a:p>
            <a:pPr lvl="1"/>
            <a:r>
              <a:rPr lang="en-US">
                <a:latin typeface="arial"/>
                <a:cs typeface="arial"/>
              </a:rPr>
              <a:t>   message on a common site.</a:t>
            </a:r>
            <a:endParaRPr lang="en-US">
              <a:cs typeface="Calibri"/>
            </a:endParaRPr>
          </a:p>
          <a:p>
            <a:pPr lvl="1"/>
            <a:endParaRPr lang="en-US">
              <a:latin typeface="arial"/>
              <a:cs typeface="arial"/>
            </a:endParaRPr>
          </a:p>
          <a:p>
            <a:pPr lvl="1"/>
            <a:endParaRPr lang="en-US">
              <a:solidFill>
                <a:srgbClr val="444444"/>
              </a:solidFill>
              <a:latin typeface="arial"/>
              <a:cs typeface="arial"/>
            </a:endParaRPr>
          </a:p>
        </p:txBody>
      </p:sp>
      <p:pic>
        <p:nvPicPr>
          <p:cNvPr id="5" name="Picture 2">
            <a:extLst>
              <a:ext uri="{FF2B5EF4-FFF2-40B4-BE49-F238E27FC236}">
                <a16:creationId xmlns:a16="http://schemas.microsoft.com/office/drawing/2014/main" id="{50331FE2-A820-477B-A18D-6513B361F5E3}"/>
              </a:ext>
            </a:extLst>
          </p:cNvPr>
          <p:cNvPicPr>
            <a:picLocks noChangeAspect="1"/>
          </p:cNvPicPr>
          <p:nvPr/>
        </p:nvPicPr>
        <p:blipFill>
          <a:blip r:embed="rId3"/>
          <a:stretch>
            <a:fillRect/>
          </a:stretch>
        </p:blipFill>
        <p:spPr>
          <a:xfrm>
            <a:off x="-4667" y="5644820"/>
            <a:ext cx="11294018" cy="1214407"/>
          </a:xfrm>
          <a:prstGeom prst="rect">
            <a:avLst/>
          </a:prstGeom>
        </p:spPr>
      </p:pic>
    </p:spTree>
    <p:extLst>
      <p:ext uri="{BB962C8B-B14F-4D97-AF65-F5344CB8AC3E}">
        <p14:creationId xmlns:p14="http://schemas.microsoft.com/office/powerpoint/2010/main" val="392586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C02703-5B90-4A19-9AC4-405F48B51E0E}"/>
              </a:ext>
            </a:extLst>
          </p:cNvPr>
          <p:cNvSpPr>
            <a:spLocks noGrp="1"/>
          </p:cNvSpPr>
          <p:nvPr>
            <p:ph type="sldNum" sz="quarter" idx="10"/>
          </p:nvPr>
        </p:nvSpPr>
        <p:spPr/>
        <p:txBody>
          <a:bodyPr/>
          <a:lstStyle/>
          <a:p>
            <a:fld id="{CDDB4214-3039-44C5-B626-C5C594695E7E}" type="slidenum">
              <a:rPr lang="en-US" altLang="en-US"/>
              <a:pPr/>
              <a:t>11</a:t>
            </a:fld>
            <a:endParaRPr lang="en-US" altLang="en-US"/>
          </a:p>
        </p:txBody>
      </p:sp>
      <p:sp>
        <p:nvSpPr>
          <p:cNvPr id="3" name="TextBox 2">
            <a:extLst>
              <a:ext uri="{FF2B5EF4-FFF2-40B4-BE49-F238E27FC236}">
                <a16:creationId xmlns:a16="http://schemas.microsoft.com/office/drawing/2014/main" id="{8DE3DF94-439D-4D4E-A659-98CC95FF6C45}"/>
              </a:ext>
            </a:extLst>
          </p:cNvPr>
          <p:cNvSpPr txBox="1"/>
          <p:nvPr/>
        </p:nvSpPr>
        <p:spPr>
          <a:xfrm>
            <a:off x="146576" y="528253"/>
            <a:ext cx="11055927" cy="2739211"/>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a:latin typeface="arial"/>
                <a:cs typeface="arial"/>
              </a:rPr>
              <a:t>Reuse</a:t>
            </a:r>
            <a:endParaRPr lang="en-US" sz="2800" b="1">
              <a:cs typeface="Calibri"/>
            </a:endParaRPr>
          </a:p>
          <a:p>
            <a:endParaRPr lang="en-US">
              <a:latin typeface="arial"/>
              <a:cs typeface="arial"/>
            </a:endParaRPr>
          </a:p>
          <a:p>
            <a:pPr marL="285750" indent="-285750">
              <a:buFont typeface="Arial"/>
              <a:buChar char="•"/>
            </a:pPr>
            <a:r>
              <a:rPr lang="en-US">
                <a:latin typeface="arial"/>
                <a:cs typeface="arial"/>
              </a:rPr>
              <a:t>Use the blank backs of copies for scratch paper.</a:t>
            </a:r>
            <a:endParaRPr lang="en-US">
              <a:cs typeface="Calibri"/>
            </a:endParaRPr>
          </a:p>
          <a:p>
            <a:endParaRPr lang="en-US">
              <a:latin typeface="arial"/>
              <a:cs typeface="arial"/>
            </a:endParaRPr>
          </a:p>
          <a:p>
            <a:pPr>
              <a:buChar char="•"/>
            </a:pPr>
            <a:r>
              <a:rPr lang="en-US">
                <a:latin typeface="arial"/>
                <a:cs typeface="arial"/>
              </a:rPr>
              <a:t>   Reuse envelopes, folders and boxes when possible.</a:t>
            </a:r>
          </a:p>
          <a:p>
            <a:endParaRPr lang="en-US">
              <a:latin typeface="arial"/>
              <a:cs typeface="arial"/>
            </a:endParaRPr>
          </a:p>
          <a:p>
            <a:pPr>
              <a:buChar char="•"/>
            </a:pPr>
            <a:r>
              <a:rPr lang="en-US">
                <a:latin typeface="arial"/>
                <a:cs typeface="arial"/>
              </a:rPr>
              <a:t>   Bring your own plate, silverware and coffee mug to work instead of using disposable ones. </a:t>
            </a:r>
          </a:p>
          <a:p>
            <a:endParaRPr lang="en-US">
              <a:latin typeface="arial"/>
              <a:cs typeface="arial"/>
            </a:endParaRPr>
          </a:p>
          <a:p>
            <a:endParaRPr lang="en-US">
              <a:solidFill>
                <a:srgbClr val="444444"/>
              </a:solidFill>
              <a:latin typeface="arial"/>
              <a:cs typeface="arial"/>
            </a:endParaRPr>
          </a:p>
        </p:txBody>
      </p:sp>
      <p:pic>
        <p:nvPicPr>
          <p:cNvPr id="5" name="Picture 2">
            <a:extLst>
              <a:ext uri="{FF2B5EF4-FFF2-40B4-BE49-F238E27FC236}">
                <a16:creationId xmlns:a16="http://schemas.microsoft.com/office/drawing/2014/main" id="{A27BE005-E361-4685-AC77-E5553842FEF4}"/>
              </a:ext>
            </a:extLst>
          </p:cNvPr>
          <p:cNvPicPr>
            <a:picLocks noChangeAspect="1"/>
          </p:cNvPicPr>
          <p:nvPr/>
        </p:nvPicPr>
        <p:blipFill>
          <a:blip r:embed="rId3"/>
          <a:stretch>
            <a:fillRect/>
          </a:stretch>
        </p:blipFill>
        <p:spPr>
          <a:xfrm>
            <a:off x="-4667" y="5644820"/>
            <a:ext cx="11294018" cy="1214407"/>
          </a:xfrm>
          <a:prstGeom prst="rect">
            <a:avLst/>
          </a:prstGeom>
        </p:spPr>
      </p:pic>
      <p:pic>
        <p:nvPicPr>
          <p:cNvPr id="6" name="Picture 6">
            <a:extLst>
              <a:ext uri="{FF2B5EF4-FFF2-40B4-BE49-F238E27FC236}">
                <a16:creationId xmlns:a16="http://schemas.microsoft.com/office/drawing/2014/main" id="{74A9C729-C127-4534-8C2A-11C89CD24B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25183" y="3581649"/>
            <a:ext cx="2743200" cy="1748790"/>
          </a:xfrm>
          <a:prstGeom prst="rect">
            <a:avLst/>
          </a:prstGeom>
        </p:spPr>
      </p:pic>
      <p:pic>
        <p:nvPicPr>
          <p:cNvPr id="9" name="Picture 9">
            <a:extLst>
              <a:ext uri="{FF2B5EF4-FFF2-40B4-BE49-F238E27FC236}">
                <a16:creationId xmlns:a16="http://schemas.microsoft.com/office/drawing/2014/main" id="{B545814E-DF3F-4654-B980-F02A884770E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70436" y="3309308"/>
            <a:ext cx="2743200" cy="2057400"/>
          </a:xfrm>
          <a:prstGeom prst="rect">
            <a:avLst/>
          </a:prstGeom>
        </p:spPr>
      </p:pic>
    </p:spTree>
    <p:extLst>
      <p:ext uri="{BB962C8B-B14F-4D97-AF65-F5344CB8AC3E}">
        <p14:creationId xmlns:p14="http://schemas.microsoft.com/office/powerpoint/2010/main" val="384456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8D153-BB28-4A9F-BCB7-F9541144F8D8}"/>
              </a:ext>
            </a:extLst>
          </p:cNvPr>
          <p:cNvSpPr txBox="1"/>
          <p:nvPr/>
        </p:nvSpPr>
        <p:spPr>
          <a:xfrm>
            <a:off x="367037" y="711314"/>
            <a:ext cx="10783050" cy="4278094"/>
          </a:xfrm>
          <a:prstGeom prst="rect">
            <a:avLst/>
          </a:prstGeom>
          <a:noFill/>
        </p:spPr>
        <p:txBody>
          <a:bodyPr wrap="square" lIns="91440" tIns="45720" rIns="91440" bIns="45720" rtlCol="0" anchor="t">
            <a:spAutoFit/>
          </a:bodyPr>
          <a:lstStyle/>
          <a:p>
            <a:pPr fontAlgn="base"/>
            <a:r>
              <a:rPr lang="en-US" sz="2800" b="1">
                <a:solidFill>
                  <a:srgbClr val="000000"/>
                </a:solidFill>
                <a:latin typeface="Arial"/>
                <a:cs typeface="Arial"/>
              </a:rPr>
              <a:t>Reducing Packaging and Single-Use Products As Much As Possible</a:t>
            </a:r>
            <a:endParaRPr lang="en-US" sz="2800" b="1" i="0" u="none" strike="noStrike">
              <a:solidFill>
                <a:srgbClr val="000000"/>
              </a:solidFill>
              <a:effectLst/>
              <a:latin typeface="Arial" panose="020B0604020202020204" pitchFamily="34" charset="0"/>
            </a:endParaRPr>
          </a:p>
          <a:p>
            <a:pPr algn="l" rtl="0" fontAlgn="base"/>
            <a:endParaRPr lang="en-US">
              <a:solidFill>
                <a:srgbClr val="000000"/>
              </a:solidFill>
              <a:latin typeface="Arial" panose="020B0604020202020204" pitchFamily="34" charset="0"/>
            </a:endParaRPr>
          </a:p>
          <a:p>
            <a:pPr marL="285750" indent="-285750">
              <a:buFont typeface="Arial,Sans-Serif"/>
              <a:buChar char="•"/>
            </a:pPr>
            <a:r>
              <a:rPr lang="en-US">
                <a:solidFill>
                  <a:srgbClr val="333333"/>
                </a:solidFill>
                <a:latin typeface="Arial"/>
                <a:cs typeface="Arial"/>
              </a:rPr>
              <a:t>Reduce Packaging </a:t>
            </a:r>
            <a:endParaRPr lang="en-US">
              <a:ea typeface="+mn-lt"/>
              <a:cs typeface="+mn-lt"/>
            </a:endParaRPr>
          </a:p>
          <a:p>
            <a:endParaRPr lang="en-US">
              <a:ea typeface="+mn-lt"/>
              <a:cs typeface="+mn-lt"/>
            </a:endParaRPr>
          </a:p>
          <a:p>
            <a:pPr marL="285750" indent="-285750">
              <a:buFont typeface="Arial,Sans-Serif"/>
              <a:buChar char="•"/>
            </a:pPr>
            <a:r>
              <a:rPr lang="en-US">
                <a:solidFill>
                  <a:srgbClr val="333333"/>
                </a:solidFill>
                <a:latin typeface="Arial"/>
                <a:cs typeface="Arial"/>
              </a:rPr>
              <a:t>Reuse packing material whenever possible and look for ways to reduce its use when you send products to customers or if possible, packaging material that is reusable or compostable</a:t>
            </a:r>
            <a:endParaRPr lang="en-US"/>
          </a:p>
          <a:p>
            <a:pPr marL="285750" indent="-285750">
              <a:buFont typeface="Arial,Sans-Serif"/>
              <a:buChar char="•"/>
            </a:pPr>
            <a:endParaRPr lang="en-US">
              <a:solidFill>
                <a:srgbClr val="333333"/>
              </a:solidFill>
              <a:latin typeface="Arial"/>
              <a:cs typeface="Arial"/>
            </a:endParaRPr>
          </a:p>
          <a:p>
            <a:pPr marL="285750" indent="-285750">
              <a:buFont typeface="Arial,Sans-Serif"/>
              <a:buChar char="•"/>
            </a:pPr>
            <a:r>
              <a:rPr lang="en-US">
                <a:solidFill>
                  <a:srgbClr val="333333"/>
                </a:solidFill>
                <a:latin typeface="Arial"/>
                <a:cs typeface="Arial"/>
              </a:rPr>
              <a:t>Instead of using single-use products investigate purchasing more reusable items </a:t>
            </a:r>
          </a:p>
          <a:p>
            <a:pPr marL="285750" indent="-285750">
              <a:buFont typeface="Arial,Sans-Serif"/>
              <a:buChar char="•"/>
            </a:pPr>
            <a:endParaRPr lang="en-US">
              <a:solidFill>
                <a:srgbClr val="333333"/>
              </a:solidFill>
              <a:latin typeface="Arial"/>
              <a:cs typeface="Arial"/>
            </a:endParaRPr>
          </a:p>
          <a:p>
            <a:pPr marL="285750" indent="-285750">
              <a:buFont typeface="Arial,Sans-Serif"/>
              <a:buChar char="•"/>
            </a:pPr>
            <a:r>
              <a:rPr lang="en-US">
                <a:ea typeface="+mn-lt"/>
                <a:cs typeface="+mn-lt"/>
              </a:rPr>
              <a:t> Purchase items in refillable containers and buy in bulk whenever possible.</a:t>
            </a:r>
            <a:endParaRPr lang="en-US">
              <a:solidFill>
                <a:srgbClr val="333333"/>
              </a:solidFill>
              <a:latin typeface="Arial"/>
              <a:cs typeface="Arial"/>
            </a:endParaRPr>
          </a:p>
          <a:p>
            <a:endParaRPr lang="en-US">
              <a:solidFill>
                <a:srgbClr val="000000"/>
              </a:solidFill>
              <a:latin typeface="Arial"/>
              <a:cs typeface="Arial"/>
            </a:endParaRPr>
          </a:p>
          <a:p>
            <a:endParaRPr lang="en-US">
              <a:solidFill>
                <a:srgbClr val="000000"/>
              </a:solidFill>
              <a:latin typeface="Arial"/>
              <a:cs typeface="Arial"/>
            </a:endParaRPr>
          </a:p>
          <a:p>
            <a:r>
              <a:rPr lang="en-US">
                <a:solidFill>
                  <a:srgbClr val="000000"/>
                </a:solidFill>
                <a:latin typeface="Arial"/>
                <a:cs typeface="Arial"/>
              </a:rPr>
              <a:t>  </a:t>
            </a:r>
            <a:endParaRPr lang="en-US">
              <a:cs typeface="Calibri"/>
            </a:endParaRPr>
          </a:p>
        </p:txBody>
      </p:sp>
      <p:pic>
        <p:nvPicPr>
          <p:cNvPr id="3" name="Picture 3">
            <a:extLst>
              <a:ext uri="{FF2B5EF4-FFF2-40B4-BE49-F238E27FC236}">
                <a16:creationId xmlns:a16="http://schemas.microsoft.com/office/drawing/2014/main" id="{A3CC5116-11BF-4836-8E72-A81F1B0EA771}"/>
              </a:ext>
            </a:extLst>
          </p:cNvPr>
          <p:cNvPicPr>
            <a:picLocks noChangeAspect="1"/>
          </p:cNvPicPr>
          <p:nvPr/>
        </p:nvPicPr>
        <p:blipFill>
          <a:blip r:embed="rId3"/>
          <a:stretch>
            <a:fillRect/>
          </a:stretch>
        </p:blipFill>
        <p:spPr>
          <a:xfrm>
            <a:off x="-4666" y="5633614"/>
            <a:ext cx="11338759" cy="1236818"/>
          </a:xfrm>
          <a:prstGeom prst="rect">
            <a:avLst/>
          </a:prstGeom>
        </p:spPr>
      </p:pic>
      <p:sp>
        <p:nvSpPr>
          <p:cNvPr id="5" name="TextBox 4">
            <a:extLst>
              <a:ext uri="{FF2B5EF4-FFF2-40B4-BE49-F238E27FC236}">
                <a16:creationId xmlns:a16="http://schemas.microsoft.com/office/drawing/2014/main" id="{F0EF7D31-C21E-43B2-A9C1-7AAE6AEB9569}"/>
              </a:ext>
            </a:extLst>
          </p:cNvPr>
          <p:cNvSpPr txBox="1"/>
          <p:nvPr/>
        </p:nvSpPr>
        <p:spPr>
          <a:xfrm>
            <a:off x="4724400" y="4511675"/>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9" name="TextBox 8">
            <a:extLst>
              <a:ext uri="{FF2B5EF4-FFF2-40B4-BE49-F238E27FC236}">
                <a16:creationId xmlns:a16="http://schemas.microsoft.com/office/drawing/2014/main" id="{75A85E35-3782-42AD-94E7-D59EBEA3B196}"/>
              </a:ext>
            </a:extLst>
          </p:cNvPr>
          <p:cNvSpPr txBox="1"/>
          <p:nvPr/>
        </p:nvSpPr>
        <p:spPr>
          <a:xfrm>
            <a:off x="4724400" y="4341813"/>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11" name="Picture 11">
            <a:extLst>
              <a:ext uri="{FF2B5EF4-FFF2-40B4-BE49-F238E27FC236}">
                <a16:creationId xmlns:a16="http://schemas.microsoft.com/office/drawing/2014/main" id="{875B794F-7286-4EE2-8A0B-668FD48B3FC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8536" y="4132860"/>
            <a:ext cx="3056963" cy="1452982"/>
          </a:xfrm>
          <a:prstGeom prst="rect">
            <a:avLst/>
          </a:prstGeom>
        </p:spPr>
      </p:pic>
      <p:sp>
        <p:nvSpPr>
          <p:cNvPr id="12" name="TextBox 11">
            <a:extLst>
              <a:ext uri="{FF2B5EF4-FFF2-40B4-BE49-F238E27FC236}">
                <a16:creationId xmlns:a16="http://schemas.microsoft.com/office/drawing/2014/main" id="{E18E45EA-C5EF-4360-8A92-7C65119E2636}"/>
              </a:ext>
            </a:extLst>
          </p:cNvPr>
          <p:cNvSpPr txBox="1"/>
          <p:nvPr/>
        </p:nvSpPr>
        <p:spPr>
          <a:xfrm>
            <a:off x="342900" y="4856256"/>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14" name="Picture 14">
            <a:extLst>
              <a:ext uri="{FF2B5EF4-FFF2-40B4-BE49-F238E27FC236}">
                <a16:creationId xmlns:a16="http://schemas.microsoft.com/office/drawing/2014/main" id="{885F33EE-932B-449D-9AF5-9DAA3283E7D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853113" y="3816148"/>
            <a:ext cx="2227730" cy="1761145"/>
          </a:xfrm>
          <a:prstGeom prst="rect">
            <a:avLst/>
          </a:prstGeom>
        </p:spPr>
      </p:pic>
      <p:sp>
        <p:nvSpPr>
          <p:cNvPr id="10" name="Slide Number Placeholder 9">
            <a:extLst>
              <a:ext uri="{FF2B5EF4-FFF2-40B4-BE49-F238E27FC236}">
                <a16:creationId xmlns:a16="http://schemas.microsoft.com/office/drawing/2014/main" id="{3F45B1D3-C296-472E-A74C-F11527C8D5E1}"/>
              </a:ext>
            </a:extLst>
          </p:cNvPr>
          <p:cNvSpPr>
            <a:spLocks noGrp="1"/>
          </p:cNvSpPr>
          <p:nvPr>
            <p:ph type="sldNum" sz="quarter" idx="10"/>
          </p:nvPr>
        </p:nvSpPr>
        <p:spPr/>
        <p:txBody>
          <a:bodyPr/>
          <a:lstStyle/>
          <a:p>
            <a:fld id="{CDDB4214-3039-44C5-B626-C5C594695E7E}" type="slidenum">
              <a:rPr lang="en-US" altLang="en-US"/>
              <a:pPr/>
              <a:t>12</a:t>
            </a:fld>
            <a:endParaRPr lang="en-US"/>
          </a:p>
        </p:txBody>
      </p:sp>
    </p:spTree>
    <p:extLst>
      <p:ext uri="{BB962C8B-B14F-4D97-AF65-F5344CB8AC3E}">
        <p14:creationId xmlns:p14="http://schemas.microsoft.com/office/powerpoint/2010/main" val="221915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BF08F-D64C-465C-8A1F-387CB0B09443}"/>
              </a:ext>
            </a:extLst>
          </p:cNvPr>
          <p:cNvSpPr>
            <a:spLocks noGrp="1"/>
          </p:cNvSpPr>
          <p:nvPr>
            <p:ph type="sldNum" sz="quarter" idx="10"/>
          </p:nvPr>
        </p:nvSpPr>
        <p:spPr/>
        <p:txBody>
          <a:bodyPr/>
          <a:lstStyle/>
          <a:p>
            <a:fld id="{CDDB4214-3039-44C5-B626-C5C594695E7E}" type="slidenum">
              <a:rPr lang="en-US" altLang="en-US"/>
              <a:pPr/>
              <a:t>13</a:t>
            </a:fld>
            <a:endParaRPr lang="en-US" altLang="en-US"/>
          </a:p>
        </p:txBody>
      </p:sp>
      <p:sp>
        <p:nvSpPr>
          <p:cNvPr id="3" name="TextBox 2">
            <a:extLst>
              <a:ext uri="{FF2B5EF4-FFF2-40B4-BE49-F238E27FC236}">
                <a16:creationId xmlns:a16="http://schemas.microsoft.com/office/drawing/2014/main" id="{76266E52-C343-4C7E-A7EE-97353EC3BDD2}"/>
              </a:ext>
            </a:extLst>
          </p:cNvPr>
          <p:cNvSpPr txBox="1"/>
          <p:nvPr/>
        </p:nvSpPr>
        <p:spPr>
          <a:xfrm>
            <a:off x="126669" y="-3742"/>
            <a:ext cx="11028218" cy="3293209"/>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a:latin typeface="arial"/>
                <a:cs typeface="arial"/>
              </a:rPr>
              <a:t>Repair</a:t>
            </a:r>
            <a:endParaRPr lang="en-US" sz="2800" b="1">
              <a:cs typeface="Calibri"/>
            </a:endParaRPr>
          </a:p>
          <a:p>
            <a:endParaRPr lang="en-US">
              <a:latin typeface="arial"/>
              <a:cs typeface="arial"/>
            </a:endParaRPr>
          </a:p>
          <a:p>
            <a:r>
              <a:rPr lang="en-US">
                <a:latin typeface="arial"/>
                <a:cs typeface="arial"/>
              </a:rPr>
              <a:t>Many items that we would normally throw out can be repaired, upgraded, or reused. This is usually cheaper than buying new and saves money as well as landfill space. These items include office furniture and equipment, lighting fixtures, electronics, and automotive parts.</a:t>
            </a:r>
            <a:endParaRPr lang="en-US">
              <a:cs typeface="Calibri"/>
            </a:endParaRPr>
          </a:p>
          <a:p>
            <a:endParaRPr lang="en-US">
              <a:latin typeface="arial"/>
              <a:cs typeface="arial"/>
            </a:endParaRPr>
          </a:p>
          <a:p>
            <a:pPr>
              <a:buChar char="•"/>
            </a:pPr>
            <a:r>
              <a:rPr lang="en-US">
                <a:latin typeface="arial"/>
                <a:cs typeface="arial"/>
              </a:rPr>
              <a:t>  Consider reupholstering, refinishing, or donating old furniture to be used again.</a:t>
            </a:r>
          </a:p>
          <a:p>
            <a:endParaRPr lang="en-US">
              <a:latin typeface="arial"/>
              <a:cs typeface="arial"/>
            </a:endParaRPr>
          </a:p>
          <a:p>
            <a:pPr>
              <a:buChar char="•"/>
            </a:pPr>
            <a:r>
              <a:rPr lang="en-US">
                <a:latin typeface="arial"/>
                <a:cs typeface="arial"/>
              </a:rPr>
              <a:t>  Have equipment repaired instead of buying new.</a:t>
            </a:r>
          </a:p>
          <a:p>
            <a:endParaRPr lang="en-US">
              <a:latin typeface="arial"/>
              <a:cs typeface="arial"/>
            </a:endParaRPr>
          </a:p>
          <a:p>
            <a:pPr>
              <a:buChar char="•"/>
            </a:pPr>
            <a:r>
              <a:rPr lang="en-US">
                <a:latin typeface="arial"/>
                <a:cs typeface="arial"/>
              </a:rPr>
              <a:t>  Consider Leasing office equipment.</a:t>
            </a:r>
          </a:p>
        </p:txBody>
      </p:sp>
      <p:pic>
        <p:nvPicPr>
          <p:cNvPr id="5" name="Picture 2">
            <a:extLst>
              <a:ext uri="{FF2B5EF4-FFF2-40B4-BE49-F238E27FC236}">
                <a16:creationId xmlns:a16="http://schemas.microsoft.com/office/drawing/2014/main" id="{0DF302AD-4B55-43BA-B020-89FF4E9025BE}"/>
              </a:ext>
            </a:extLst>
          </p:cNvPr>
          <p:cNvPicPr>
            <a:picLocks noChangeAspect="1"/>
          </p:cNvPicPr>
          <p:nvPr/>
        </p:nvPicPr>
        <p:blipFill>
          <a:blip r:embed="rId3"/>
          <a:stretch>
            <a:fillRect/>
          </a:stretch>
        </p:blipFill>
        <p:spPr>
          <a:xfrm>
            <a:off x="-4667" y="5644820"/>
            <a:ext cx="11294018" cy="1214407"/>
          </a:xfrm>
          <a:prstGeom prst="rect">
            <a:avLst/>
          </a:prstGeom>
        </p:spPr>
      </p:pic>
      <p:pic>
        <p:nvPicPr>
          <p:cNvPr id="6" name="Picture 6">
            <a:extLst>
              <a:ext uri="{FF2B5EF4-FFF2-40B4-BE49-F238E27FC236}">
                <a16:creationId xmlns:a16="http://schemas.microsoft.com/office/drawing/2014/main" id="{3DBE12D9-2FEB-43BE-BFF9-E3AF64B5045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3878" y="3589130"/>
            <a:ext cx="2743200" cy="1778000"/>
          </a:xfrm>
          <a:prstGeom prst="rect">
            <a:avLst/>
          </a:prstGeom>
        </p:spPr>
      </p:pic>
      <p:sp>
        <p:nvSpPr>
          <p:cNvPr id="7" name="TextBox 6">
            <a:extLst>
              <a:ext uri="{FF2B5EF4-FFF2-40B4-BE49-F238E27FC236}">
                <a16:creationId xmlns:a16="http://schemas.microsoft.com/office/drawing/2014/main" id="{8EC70D1C-006A-440F-BDB6-20910B3F5B9C}"/>
              </a:ext>
            </a:extLst>
          </p:cNvPr>
          <p:cNvSpPr txBox="1"/>
          <p:nvPr/>
        </p:nvSpPr>
        <p:spPr>
          <a:xfrm>
            <a:off x="4724400" y="4318000"/>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9" name="Picture 9">
            <a:extLst>
              <a:ext uri="{FF2B5EF4-FFF2-40B4-BE49-F238E27FC236}">
                <a16:creationId xmlns:a16="http://schemas.microsoft.com/office/drawing/2014/main" id="{5B3261EA-2A77-4A6B-9E30-8C340CFD19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03096" y="3728692"/>
            <a:ext cx="2743200" cy="1543050"/>
          </a:xfrm>
          <a:prstGeom prst="rect">
            <a:avLst/>
          </a:prstGeom>
        </p:spPr>
      </p:pic>
      <p:sp>
        <p:nvSpPr>
          <p:cNvPr id="10" name="TextBox 9">
            <a:extLst>
              <a:ext uri="{FF2B5EF4-FFF2-40B4-BE49-F238E27FC236}">
                <a16:creationId xmlns:a16="http://schemas.microsoft.com/office/drawing/2014/main" id="{9B6BF672-1B50-4FAE-90D7-7AC103128844}"/>
              </a:ext>
            </a:extLst>
          </p:cNvPr>
          <p:cNvSpPr txBox="1"/>
          <p:nvPr/>
        </p:nvSpPr>
        <p:spPr>
          <a:xfrm>
            <a:off x="8203096" y="5271742"/>
            <a:ext cx="2743200" cy="317500"/>
          </a:xfrm>
          <a:prstGeom prst="rect">
            <a:avLst/>
          </a:prstGeom>
        </p:spPr>
        <p:txBody>
          <a:bodyPr lIns="91440" tIns="45720" rIns="91440" bIns="45720" anchor="t">
            <a:normAutofit fontScale="92500" lnSpcReduction="20000"/>
          </a:bodyPr>
          <a:lstStyle/>
          <a:p>
            <a:endParaRPr lang="en-US">
              <a:cs typeface="Calibri"/>
            </a:endParaRPr>
          </a:p>
        </p:txBody>
      </p:sp>
    </p:spTree>
    <p:extLst>
      <p:ext uri="{BB962C8B-B14F-4D97-AF65-F5344CB8AC3E}">
        <p14:creationId xmlns:p14="http://schemas.microsoft.com/office/powerpoint/2010/main" val="188888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A680F-CC11-43D9-8356-9F0F6CCBD462}"/>
              </a:ext>
            </a:extLst>
          </p:cNvPr>
          <p:cNvSpPr>
            <a:spLocks noGrp="1"/>
          </p:cNvSpPr>
          <p:nvPr>
            <p:ph type="sldNum" sz="quarter" idx="10"/>
          </p:nvPr>
        </p:nvSpPr>
        <p:spPr/>
        <p:txBody>
          <a:bodyPr/>
          <a:lstStyle/>
          <a:p>
            <a:fld id="{CDDB4214-3039-44C5-B626-C5C594695E7E}" type="slidenum">
              <a:rPr lang="en-US" altLang="en-US"/>
              <a:pPr/>
              <a:t>14</a:t>
            </a:fld>
            <a:endParaRPr lang="en-US" altLang="en-US"/>
          </a:p>
        </p:txBody>
      </p:sp>
      <p:sp>
        <p:nvSpPr>
          <p:cNvPr id="3" name="TextBox 2">
            <a:extLst>
              <a:ext uri="{FF2B5EF4-FFF2-40B4-BE49-F238E27FC236}">
                <a16:creationId xmlns:a16="http://schemas.microsoft.com/office/drawing/2014/main" id="{1EAF140B-9B72-4063-A464-9768C45FB255}"/>
              </a:ext>
            </a:extLst>
          </p:cNvPr>
          <p:cNvSpPr txBox="1"/>
          <p:nvPr/>
        </p:nvSpPr>
        <p:spPr>
          <a:xfrm>
            <a:off x="87718" y="135133"/>
            <a:ext cx="11150097" cy="4124206"/>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dirty="0">
                <a:latin typeface="arial"/>
                <a:cs typeface="arial"/>
              </a:rPr>
              <a:t>Recycle</a:t>
            </a:r>
            <a:endParaRPr lang="en-US" sz="2800" b="1" dirty="0">
              <a:cs typeface="Calibri"/>
            </a:endParaRPr>
          </a:p>
          <a:p>
            <a:endParaRPr lang="en-US">
              <a:latin typeface="arial"/>
              <a:cs typeface="arial"/>
            </a:endParaRPr>
          </a:p>
          <a:p>
            <a:pPr>
              <a:buChar char="•"/>
            </a:pPr>
            <a:r>
              <a:rPr lang="en-US" dirty="0">
                <a:latin typeface="Arial"/>
                <a:cs typeface="Arial"/>
              </a:rPr>
              <a:t>  The following are a few items commonly found around the office that can be recycled.</a:t>
            </a:r>
          </a:p>
          <a:p>
            <a:pPr lvl="1">
              <a:buChar char="•"/>
            </a:pPr>
            <a:r>
              <a:rPr lang="en-US" dirty="0">
                <a:latin typeface="Arial"/>
                <a:cs typeface="Arial"/>
              </a:rPr>
              <a:t>Copy/printer paper</a:t>
            </a:r>
          </a:p>
          <a:p>
            <a:pPr lvl="1">
              <a:buChar char="•"/>
            </a:pPr>
            <a:r>
              <a:rPr lang="en-US" dirty="0">
                <a:latin typeface="Arial"/>
                <a:cs typeface="Arial"/>
              </a:rPr>
              <a:t>Manila/file folders</a:t>
            </a:r>
          </a:p>
          <a:p>
            <a:pPr lvl="1">
              <a:buChar char="•"/>
            </a:pPr>
            <a:r>
              <a:rPr lang="en-US" dirty="0">
                <a:latin typeface="Arial"/>
                <a:cs typeface="Arial"/>
              </a:rPr>
              <a:t>Soda/water bottles and cans</a:t>
            </a:r>
          </a:p>
          <a:p>
            <a:pPr lvl="1">
              <a:buChar char="•"/>
            </a:pPr>
            <a:r>
              <a:rPr lang="en-US" dirty="0">
                <a:latin typeface="Arial"/>
                <a:cs typeface="Arial"/>
              </a:rPr>
              <a:t>Notepads (with wire removed)</a:t>
            </a:r>
          </a:p>
          <a:p>
            <a:pPr lvl="1">
              <a:buChar char="•"/>
            </a:pPr>
            <a:r>
              <a:rPr lang="en-US" dirty="0">
                <a:latin typeface="Arial"/>
                <a:cs typeface="Arial"/>
              </a:rPr>
              <a:t>Magazines and newspapers</a:t>
            </a:r>
          </a:p>
          <a:p>
            <a:pPr lvl="1">
              <a:buChar char="•"/>
            </a:pPr>
            <a:r>
              <a:rPr lang="en-US" dirty="0">
                <a:latin typeface="Arial"/>
                <a:cs typeface="Arial"/>
              </a:rPr>
              <a:t>Cardboard</a:t>
            </a:r>
          </a:p>
          <a:p>
            <a:pPr lvl="1"/>
            <a:endParaRPr lang="en-US">
              <a:latin typeface="Arial"/>
              <a:cs typeface="Arial"/>
            </a:endParaRPr>
          </a:p>
          <a:p>
            <a:pPr>
              <a:buChar char="•"/>
            </a:pPr>
            <a:r>
              <a:rPr lang="en-US" dirty="0">
                <a:latin typeface="Arial"/>
                <a:cs typeface="Arial"/>
              </a:rPr>
              <a:t>  At work, ask your suppliers if they will back haul empty containers, pallets, and cardboard to be recycled or reused.</a:t>
            </a:r>
          </a:p>
          <a:p>
            <a:endParaRPr lang="en-US">
              <a:latin typeface="Arial"/>
              <a:cs typeface="Arial"/>
            </a:endParaRPr>
          </a:p>
          <a:p>
            <a:pPr>
              <a:buChar char="•"/>
            </a:pPr>
            <a:r>
              <a:rPr lang="en-US" dirty="0">
                <a:latin typeface="Arial"/>
                <a:cs typeface="Arial"/>
              </a:rPr>
              <a:t>  For a complete list of recyclable materials, please contact your refuse hauler. </a:t>
            </a:r>
          </a:p>
        </p:txBody>
      </p:sp>
      <p:pic>
        <p:nvPicPr>
          <p:cNvPr id="5" name="Picture 2">
            <a:extLst>
              <a:ext uri="{FF2B5EF4-FFF2-40B4-BE49-F238E27FC236}">
                <a16:creationId xmlns:a16="http://schemas.microsoft.com/office/drawing/2014/main" id="{5B0E5142-A7C7-4BD8-9AF3-6A1E03CDF83E}"/>
              </a:ext>
            </a:extLst>
          </p:cNvPr>
          <p:cNvPicPr>
            <a:picLocks noChangeAspect="1"/>
          </p:cNvPicPr>
          <p:nvPr/>
        </p:nvPicPr>
        <p:blipFill>
          <a:blip r:embed="rId3"/>
          <a:stretch>
            <a:fillRect/>
          </a:stretch>
        </p:blipFill>
        <p:spPr>
          <a:xfrm>
            <a:off x="-4667" y="5644820"/>
            <a:ext cx="11294018" cy="1214407"/>
          </a:xfrm>
          <a:prstGeom prst="rect">
            <a:avLst/>
          </a:prstGeom>
        </p:spPr>
      </p:pic>
    </p:spTree>
    <p:extLst>
      <p:ext uri="{BB962C8B-B14F-4D97-AF65-F5344CB8AC3E}">
        <p14:creationId xmlns:p14="http://schemas.microsoft.com/office/powerpoint/2010/main" val="203859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B78FB-F345-4A86-8929-B7DDD10845A8}"/>
              </a:ext>
            </a:extLst>
          </p:cNvPr>
          <p:cNvSpPr txBox="1"/>
          <p:nvPr/>
        </p:nvSpPr>
        <p:spPr>
          <a:xfrm>
            <a:off x="203200" y="159624"/>
            <a:ext cx="11047506" cy="5078313"/>
          </a:xfrm>
          <a:prstGeom prst="rect">
            <a:avLst/>
          </a:prstGeom>
          <a:noFill/>
        </p:spPr>
        <p:txBody>
          <a:bodyPr wrap="square" lIns="91440" tIns="45720" rIns="91440" bIns="45720" anchor="t">
            <a:spAutoFit/>
          </a:bodyPr>
          <a:lstStyle/>
          <a:p>
            <a:pPr algn="l"/>
            <a:endParaRPr lang="en-US" sz="2800" b="1" i="0">
              <a:solidFill>
                <a:srgbClr val="333333"/>
              </a:solidFill>
              <a:effectLst/>
              <a:latin typeface="Source Sans Pro" panose="020B0503030403020204" pitchFamily="34" charset="0"/>
              <a:ea typeface="Source Sans Pro"/>
            </a:endParaRPr>
          </a:p>
          <a:p>
            <a:r>
              <a:rPr lang="en-US" sz="2800" b="1" i="0">
                <a:effectLst/>
                <a:latin typeface="Arial"/>
                <a:ea typeface="+mn-lt"/>
                <a:cs typeface="+mn-lt"/>
              </a:rPr>
              <a:t>Purchasing </a:t>
            </a:r>
            <a:r>
              <a:rPr lang="en-US" sz="2800" b="1">
                <a:latin typeface="Arial"/>
                <a:ea typeface="+mn-lt"/>
                <a:cs typeface="+mn-lt"/>
              </a:rPr>
              <a:t>and Reduce the Amount of Waste Coming Into Your Facility</a:t>
            </a:r>
            <a:endParaRPr lang="en-US" sz="2800" b="1">
              <a:latin typeface="Arial"/>
              <a:cs typeface="Arial"/>
            </a:endParaRPr>
          </a:p>
          <a:p>
            <a:pPr algn="l">
              <a:buFont typeface="Arial" panose="020B0604020202020204" pitchFamily="34" charset="0"/>
              <a:buChar char="•"/>
            </a:pPr>
            <a:endParaRPr lang="en-US" sz="1600" b="1"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1600" b="1">
                <a:latin typeface="Arial"/>
                <a:cs typeface="Arial"/>
              </a:rPr>
              <a:t>    </a:t>
            </a:r>
            <a:r>
              <a:rPr lang="en-US" sz="1600">
                <a:latin typeface="Arial"/>
                <a:cs typeface="Arial"/>
              </a:rPr>
              <a:t>Look for the type and the amount of recycled content in anything that you buy </a:t>
            </a:r>
            <a:endParaRPr lang="en-US">
              <a:latin typeface="Arial"/>
              <a:cs typeface="Arial"/>
            </a:endParaRPr>
          </a:p>
          <a:p>
            <a:endParaRPr lang="en-US" sz="1600">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US" sz="1600" b="1">
                <a:latin typeface="Arial"/>
                <a:cs typeface="Arial"/>
              </a:rPr>
              <a:t>    </a:t>
            </a:r>
            <a:r>
              <a:rPr lang="en-US" sz="1600">
                <a:latin typeface="Arial"/>
                <a:cs typeface="Arial"/>
              </a:rPr>
              <a:t>Buy only what you know you will use </a:t>
            </a:r>
            <a:endParaRPr lang="en-US">
              <a:latin typeface="Arial"/>
              <a:cs typeface="Arial"/>
            </a:endParaRPr>
          </a:p>
          <a:p>
            <a:pPr>
              <a:buFont typeface="Arial" panose="020B0604020202020204" pitchFamily="34" charset="0"/>
              <a:buChar char="•"/>
            </a:pPr>
            <a:endParaRPr lang="en-US" sz="1600">
              <a:latin typeface="Arial"/>
              <a:cs typeface="Arial"/>
            </a:endParaRPr>
          </a:p>
          <a:p>
            <a:pPr>
              <a:buFont typeface="Arial" panose="020B0604020202020204" pitchFamily="34" charset="0"/>
              <a:buChar char="•"/>
            </a:pPr>
            <a:r>
              <a:rPr lang="en-US" sz="1600">
                <a:latin typeface="Arial"/>
                <a:cs typeface="Arial"/>
              </a:rPr>
              <a:t>    Buy Recycled products wherever possible</a:t>
            </a:r>
          </a:p>
          <a:p>
            <a:pPr algn="l">
              <a:buFont typeface="Arial" panose="020B0604020202020204" pitchFamily="34" charset="0"/>
              <a:buChar char="•"/>
            </a:pPr>
            <a:endParaRPr lang="en-US" sz="1600"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1600">
                <a:ea typeface="+mn-lt"/>
                <a:cs typeface="+mn-lt"/>
              </a:rPr>
              <a:t>     </a:t>
            </a:r>
            <a:r>
              <a:rPr lang="en-US" sz="1600">
                <a:latin typeface="Arial"/>
                <a:ea typeface="+mn-lt"/>
                <a:cs typeface="+mn-lt"/>
              </a:rPr>
              <a:t>Purchase items in refillable containers and buy in bulk whenever possible</a:t>
            </a:r>
            <a:endParaRPr lang="en-US" sz="1600">
              <a:latin typeface="Arial"/>
              <a:cs typeface="Arial" panose="020B0604020202020204" pitchFamily="34" charset="0"/>
            </a:endParaRPr>
          </a:p>
          <a:p>
            <a:endParaRPr lang="en-US" sz="1600">
              <a:solidFill>
                <a:srgbClr val="000000"/>
              </a:solidFill>
              <a:latin typeface="Arial" panose="020B0604020202020204" pitchFamily="34" charset="0"/>
              <a:cs typeface="Calibri"/>
            </a:endParaRPr>
          </a:p>
          <a:p>
            <a:pPr marL="285750" indent="-285750">
              <a:buFont typeface="Arial" panose="020B0604020202020204" pitchFamily="34" charset="0"/>
              <a:buChar char="•"/>
            </a:pPr>
            <a:r>
              <a:rPr lang="en-US" sz="1600">
                <a:latin typeface="Arial"/>
                <a:cs typeface="Arial"/>
              </a:rPr>
              <a:t>When buying a new product, take into consideration its potential life span. </a:t>
            </a:r>
            <a:endParaRPr lang="en-US">
              <a:latin typeface="Arial"/>
              <a:cs typeface="Arial"/>
            </a:endParaRPr>
          </a:p>
          <a:p>
            <a:pPr>
              <a:buFont typeface="Arial" panose="020B0604020202020204" pitchFamily="34" charset="0"/>
              <a:buChar char="•"/>
            </a:pPr>
            <a:endParaRPr lang="en-US" sz="160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600">
              <a:solidFill>
                <a:srgbClr val="000000"/>
              </a:solidFill>
              <a:latin typeface="Arial" panose="020B0604020202020204" pitchFamily="34" charset="0"/>
              <a:cs typeface="Arial" panose="020B0604020202020204" pitchFamily="34" charset="0"/>
            </a:endParaRPr>
          </a:p>
          <a:p>
            <a:pPr lvl="1"/>
            <a:endParaRPr lang="en-US" sz="1600">
              <a:solidFill>
                <a:srgbClr val="000000"/>
              </a:solidFill>
              <a:latin typeface="Arial" panose="020B0604020202020204" pitchFamily="34" charset="0"/>
              <a:cs typeface="Arial" panose="020B0604020202020204" pitchFamily="34" charset="0"/>
            </a:endParaRPr>
          </a:p>
          <a:p>
            <a:endParaRPr lang="en-US" sz="1600" b="1">
              <a:solidFill>
                <a:srgbClr val="000000"/>
              </a:solidFill>
              <a:latin typeface="Arial" panose="020B0604020202020204" pitchFamily="34" charset="0"/>
              <a:cs typeface="Arial" panose="020B0604020202020204" pitchFamily="34" charset="0"/>
            </a:endParaRPr>
          </a:p>
          <a:p>
            <a:pPr lvl="1" algn="ctr"/>
            <a:endParaRPr lang="en-US" sz="1600">
              <a:solidFill>
                <a:srgbClr val="333333"/>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C27D7BF9-037E-4854-8D03-99145D1109A6}"/>
              </a:ext>
            </a:extLst>
          </p:cNvPr>
          <p:cNvPicPr>
            <a:picLocks noChangeAspect="1"/>
          </p:cNvPicPr>
          <p:nvPr/>
        </p:nvPicPr>
        <p:blipFill>
          <a:blip r:embed="rId3"/>
          <a:stretch>
            <a:fillRect/>
          </a:stretch>
        </p:blipFill>
        <p:spPr>
          <a:xfrm>
            <a:off x="-4666" y="5633614"/>
            <a:ext cx="11307311" cy="1225613"/>
          </a:xfrm>
          <a:prstGeom prst="rect">
            <a:avLst/>
          </a:prstGeom>
        </p:spPr>
      </p:pic>
      <p:sp>
        <p:nvSpPr>
          <p:cNvPr id="9" name="Slide Number Placeholder 8">
            <a:extLst>
              <a:ext uri="{FF2B5EF4-FFF2-40B4-BE49-F238E27FC236}">
                <a16:creationId xmlns:a16="http://schemas.microsoft.com/office/drawing/2014/main" id="{DFEE1EBE-F7F8-46D6-B6D8-D243ECFED526}"/>
              </a:ext>
            </a:extLst>
          </p:cNvPr>
          <p:cNvSpPr>
            <a:spLocks noGrp="1"/>
          </p:cNvSpPr>
          <p:nvPr>
            <p:ph type="sldNum" sz="quarter" idx="10"/>
          </p:nvPr>
        </p:nvSpPr>
        <p:spPr/>
        <p:txBody>
          <a:bodyPr/>
          <a:lstStyle/>
          <a:p>
            <a:fld id="{CDDB4214-3039-44C5-B626-C5C594695E7E}" type="slidenum">
              <a:rPr lang="en-US" altLang="en-US"/>
              <a:pPr/>
              <a:t>15</a:t>
            </a:fld>
            <a:endParaRPr lang="en-US"/>
          </a:p>
        </p:txBody>
      </p:sp>
      <p:pic>
        <p:nvPicPr>
          <p:cNvPr id="4" name="Picture 5" descr="Kostenlose foto : Schmutz, Material, Schutt, Abfall, Müll, Erdbeben, Chaos, Schrott, Restmüll ...">
            <a:extLst>
              <a:ext uri="{FF2B5EF4-FFF2-40B4-BE49-F238E27FC236}">
                <a16:creationId xmlns:a16="http://schemas.microsoft.com/office/drawing/2014/main" id="{971F55DC-3943-4BFA-A93E-CEEF6EF76BE5}"/>
              </a:ext>
            </a:extLst>
          </p:cNvPr>
          <p:cNvPicPr>
            <a:picLocks noChangeAspect="1"/>
          </p:cNvPicPr>
          <p:nvPr/>
        </p:nvPicPr>
        <p:blipFill>
          <a:blip r:embed="rId4"/>
          <a:stretch>
            <a:fillRect/>
          </a:stretch>
        </p:blipFill>
        <p:spPr>
          <a:xfrm>
            <a:off x="7505206" y="3006761"/>
            <a:ext cx="3346861" cy="2289310"/>
          </a:xfrm>
          <a:prstGeom prst="rect">
            <a:avLst/>
          </a:prstGeom>
        </p:spPr>
      </p:pic>
    </p:spTree>
    <p:extLst>
      <p:ext uri="{BB962C8B-B14F-4D97-AF65-F5344CB8AC3E}">
        <p14:creationId xmlns:p14="http://schemas.microsoft.com/office/powerpoint/2010/main" val="70705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8061B-1B02-49EC-9D64-15A196A1B250}"/>
              </a:ext>
            </a:extLst>
          </p:cNvPr>
          <p:cNvSpPr txBox="1"/>
          <p:nvPr/>
        </p:nvSpPr>
        <p:spPr>
          <a:xfrm>
            <a:off x="241136" y="151689"/>
            <a:ext cx="10347569" cy="3570208"/>
          </a:xfrm>
          <a:prstGeom prst="rect">
            <a:avLst/>
          </a:prstGeom>
          <a:noFill/>
        </p:spPr>
        <p:txBody>
          <a:bodyPr wrap="square" lIns="91440" tIns="45720" rIns="91440" bIns="45720" rtlCol="0" anchor="t">
            <a:spAutoFit/>
          </a:bodyPr>
          <a:lstStyle/>
          <a:p>
            <a:r>
              <a:rPr lang="en-US" sz="2800" b="1">
                <a:latin typeface="Arial"/>
                <a:cs typeface="Arial"/>
              </a:rPr>
              <a:t>Rot or Separate Organics</a:t>
            </a:r>
            <a:endParaRPr lang="en-US" sz="2800">
              <a:latin typeface="Arial"/>
              <a:cs typeface="Arial"/>
            </a:endParaRPr>
          </a:p>
          <a:p>
            <a:endParaRPr lang="en-US">
              <a:latin typeface="Arial"/>
              <a:cs typeface="Arial"/>
            </a:endParaRPr>
          </a:p>
          <a:p>
            <a:r>
              <a:rPr lang="en-US">
                <a:latin typeface="Arial"/>
                <a:cs typeface="Arial"/>
              </a:rPr>
              <a:t>If your business has landscaping you need to make sure that whoever handles the greenwaste makes sure that material is taken to a greenwaste facility, composted onsite or placed in the business's organics bin.  </a:t>
            </a:r>
            <a:endParaRPr lang="en-US">
              <a:latin typeface="Calibri"/>
              <a:cs typeface="Calibri"/>
            </a:endParaRPr>
          </a:p>
          <a:p>
            <a:endParaRPr lang="en-US">
              <a:latin typeface="Arial"/>
              <a:cs typeface="Arial"/>
            </a:endParaRPr>
          </a:p>
          <a:p>
            <a:r>
              <a:rPr lang="en-US">
                <a:latin typeface="Arial"/>
                <a:cs typeface="Arial"/>
              </a:rPr>
              <a:t>If your business produces food waste, then you will be required to have an organics recycling bin both for employees and customers.  If you have edible food as part of your business, do you donate edible food to a food bank or service organization?  </a:t>
            </a:r>
            <a:r>
              <a:rPr lang="en-US">
                <a:latin typeface="Arial"/>
                <a:ea typeface="+mn-lt"/>
                <a:cs typeface="+mn-lt"/>
                <a:hlinkClick r:id="rId3"/>
              </a:rPr>
              <a:t>http://www.rcwaste.org/Waste-Guide/organics</a:t>
            </a:r>
            <a:endParaRPr lang="en-US">
              <a:latin typeface="Calibri"/>
              <a:ea typeface="+mn-lt"/>
              <a:cs typeface="+mn-lt"/>
            </a:endParaRPr>
          </a:p>
          <a:p>
            <a:endParaRPr lang="en-US">
              <a:latin typeface="Calibri"/>
              <a:cs typeface="Calibri"/>
            </a:endParaRPr>
          </a:p>
          <a:p>
            <a:endParaRPr lang="en-US">
              <a:latin typeface="Arial"/>
              <a:cs typeface="Arial"/>
            </a:endParaRPr>
          </a:p>
          <a:p>
            <a:endParaRPr lang="en-US">
              <a:latin typeface="Arial"/>
              <a:cs typeface="Arial"/>
            </a:endParaRPr>
          </a:p>
        </p:txBody>
      </p:sp>
      <p:pic>
        <p:nvPicPr>
          <p:cNvPr id="3" name="Picture 3">
            <a:extLst>
              <a:ext uri="{FF2B5EF4-FFF2-40B4-BE49-F238E27FC236}">
                <a16:creationId xmlns:a16="http://schemas.microsoft.com/office/drawing/2014/main" id="{46C06EC5-5614-494F-B7AF-88C1A7D203BE}"/>
              </a:ext>
            </a:extLst>
          </p:cNvPr>
          <p:cNvPicPr>
            <a:picLocks noChangeAspect="1"/>
          </p:cNvPicPr>
          <p:nvPr/>
        </p:nvPicPr>
        <p:blipFill>
          <a:blip r:embed="rId4"/>
          <a:stretch>
            <a:fillRect/>
          </a:stretch>
        </p:blipFill>
        <p:spPr>
          <a:xfrm>
            <a:off x="-4666" y="5633614"/>
            <a:ext cx="11292852" cy="1225613"/>
          </a:xfrm>
          <a:prstGeom prst="rect">
            <a:avLst/>
          </a:prstGeom>
        </p:spPr>
      </p:pic>
      <p:pic>
        <p:nvPicPr>
          <p:cNvPr id="7" name="Picture 7">
            <a:extLst>
              <a:ext uri="{FF2B5EF4-FFF2-40B4-BE49-F238E27FC236}">
                <a16:creationId xmlns:a16="http://schemas.microsoft.com/office/drawing/2014/main" id="{9F4070E0-7C7C-4464-B75E-27119D950AD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115806" y="3315414"/>
            <a:ext cx="2093259" cy="2238385"/>
          </a:xfrm>
          <a:prstGeom prst="rect">
            <a:avLst/>
          </a:prstGeom>
        </p:spPr>
      </p:pic>
      <p:sp>
        <p:nvSpPr>
          <p:cNvPr id="8" name="TextBox 7">
            <a:extLst>
              <a:ext uri="{FF2B5EF4-FFF2-40B4-BE49-F238E27FC236}">
                <a16:creationId xmlns:a16="http://schemas.microsoft.com/office/drawing/2014/main" id="{534AE30C-2C23-4D81-8437-79A570A1E16D}"/>
              </a:ext>
            </a:extLst>
          </p:cNvPr>
          <p:cNvSpPr txBox="1"/>
          <p:nvPr/>
        </p:nvSpPr>
        <p:spPr>
          <a:xfrm>
            <a:off x="8500782" y="5161429"/>
            <a:ext cx="2093259" cy="205442"/>
          </a:xfrm>
          <a:prstGeom prst="rect">
            <a:avLst/>
          </a:prstGeom>
        </p:spPr>
        <p:txBody>
          <a:bodyPr lIns="91440" tIns="45720" rIns="91440" bIns="45720" anchor="t">
            <a:normAutofit fontScale="47500" lnSpcReduction="20000"/>
          </a:bodyPr>
          <a:lstStyle/>
          <a:p>
            <a:endParaRPr lang="en-US">
              <a:cs typeface="Calibri"/>
            </a:endParaRPr>
          </a:p>
        </p:txBody>
      </p:sp>
      <p:pic>
        <p:nvPicPr>
          <p:cNvPr id="10" name="Picture 10">
            <a:extLst>
              <a:ext uri="{FF2B5EF4-FFF2-40B4-BE49-F238E27FC236}">
                <a16:creationId xmlns:a16="http://schemas.microsoft.com/office/drawing/2014/main" id="{75EC811F-1EC2-47EF-A78F-620155A8578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7020" y="3508545"/>
            <a:ext cx="2743200" cy="2057400"/>
          </a:xfrm>
          <a:prstGeom prst="rect">
            <a:avLst/>
          </a:prstGeom>
        </p:spPr>
      </p:pic>
      <p:sp>
        <p:nvSpPr>
          <p:cNvPr id="12" name="Slide Number Placeholder 11">
            <a:extLst>
              <a:ext uri="{FF2B5EF4-FFF2-40B4-BE49-F238E27FC236}">
                <a16:creationId xmlns:a16="http://schemas.microsoft.com/office/drawing/2014/main" id="{77215709-4BE0-447F-9C56-B315398474DF}"/>
              </a:ext>
            </a:extLst>
          </p:cNvPr>
          <p:cNvSpPr>
            <a:spLocks noGrp="1"/>
          </p:cNvSpPr>
          <p:nvPr>
            <p:ph type="sldNum" sz="quarter" idx="10"/>
          </p:nvPr>
        </p:nvSpPr>
        <p:spPr/>
        <p:txBody>
          <a:bodyPr/>
          <a:lstStyle/>
          <a:p>
            <a:fld id="{CDDB4214-3039-44C5-B626-C5C594695E7E}" type="slidenum">
              <a:rPr lang="en-US" altLang="en-US"/>
              <a:pPr/>
              <a:t>16</a:t>
            </a:fld>
            <a:endParaRPr lang="en-US"/>
          </a:p>
        </p:txBody>
      </p:sp>
    </p:spTree>
    <p:extLst>
      <p:ext uri="{BB962C8B-B14F-4D97-AF65-F5344CB8AC3E}">
        <p14:creationId xmlns:p14="http://schemas.microsoft.com/office/powerpoint/2010/main" val="272985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0C6A1-4FC8-4877-9997-CA4F6274FD38}"/>
              </a:ext>
            </a:extLst>
          </p:cNvPr>
          <p:cNvSpPr>
            <a:spLocks noGrp="1"/>
          </p:cNvSpPr>
          <p:nvPr>
            <p:ph type="sldNum" sz="quarter" idx="10"/>
          </p:nvPr>
        </p:nvSpPr>
        <p:spPr/>
        <p:txBody>
          <a:bodyPr/>
          <a:lstStyle/>
          <a:p>
            <a:fld id="{CDDB4214-3039-44C5-B626-C5C594695E7E}" type="slidenum">
              <a:rPr lang="en-US" altLang="en-US"/>
              <a:pPr/>
              <a:t>17</a:t>
            </a:fld>
            <a:endParaRPr lang="en-US" altLang="en-US"/>
          </a:p>
        </p:txBody>
      </p:sp>
      <p:pic>
        <p:nvPicPr>
          <p:cNvPr id="4" name="Picture 2">
            <a:extLst>
              <a:ext uri="{FF2B5EF4-FFF2-40B4-BE49-F238E27FC236}">
                <a16:creationId xmlns:a16="http://schemas.microsoft.com/office/drawing/2014/main" id="{FD5AC4C4-2AF7-4629-B12C-838E88B7AB99}"/>
              </a:ext>
            </a:extLst>
          </p:cNvPr>
          <p:cNvPicPr>
            <a:picLocks noChangeAspect="1"/>
          </p:cNvPicPr>
          <p:nvPr/>
        </p:nvPicPr>
        <p:blipFill>
          <a:blip r:embed="rId3"/>
          <a:stretch>
            <a:fillRect/>
          </a:stretch>
        </p:blipFill>
        <p:spPr>
          <a:xfrm>
            <a:off x="-4667" y="5644820"/>
            <a:ext cx="11294018" cy="1214407"/>
          </a:xfrm>
          <a:prstGeom prst="rect">
            <a:avLst/>
          </a:prstGeom>
        </p:spPr>
      </p:pic>
      <p:sp>
        <p:nvSpPr>
          <p:cNvPr id="5" name="TextBox 4">
            <a:extLst>
              <a:ext uri="{FF2B5EF4-FFF2-40B4-BE49-F238E27FC236}">
                <a16:creationId xmlns:a16="http://schemas.microsoft.com/office/drawing/2014/main" id="{4F45107E-9A98-416E-9D98-1A72AB7D5639}"/>
              </a:ext>
            </a:extLst>
          </p:cNvPr>
          <p:cNvSpPr txBox="1"/>
          <p:nvPr/>
        </p:nvSpPr>
        <p:spPr>
          <a:xfrm>
            <a:off x="132609" y="245874"/>
            <a:ext cx="11016342" cy="5016758"/>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dirty="0">
                <a:latin typeface="Arial"/>
                <a:cs typeface="Arial"/>
              </a:rPr>
              <a:t>Electronic and Hazardous Waste</a:t>
            </a:r>
          </a:p>
          <a:p>
            <a:endParaRPr lang="en-US" sz="2800" b="1">
              <a:latin typeface="Arial"/>
              <a:cs typeface="Arial"/>
            </a:endParaRPr>
          </a:p>
          <a:p>
            <a:r>
              <a:rPr lang="en-US" sz="2000" dirty="0">
                <a:latin typeface="Arial"/>
                <a:cs typeface="Arial"/>
              </a:rPr>
              <a:t>Businesses utilize many pieces of electronic equipment and utilize hazardous waste that is not allowed to be placed in the waste bins.  Disposal of these materials may require a separate contractor to dispose/recycle these materials.  </a:t>
            </a:r>
            <a:endParaRPr lang="en-US" sz="2800" b="1" dirty="0">
              <a:latin typeface="Arial"/>
              <a:cs typeface="Arial"/>
            </a:endParaRPr>
          </a:p>
          <a:p>
            <a:endParaRPr lang="en-US" sz="2000">
              <a:latin typeface="Arial"/>
              <a:cs typeface="Arial"/>
            </a:endParaRPr>
          </a:p>
          <a:p>
            <a:r>
              <a:rPr lang="en-US" sz="2000" dirty="0">
                <a:latin typeface="Arial"/>
                <a:cs typeface="Calibri"/>
              </a:rPr>
              <a:t>The Riverside County Department of Waste Resources has a low-cost hazardous waste drop-off program for business – Very Small Quantity Generator (VSQG) - </a:t>
            </a:r>
            <a:r>
              <a:rPr lang="en-US" sz="2000" dirty="0">
                <a:latin typeface="Arial"/>
                <a:ea typeface="+mn-lt"/>
                <a:cs typeface="+mn-lt"/>
                <a:hlinkClick r:id="rId4"/>
              </a:rPr>
              <a:t>http://www.rcwaste.org/business/hw/VSQG</a:t>
            </a:r>
            <a:endParaRPr lang="en-US" sz="2000">
              <a:latin typeface="Arial"/>
              <a:cs typeface="Calibri"/>
            </a:endParaRPr>
          </a:p>
          <a:p>
            <a:endParaRPr lang="en-US" sz="2000" dirty="0">
              <a:latin typeface="Arial"/>
              <a:cs typeface="Calibri"/>
            </a:endParaRPr>
          </a:p>
          <a:p>
            <a:endParaRPr lang="en-US" sz="2000" dirty="0">
              <a:latin typeface="Arial"/>
              <a:cs typeface="Arial"/>
            </a:endParaRPr>
          </a:p>
          <a:p>
            <a:endParaRPr lang="en-US" sz="2800" b="1">
              <a:latin typeface="Arial"/>
              <a:cs typeface="Arial"/>
            </a:endParaRPr>
          </a:p>
          <a:p>
            <a:endParaRPr lang="en-US" sz="2800" b="1">
              <a:latin typeface="Arial"/>
              <a:cs typeface="Arial"/>
            </a:endParaRPr>
          </a:p>
          <a:p>
            <a:endParaRPr lang="en-US" sz="2800" b="1">
              <a:latin typeface="Arial"/>
              <a:cs typeface="Arial"/>
            </a:endParaRPr>
          </a:p>
        </p:txBody>
      </p:sp>
      <p:pic>
        <p:nvPicPr>
          <p:cNvPr id="7" name="Picture 7">
            <a:extLst>
              <a:ext uri="{FF2B5EF4-FFF2-40B4-BE49-F238E27FC236}">
                <a16:creationId xmlns:a16="http://schemas.microsoft.com/office/drawing/2014/main" id="{BA512C20-A409-4A0D-B935-2379EF79C96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1569" y="3735784"/>
            <a:ext cx="2960914" cy="1692221"/>
          </a:xfrm>
          <a:prstGeom prst="rect">
            <a:avLst/>
          </a:prstGeom>
        </p:spPr>
      </p:pic>
      <p:sp>
        <p:nvSpPr>
          <p:cNvPr id="8" name="TextBox 7">
            <a:extLst>
              <a:ext uri="{FF2B5EF4-FFF2-40B4-BE49-F238E27FC236}">
                <a16:creationId xmlns:a16="http://schemas.microsoft.com/office/drawing/2014/main" id="{F0A7AC92-5C30-4C8A-81D9-BFBDF1C122F7}"/>
              </a:ext>
            </a:extLst>
          </p:cNvPr>
          <p:cNvSpPr txBox="1"/>
          <p:nvPr/>
        </p:nvSpPr>
        <p:spPr>
          <a:xfrm>
            <a:off x="300842" y="5002109"/>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10" name="Picture 10">
            <a:extLst>
              <a:ext uri="{FF2B5EF4-FFF2-40B4-BE49-F238E27FC236}">
                <a16:creationId xmlns:a16="http://schemas.microsoft.com/office/drawing/2014/main" id="{FDB0683A-AC60-4C72-8FB2-97AAA356980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96894" y="3389910"/>
            <a:ext cx="2743200" cy="2057400"/>
          </a:xfrm>
          <a:prstGeom prst="rect">
            <a:avLst/>
          </a:prstGeom>
        </p:spPr>
      </p:pic>
      <p:sp>
        <p:nvSpPr>
          <p:cNvPr id="11" name="TextBox 10">
            <a:extLst>
              <a:ext uri="{FF2B5EF4-FFF2-40B4-BE49-F238E27FC236}">
                <a16:creationId xmlns:a16="http://schemas.microsoft.com/office/drawing/2014/main" id="{E06BE3B0-DB9D-48FF-BEF9-6710EFD56662}"/>
              </a:ext>
            </a:extLst>
          </p:cNvPr>
          <p:cNvSpPr txBox="1"/>
          <p:nvPr/>
        </p:nvSpPr>
        <p:spPr>
          <a:xfrm>
            <a:off x="4724400" y="4457700"/>
            <a:ext cx="2743200" cy="317500"/>
          </a:xfrm>
          <a:prstGeom prst="rect">
            <a:avLst/>
          </a:prstGeom>
        </p:spPr>
        <p:txBody>
          <a:bodyPr lIns="91440" tIns="45720" rIns="91440" bIns="45720" anchor="t">
            <a:normAutofit fontScale="92500" lnSpcReduction="20000"/>
          </a:bodyPr>
          <a:lstStyle/>
          <a:p>
            <a:endParaRPr lang="en-US">
              <a:cs typeface="Calibri"/>
            </a:endParaRPr>
          </a:p>
        </p:txBody>
      </p:sp>
    </p:spTree>
    <p:extLst>
      <p:ext uri="{BB962C8B-B14F-4D97-AF65-F5344CB8AC3E}">
        <p14:creationId xmlns:p14="http://schemas.microsoft.com/office/powerpoint/2010/main" val="43358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0B6514-F418-40A2-A39E-EF4349C6F483}"/>
              </a:ext>
            </a:extLst>
          </p:cNvPr>
          <p:cNvSpPr txBox="1"/>
          <p:nvPr/>
        </p:nvSpPr>
        <p:spPr>
          <a:xfrm>
            <a:off x="113475" y="659028"/>
            <a:ext cx="11171347" cy="3847207"/>
          </a:xfrm>
          <a:prstGeom prst="rect">
            <a:avLst/>
          </a:prstGeom>
          <a:noFill/>
        </p:spPr>
        <p:txBody>
          <a:bodyPr wrap="square" lIns="91440" tIns="45720" rIns="91440" bIns="45720" anchor="t">
            <a:spAutoFit/>
          </a:bodyPr>
          <a:lstStyle/>
          <a:p>
            <a:r>
              <a:rPr lang="en-US" sz="2800" b="1">
                <a:solidFill>
                  <a:srgbClr val="333333"/>
                </a:solidFill>
                <a:latin typeface="Arial"/>
                <a:cs typeface="Arial"/>
              </a:rPr>
              <a:t>Litter Less Lunch Time or Meetings</a:t>
            </a:r>
            <a:endParaRPr lang="en-US" sz="2800"/>
          </a:p>
          <a:p>
            <a:pPr algn="l"/>
            <a:endParaRPr lang="en-US" b="0" i="0">
              <a:solidFill>
                <a:srgbClr val="333333"/>
              </a:solidFill>
              <a:effectLst/>
              <a:latin typeface="Arial" panose="020B0604020202020204" pitchFamily="34" charset="0"/>
              <a:cs typeface="Arial" panose="020B0604020202020204" pitchFamily="34" charset="0"/>
            </a:endParaRPr>
          </a:p>
          <a:p>
            <a:r>
              <a:rPr lang="en-US">
                <a:solidFill>
                  <a:srgbClr val="333333"/>
                </a:solidFill>
                <a:latin typeface="Arial"/>
                <a:cs typeface="Arial"/>
              </a:rPr>
              <a:t>Meetings:</a:t>
            </a:r>
            <a:endParaRPr lang="en-US">
              <a:solidFill>
                <a:srgbClr val="333333"/>
              </a:solidFill>
              <a:latin typeface="Arial" panose="020B0604020202020204" pitchFamily="34" charset="0"/>
              <a:cs typeface="Arial" panose="020B0604020202020204" pitchFamily="34" charset="0"/>
            </a:endParaRPr>
          </a:p>
          <a:p>
            <a:pPr marL="285750" indent="-285750">
              <a:buFont typeface="Arial"/>
              <a:buChar char="•"/>
            </a:pPr>
            <a:r>
              <a:rPr lang="en-US">
                <a:solidFill>
                  <a:srgbClr val="333333"/>
                </a:solidFill>
                <a:latin typeface="Arial"/>
                <a:cs typeface="Arial"/>
              </a:rPr>
              <a:t>Pitcher and cups instead of water bottles</a:t>
            </a:r>
            <a:endParaRPr lang="en-US">
              <a:solidFill>
                <a:srgbClr val="333333"/>
              </a:solidFill>
              <a:latin typeface="Arial" panose="020B0604020202020204" pitchFamily="34" charset="0"/>
              <a:cs typeface="Arial" panose="020B0604020202020204" pitchFamily="34" charset="0"/>
            </a:endParaRPr>
          </a:p>
          <a:p>
            <a:pPr marL="285750" indent="-285750">
              <a:buFont typeface="Arial"/>
              <a:buChar char="•"/>
            </a:pPr>
            <a:r>
              <a:rPr lang="en-US">
                <a:solidFill>
                  <a:srgbClr val="333333"/>
                </a:solidFill>
                <a:latin typeface="Arial"/>
                <a:cs typeface="Arial"/>
              </a:rPr>
              <a:t>Use reusable plates, cutlery, cups and cloth napkins for lunches.  Or ask that everyone bring their own.</a:t>
            </a:r>
            <a:endParaRPr lang="en-US">
              <a:solidFill>
                <a:srgbClr val="333333"/>
              </a:solidFill>
              <a:latin typeface="Arial" panose="020B0604020202020204" pitchFamily="34" charset="0"/>
              <a:cs typeface="Arial" panose="020B0604020202020204" pitchFamily="34" charset="0"/>
            </a:endParaRPr>
          </a:p>
          <a:p>
            <a:pPr marL="285750" indent="-285750">
              <a:buFont typeface="Arial"/>
              <a:buChar char="•"/>
            </a:pPr>
            <a:r>
              <a:rPr lang="en-US">
                <a:solidFill>
                  <a:srgbClr val="333333"/>
                </a:solidFill>
                <a:latin typeface="Arial"/>
                <a:cs typeface="Arial"/>
              </a:rPr>
              <a:t>For any overages, have a plan to take to a food bank or offer to employees</a:t>
            </a:r>
            <a:endParaRPr lang="en-US" b="0" i="0">
              <a:solidFill>
                <a:srgbClr val="333333"/>
              </a:solidFill>
              <a:effectLst/>
              <a:latin typeface="Arial" panose="020B0604020202020204" pitchFamily="34" charset="0"/>
              <a:cs typeface="Arial" panose="020B0604020202020204" pitchFamily="34" charset="0"/>
            </a:endParaRPr>
          </a:p>
          <a:p>
            <a:pPr marL="285750" indent="-285750">
              <a:buFont typeface="Arial"/>
              <a:buChar char="•"/>
            </a:pPr>
            <a:endParaRPr lang="en-US">
              <a:solidFill>
                <a:srgbClr val="333333"/>
              </a:solidFill>
              <a:latin typeface="Arial" panose="020B0604020202020204" pitchFamily="34" charset="0"/>
              <a:cs typeface="Arial" panose="020B0604020202020204" pitchFamily="34" charset="0"/>
            </a:endParaRPr>
          </a:p>
          <a:p>
            <a:r>
              <a:rPr lang="en-US">
                <a:solidFill>
                  <a:srgbClr val="333333"/>
                </a:solidFill>
                <a:latin typeface="Arial"/>
                <a:cs typeface="Arial"/>
              </a:rPr>
              <a:t>Lunch Time: </a:t>
            </a:r>
            <a:endParaRPr lang="en-US">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solidFill>
                  <a:srgbClr val="333333"/>
                </a:solidFill>
                <a:latin typeface="Arial"/>
                <a:cs typeface="Arial"/>
              </a:rPr>
              <a:t>    Keep reusable plates, cutlery, cups and cloth napkins at your desk</a:t>
            </a:r>
          </a:p>
          <a:p>
            <a:pPr>
              <a:buFont typeface="Arial" panose="020B0604020202020204" pitchFamily="34" charset="0"/>
              <a:buChar char="•"/>
            </a:pPr>
            <a:r>
              <a:rPr lang="en-US">
                <a:solidFill>
                  <a:srgbClr val="333333"/>
                </a:solidFill>
                <a:latin typeface="Arial"/>
                <a:cs typeface="Arial"/>
              </a:rPr>
              <a:t>    Meal prepping and bringing your own lunch and snacks every day saves you money and reduces </a:t>
            </a:r>
            <a:endParaRPr lang="en-US">
              <a:solidFill>
                <a:srgbClr val="333333"/>
              </a:solidFill>
              <a:latin typeface="Arial" panose="020B0604020202020204" pitchFamily="34" charset="0"/>
              <a:cs typeface="Arial" panose="020B0604020202020204" pitchFamily="34" charset="0"/>
            </a:endParaRPr>
          </a:p>
          <a:p>
            <a:r>
              <a:rPr lang="en-US">
                <a:solidFill>
                  <a:srgbClr val="333333"/>
                </a:solidFill>
                <a:latin typeface="Arial"/>
                <a:cs typeface="Arial"/>
              </a:rPr>
              <a:t>     your waste tremendously!</a:t>
            </a:r>
          </a:p>
          <a:p>
            <a:endParaRPr lang="en-US">
              <a:solidFill>
                <a:srgbClr val="333333"/>
              </a:solidFill>
              <a:latin typeface="Arial"/>
              <a:cs typeface="Arial"/>
            </a:endParaRPr>
          </a:p>
          <a:p>
            <a:r>
              <a:rPr lang="en-US">
                <a:solidFill>
                  <a:srgbClr val="333333"/>
                </a:solidFill>
                <a:latin typeface="Arial"/>
                <a:cs typeface="Arial"/>
              </a:rPr>
              <a:t>Pro-tip – if you like condiments, consider keeping a large size at your desk.</a:t>
            </a:r>
          </a:p>
        </p:txBody>
      </p:sp>
      <p:pic>
        <p:nvPicPr>
          <p:cNvPr id="2" name="Picture 2">
            <a:extLst>
              <a:ext uri="{FF2B5EF4-FFF2-40B4-BE49-F238E27FC236}">
                <a16:creationId xmlns:a16="http://schemas.microsoft.com/office/drawing/2014/main" id="{BB1C28AC-E99C-46F9-BB59-AC320A448068}"/>
              </a:ext>
            </a:extLst>
          </p:cNvPr>
          <p:cNvPicPr>
            <a:picLocks noChangeAspect="1"/>
          </p:cNvPicPr>
          <p:nvPr/>
        </p:nvPicPr>
        <p:blipFill>
          <a:blip r:embed="rId3"/>
          <a:stretch>
            <a:fillRect/>
          </a:stretch>
        </p:blipFill>
        <p:spPr>
          <a:xfrm>
            <a:off x="-4667" y="5644820"/>
            <a:ext cx="11294018" cy="1214407"/>
          </a:xfrm>
          <a:prstGeom prst="rect">
            <a:avLst/>
          </a:prstGeom>
        </p:spPr>
      </p:pic>
      <p:sp>
        <p:nvSpPr>
          <p:cNvPr id="9" name="Slide Number Placeholder 8">
            <a:extLst>
              <a:ext uri="{FF2B5EF4-FFF2-40B4-BE49-F238E27FC236}">
                <a16:creationId xmlns:a16="http://schemas.microsoft.com/office/drawing/2014/main" id="{A855A1D1-FCD1-4A98-A9F5-609C0297AE62}"/>
              </a:ext>
            </a:extLst>
          </p:cNvPr>
          <p:cNvSpPr>
            <a:spLocks noGrp="1"/>
          </p:cNvSpPr>
          <p:nvPr>
            <p:ph type="sldNum" sz="quarter" idx="10"/>
          </p:nvPr>
        </p:nvSpPr>
        <p:spPr/>
        <p:txBody>
          <a:bodyPr/>
          <a:lstStyle/>
          <a:p>
            <a:fld id="{CDDB4214-3039-44C5-B626-C5C594695E7E}" type="slidenum">
              <a:rPr lang="en-US" altLang="en-US"/>
              <a:pPr/>
              <a:t>18</a:t>
            </a:fld>
            <a:endParaRPr lang="en-US"/>
          </a:p>
        </p:txBody>
      </p:sp>
      <p:pic>
        <p:nvPicPr>
          <p:cNvPr id="5" name="Picture 5">
            <a:extLst>
              <a:ext uri="{FF2B5EF4-FFF2-40B4-BE49-F238E27FC236}">
                <a16:creationId xmlns:a16="http://schemas.microsoft.com/office/drawing/2014/main" id="{6447F5E7-431F-4831-AC42-902C4CDE4E6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36478" y="3770712"/>
            <a:ext cx="2743200" cy="1691640"/>
          </a:xfrm>
          <a:prstGeom prst="rect">
            <a:avLst/>
          </a:prstGeom>
        </p:spPr>
      </p:pic>
      <p:sp>
        <p:nvSpPr>
          <p:cNvPr id="6" name="TextBox 5">
            <a:extLst>
              <a:ext uri="{FF2B5EF4-FFF2-40B4-BE49-F238E27FC236}">
                <a16:creationId xmlns:a16="http://schemas.microsoft.com/office/drawing/2014/main" id="{CC95ABD2-B98C-4672-A0D4-A63E0F9AAD2A}"/>
              </a:ext>
            </a:extLst>
          </p:cNvPr>
          <p:cNvSpPr txBox="1"/>
          <p:nvPr/>
        </p:nvSpPr>
        <p:spPr>
          <a:xfrm>
            <a:off x="8217725" y="5353813"/>
            <a:ext cx="2743200" cy="317500"/>
          </a:xfrm>
          <a:prstGeom prst="rect">
            <a:avLst/>
          </a:prstGeom>
        </p:spPr>
        <p:txBody>
          <a:bodyPr lIns="91440" tIns="45720" rIns="91440" bIns="45720" anchor="t">
            <a:normAutofit fontScale="92500" lnSpcReduction="20000"/>
          </a:bodyPr>
          <a:lstStyle/>
          <a:p>
            <a:endParaRPr lang="en-US">
              <a:cs typeface="Calibri"/>
            </a:endParaRPr>
          </a:p>
        </p:txBody>
      </p:sp>
    </p:spTree>
    <p:extLst>
      <p:ext uri="{BB962C8B-B14F-4D97-AF65-F5344CB8AC3E}">
        <p14:creationId xmlns:p14="http://schemas.microsoft.com/office/powerpoint/2010/main" val="3297691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81F883-0BE6-4E01-879B-9CBB28CD07D6}"/>
              </a:ext>
            </a:extLst>
          </p:cNvPr>
          <p:cNvSpPr txBox="1"/>
          <p:nvPr/>
        </p:nvSpPr>
        <p:spPr>
          <a:xfrm>
            <a:off x="195215" y="290116"/>
            <a:ext cx="11015210" cy="2492990"/>
          </a:xfrm>
          <a:prstGeom prst="rect">
            <a:avLst/>
          </a:prstGeom>
          <a:noFill/>
        </p:spPr>
        <p:txBody>
          <a:bodyPr wrap="square" lIns="91440" tIns="45720" rIns="91440" bIns="45720" anchor="t">
            <a:spAutoFit/>
          </a:bodyPr>
          <a:lstStyle/>
          <a:p>
            <a:r>
              <a:rPr lang="en-US" sz="2800" b="1">
                <a:latin typeface="Arial"/>
                <a:cs typeface="Arial"/>
              </a:rPr>
              <a:t>Measure and Report</a:t>
            </a:r>
          </a:p>
          <a:p>
            <a:endParaRPr lang="en-US" sz="2000" b="1">
              <a:latin typeface="Arial" panose="020B0604020202020204" pitchFamily="34" charset="0"/>
              <a:cs typeface="Arial" panose="020B0604020202020204" pitchFamily="34" charset="0"/>
            </a:endParaRPr>
          </a:p>
          <a:p>
            <a:r>
              <a:rPr lang="en-US">
                <a:latin typeface="Arial"/>
                <a:cs typeface="Arial"/>
              </a:rPr>
              <a:t>It is important to keep track of your businesses waste management progress, internally as well as externally.  This allows each business to monitor and ensure that you are right sizing and make changes, as necessary, it also gives ready information when asked to provide by the County.</a:t>
            </a:r>
          </a:p>
          <a:p>
            <a:endParaRPr lang="en-US">
              <a:latin typeface="Arial" panose="020B0604020202020204" pitchFamily="34" charset="0"/>
              <a:cs typeface="Arial" panose="020B0604020202020204" pitchFamily="34" charset="0"/>
            </a:endParaRPr>
          </a:p>
          <a:p>
            <a:r>
              <a:rPr lang="en-US">
                <a:latin typeface="Arial"/>
                <a:cs typeface="Arial"/>
              </a:rPr>
              <a:t>The County will be contacting you yearly to see if you are complying through letter as well as phone call or email.   </a:t>
            </a:r>
            <a:endParaRPr lang="en-US">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9ADC143C-AF96-407D-A660-F4534C043650}"/>
              </a:ext>
            </a:extLst>
          </p:cNvPr>
          <p:cNvPicPr>
            <a:picLocks noChangeAspect="1"/>
          </p:cNvPicPr>
          <p:nvPr/>
        </p:nvPicPr>
        <p:blipFill>
          <a:blip r:embed="rId3"/>
          <a:stretch>
            <a:fillRect/>
          </a:stretch>
        </p:blipFill>
        <p:spPr>
          <a:xfrm>
            <a:off x="-4667" y="5798107"/>
            <a:ext cx="11294018" cy="1052082"/>
          </a:xfrm>
          <a:prstGeom prst="rect">
            <a:avLst/>
          </a:prstGeom>
        </p:spPr>
      </p:pic>
      <p:pic>
        <p:nvPicPr>
          <p:cNvPr id="4" name="Picture 5">
            <a:extLst>
              <a:ext uri="{FF2B5EF4-FFF2-40B4-BE49-F238E27FC236}">
                <a16:creationId xmlns:a16="http://schemas.microsoft.com/office/drawing/2014/main" id="{9344A859-9466-4C88-8A1C-CFB4B07C16D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68253" y="3511923"/>
            <a:ext cx="2743200" cy="1828800"/>
          </a:xfrm>
          <a:prstGeom prst="rect">
            <a:avLst/>
          </a:prstGeom>
        </p:spPr>
      </p:pic>
      <p:sp>
        <p:nvSpPr>
          <p:cNvPr id="6" name="TextBox 5">
            <a:extLst>
              <a:ext uri="{FF2B5EF4-FFF2-40B4-BE49-F238E27FC236}">
                <a16:creationId xmlns:a16="http://schemas.microsoft.com/office/drawing/2014/main" id="{2F0D6C4D-400A-4101-BAD2-C21A58CE0E73}"/>
              </a:ext>
            </a:extLst>
          </p:cNvPr>
          <p:cNvSpPr txBox="1"/>
          <p:nvPr/>
        </p:nvSpPr>
        <p:spPr>
          <a:xfrm>
            <a:off x="4724400" y="4343400"/>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8" name="Picture 8">
            <a:extLst>
              <a:ext uri="{FF2B5EF4-FFF2-40B4-BE49-F238E27FC236}">
                <a16:creationId xmlns:a16="http://schemas.microsoft.com/office/drawing/2014/main" id="{88D8110E-D1D2-4769-B42D-E3F4C1A5479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43635" y="3124199"/>
            <a:ext cx="1857936" cy="2492188"/>
          </a:xfrm>
          <a:prstGeom prst="rect">
            <a:avLst/>
          </a:prstGeom>
        </p:spPr>
      </p:pic>
      <p:sp>
        <p:nvSpPr>
          <p:cNvPr id="9" name="TextBox 8">
            <a:extLst>
              <a:ext uri="{FF2B5EF4-FFF2-40B4-BE49-F238E27FC236}">
                <a16:creationId xmlns:a16="http://schemas.microsoft.com/office/drawing/2014/main" id="{E8F7DD54-181C-4C8E-9895-606C0740F1C2}"/>
              </a:ext>
            </a:extLst>
          </p:cNvPr>
          <p:cNvSpPr txBox="1"/>
          <p:nvPr/>
        </p:nvSpPr>
        <p:spPr>
          <a:xfrm>
            <a:off x="634253" y="5526741"/>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7" name="TextBox 6">
            <a:extLst>
              <a:ext uri="{FF2B5EF4-FFF2-40B4-BE49-F238E27FC236}">
                <a16:creationId xmlns:a16="http://schemas.microsoft.com/office/drawing/2014/main" id="{F784A0E6-D0C3-40FF-8D08-36EDD8C82DC6}"/>
              </a:ext>
            </a:extLst>
          </p:cNvPr>
          <p:cNvSpPr txBox="1"/>
          <p:nvPr/>
        </p:nvSpPr>
        <p:spPr>
          <a:xfrm>
            <a:off x="4690783" y="3288268"/>
            <a:ext cx="580465" cy="369332"/>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a:solidFill>
                  <a:srgbClr val="FFFFFF"/>
                </a:solidFill>
                <a:latin typeface="Times New Roman"/>
                <a:cs typeface="Times New Roman"/>
              </a:rPr>
              <a:t>8</a:t>
            </a:r>
            <a:endParaRPr lang="en-US"/>
          </a:p>
        </p:txBody>
      </p:sp>
      <p:sp>
        <p:nvSpPr>
          <p:cNvPr id="13" name="Slide Number Placeholder 12">
            <a:extLst>
              <a:ext uri="{FF2B5EF4-FFF2-40B4-BE49-F238E27FC236}">
                <a16:creationId xmlns:a16="http://schemas.microsoft.com/office/drawing/2014/main" id="{3A1690DF-FFB0-485E-9808-5E2EA1CBC5EC}"/>
              </a:ext>
            </a:extLst>
          </p:cNvPr>
          <p:cNvSpPr>
            <a:spLocks noGrp="1"/>
          </p:cNvSpPr>
          <p:nvPr>
            <p:ph type="sldNum" sz="quarter" idx="10"/>
          </p:nvPr>
        </p:nvSpPr>
        <p:spPr/>
        <p:txBody>
          <a:bodyPr/>
          <a:lstStyle/>
          <a:p>
            <a:fld id="{CDDB4214-3039-44C5-B626-C5C594695E7E}" type="slidenum">
              <a:rPr lang="en-US" altLang="en-US"/>
              <a:pPr/>
              <a:t>19</a:t>
            </a:fld>
            <a:endParaRPr lang="en-US"/>
          </a:p>
        </p:txBody>
      </p:sp>
    </p:spTree>
    <p:extLst>
      <p:ext uri="{BB962C8B-B14F-4D97-AF65-F5344CB8AC3E}">
        <p14:creationId xmlns:p14="http://schemas.microsoft.com/office/powerpoint/2010/main" val="128736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17531-7B4D-4B20-8703-4F5620A78172}"/>
              </a:ext>
            </a:extLst>
          </p:cNvPr>
          <p:cNvSpPr txBox="1"/>
          <p:nvPr/>
        </p:nvSpPr>
        <p:spPr>
          <a:xfrm>
            <a:off x="454585" y="629185"/>
            <a:ext cx="8870461" cy="4001095"/>
          </a:xfrm>
          <a:prstGeom prst="rect">
            <a:avLst/>
          </a:prstGeom>
          <a:noFill/>
        </p:spPr>
        <p:txBody>
          <a:bodyPr wrap="square" lIns="91440" tIns="45720" rIns="91440" bIns="45720" rtlCol="0" anchor="t">
            <a:spAutoFit/>
          </a:bodyPr>
          <a:lstStyle/>
          <a:p>
            <a:pPr algn="l" rtl="0" fontAlgn="base"/>
            <a:r>
              <a:rPr lang="en-US" b="0" i="0">
                <a:solidFill>
                  <a:srgbClr val="000000"/>
                </a:solidFill>
                <a:effectLst/>
                <a:latin typeface="Arial"/>
                <a:cs typeface="Arial"/>
              </a:rPr>
              <a:t>​</a:t>
            </a:r>
            <a:r>
              <a:rPr lang="en-US" sz="2000" b="1" i="0" u="none" strike="noStrike">
                <a:solidFill>
                  <a:srgbClr val="000000"/>
                </a:solidFill>
                <a:effectLst/>
                <a:latin typeface="Arial"/>
                <a:cs typeface="Arial"/>
              </a:rPr>
              <a:t>Why Is Recycling at Work Important?</a:t>
            </a:r>
            <a:r>
              <a:rPr lang="en-US" sz="2000" b="1" i="0">
                <a:solidFill>
                  <a:srgbClr val="000000"/>
                </a:solidFill>
                <a:effectLst/>
                <a:latin typeface="Arial"/>
                <a:cs typeface="Arial"/>
              </a:rPr>
              <a:t>​</a:t>
            </a:r>
          </a:p>
          <a:p>
            <a:pPr algn="l" rtl="0" fontAlgn="base"/>
            <a:endParaRPr lang="en-US">
              <a:solidFill>
                <a:srgbClr val="000000"/>
              </a:solidFill>
              <a:latin typeface="Arial" panose="020B0604020202020204" pitchFamily="34" charset="0"/>
            </a:endParaRPr>
          </a:p>
          <a:p>
            <a:endParaRPr lang="en-US">
              <a:latin typeface="Arial"/>
              <a:ea typeface="+mn-lt"/>
              <a:cs typeface="Arial"/>
            </a:endParaRPr>
          </a:p>
          <a:p>
            <a:pPr marL="285750" indent="-285750" fontAlgn="base">
              <a:buFont typeface="Arial" panose="020B0604020202020204" pitchFamily="34" charset="0"/>
              <a:buChar char="•"/>
            </a:pPr>
            <a:r>
              <a:rPr lang="en-US">
                <a:latin typeface="Arial"/>
                <a:ea typeface="+mn-lt"/>
                <a:cs typeface="+mn-lt"/>
              </a:rPr>
              <a:t>Businesses are Required to Follow State/County Recycling Regulations</a:t>
            </a:r>
            <a:endParaRPr lang="en-US">
              <a:latin typeface="Arial"/>
              <a:ea typeface="+mn-lt"/>
              <a:cs typeface="Arial"/>
            </a:endParaRPr>
          </a:p>
          <a:p>
            <a:pPr marL="742950" lvl="1" indent="-285750">
              <a:buFont typeface="Arial" panose="020B0604020202020204" pitchFamily="34" charset="0"/>
              <a:buChar char="•"/>
            </a:pPr>
            <a:r>
              <a:rPr lang="en-US">
                <a:solidFill>
                  <a:srgbClr val="000000"/>
                </a:solidFill>
                <a:latin typeface="Arial"/>
                <a:cs typeface="Calibri"/>
              </a:rPr>
              <a:t>There are requirements for business, employees and customers </a:t>
            </a:r>
          </a:p>
          <a:p>
            <a:pPr lvl="1"/>
            <a:r>
              <a:rPr lang="en-US">
                <a:solidFill>
                  <a:srgbClr val="000000"/>
                </a:solidFill>
                <a:latin typeface="Arial"/>
                <a:cs typeface="Calibri"/>
              </a:rPr>
              <a:t>     containers (AB 341, AB 1826, AB 827 and SB 1383)</a:t>
            </a:r>
          </a:p>
          <a:p>
            <a:pPr marL="285750" indent="-285750">
              <a:buFont typeface="Arial"/>
              <a:buChar char="•"/>
            </a:pPr>
            <a:endParaRPr lang="en-US">
              <a:solidFill>
                <a:srgbClr val="000000"/>
              </a:solidFill>
              <a:latin typeface="Calibri"/>
              <a:cs typeface="Calibri"/>
            </a:endParaRPr>
          </a:p>
          <a:p>
            <a:pPr marL="285750" indent="-285750">
              <a:buFont typeface="Arial"/>
              <a:buChar char="•"/>
            </a:pPr>
            <a:r>
              <a:rPr lang="en-US">
                <a:solidFill>
                  <a:srgbClr val="000000"/>
                </a:solidFill>
                <a:latin typeface="Arial"/>
                <a:cs typeface="Arial"/>
              </a:rPr>
              <a:t>Most of us</a:t>
            </a:r>
            <a:r>
              <a:rPr lang="en-US" b="0" i="0" u="none" strike="noStrike">
                <a:solidFill>
                  <a:srgbClr val="000000"/>
                </a:solidFill>
                <a:effectLst/>
                <a:latin typeface="Arial"/>
                <a:cs typeface="Arial"/>
              </a:rPr>
              <a:t> spend </a:t>
            </a:r>
            <a:r>
              <a:rPr lang="en-US">
                <a:solidFill>
                  <a:srgbClr val="000000"/>
                </a:solidFill>
                <a:latin typeface="Arial"/>
                <a:cs typeface="Arial"/>
              </a:rPr>
              <a:t>more</a:t>
            </a:r>
            <a:r>
              <a:rPr lang="en-US" b="0" i="0" u="none" strike="noStrike">
                <a:solidFill>
                  <a:srgbClr val="000000"/>
                </a:solidFill>
                <a:effectLst/>
                <a:latin typeface="Arial"/>
                <a:cs typeface="Arial"/>
              </a:rPr>
              <a:t> time at work than at home</a:t>
            </a:r>
            <a:endParaRPr lang="en-US">
              <a:cs typeface="Calibri"/>
            </a:endParaRPr>
          </a:p>
          <a:p>
            <a:pPr lvl="1"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   Ex: 9-6PM at work for 5 days a week</a:t>
            </a:r>
            <a:r>
              <a:rPr lang="en-US" b="0" i="0">
                <a:solidFill>
                  <a:srgbClr val="000000"/>
                </a:solidFill>
                <a:effectLst/>
                <a:latin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a:p>
            <a:pPr lvl="1"/>
            <a:endParaRPr lang="en-US">
              <a:solidFill>
                <a:srgbClr val="000000"/>
              </a:solidFill>
              <a:latin typeface="Arial"/>
              <a:cs typeface="Arial"/>
            </a:endParaRPr>
          </a:p>
          <a:p>
            <a:pPr fontAlgn="base">
              <a:buFont typeface="Arial" panose="020B0604020202020204" pitchFamily="34" charset="0"/>
              <a:buChar char="•"/>
            </a:pPr>
            <a:r>
              <a:rPr lang="en-US">
                <a:solidFill>
                  <a:srgbClr val="000000"/>
                </a:solidFill>
                <a:latin typeface="Arial"/>
                <a:cs typeface="Arial"/>
              </a:rPr>
              <a:t>   </a:t>
            </a:r>
            <a:r>
              <a:rPr lang="en-US" b="0" i="0" u="none" strike="noStrike">
                <a:solidFill>
                  <a:srgbClr val="000000"/>
                </a:solidFill>
                <a:effectLst/>
                <a:latin typeface="Arial"/>
                <a:cs typeface="Arial"/>
              </a:rPr>
              <a:t>You sometimes create more waste at work without knowing it</a:t>
            </a:r>
            <a:r>
              <a:rPr lang="en-US" b="0" i="0">
                <a:solidFill>
                  <a:srgbClr val="000000"/>
                </a:solidFill>
                <a:effectLst/>
                <a:latin typeface="Arial"/>
                <a:cs typeface="Arial"/>
              </a:rPr>
              <a:t>​</a:t>
            </a:r>
            <a:endParaRPr lang="en-US">
              <a:latin typeface="Arial"/>
              <a:cs typeface="Arial"/>
            </a:endParaRPr>
          </a:p>
          <a:p>
            <a:pPr lvl="1" fontAlgn="base">
              <a:buFont typeface="Arial" panose="020B0604020202020204" pitchFamily="34" charset="0"/>
              <a:buChar char="•"/>
            </a:pPr>
            <a:r>
              <a:rPr lang="en-US">
                <a:solidFill>
                  <a:srgbClr val="000000"/>
                </a:solidFill>
                <a:latin typeface="Arial"/>
                <a:cs typeface="Arial"/>
              </a:rPr>
              <a:t>  </a:t>
            </a:r>
            <a:r>
              <a:rPr lang="en-US" b="0" i="0" u="none" strike="noStrike">
                <a:solidFill>
                  <a:srgbClr val="000000"/>
                </a:solidFill>
                <a:effectLst/>
                <a:latin typeface="Arial"/>
                <a:cs typeface="Arial"/>
              </a:rPr>
              <a:t> The average American office worker goes through 500 disposable </a:t>
            </a:r>
            <a:endParaRPr lang="en-US">
              <a:solidFill>
                <a:srgbClr val="000000"/>
              </a:solidFill>
              <a:latin typeface="Arial"/>
              <a:cs typeface="Arial"/>
            </a:endParaRPr>
          </a:p>
          <a:p>
            <a:pPr lvl="1"/>
            <a:r>
              <a:rPr lang="en-US">
                <a:solidFill>
                  <a:srgbClr val="000000"/>
                </a:solidFill>
                <a:latin typeface="Arial"/>
                <a:cs typeface="Arial"/>
              </a:rPr>
              <a:t>     </a:t>
            </a:r>
            <a:r>
              <a:rPr lang="en-US" b="0" i="0" u="none" strike="noStrike">
                <a:solidFill>
                  <a:srgbClr val="000000"/>
                </a:solidFill>
                <a:effectLst/>
                <a:latin typeface="Arial"/>
                <a:cs typeface="Arial"/>
              </a:rPr>
              <a:t>cups</a:t>
            </a:r>
            <a:r>
              <a:rPr lang="en-US">
                <a:solidFill>
                  <a:srgbClr val="000000"/>
                </a:solidFill>
                <a:latin typeface="Arial"/>
                <a:cs typeface="Arial"/>
              </a:rPr>
              <a:t> </a:t>
            </a:r>
            <a:r>
              <a:rPr lang="en-US" b="0" i="0" u="none" strike="noStrike">
                <a:solidFill>
                  <a:srgbClr val="000000"/>
                </a:solidFill>
                <a:effectLst/>
                <a:latin typeface="Arial"/>
                <a:cs typeface="Arial"/>
              </a:rPr>
              <a:t>over the course of 12 months</a:t>
            </a:r>
            <a:endParaRPr lang="en-US">
              <a:cs typeface="Calibri"/>
            </a:endParaRP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p:txBody>
      </p:sp>
      <p:pic>
        <p:nvPicPr>
          <p:cNvPr id="4" name="Picture 3" descr="Tray of takeaway coffees">
            <a:extLst>
              <a:ext uri="{FF2B5EF4-FFF2-40B4-BE49-F238E27FC236}">
                <a16:creationId xmlns:a16="http://schemas.microsoft.com/office/drawing/2014/main" id="{472D2BAE-7ED8-49C0-BFED-A1C72FFE2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995" y="522432"/>
            <a:ext cx="2788978" cy="1858865"/>
          </a:xfrm>
          <a:prstGeom prst="rect">
            <a:avLst/>
          </a:prstGeom>
        </p:spPr>
      </p:pic>
      <p:pic>
        <p:nvPicPr>
          <p:cNvPr id="6" name="Picture 5" descr="A blue plastic container with a yellow label on it&#10;&#10;Description automatically generated with low confidence">
            <a:extLst>
              <a:ext uri="{FF2B5EF4-FFF2-40B4-BE49-F238E27FC236}">
                <a16:creationId xmlns:a16="http://schemas.microsoft.com/office/drawing/2014/main" id="{182762E0-BD98-4C0F-B795-C1581E08BA4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20196" y="2747984"/>
            <a:ext cx="2796777" cy="1989753"/>
          </a:xfrm>
          <a:prstGeom prst="rect">
            <a:avLst/>
          </a:prstGeom>
        </p:spPr>
      </p:pic>
      <p:pic>
        <p:nvPicPr>
          <p:cNvPr id="3" name="Picture 4">
            <a:extLst>
              <a:ext uri="{FF2B5EF4-FFF2-40B4-BE49-F238E27FC236}">
                <a16:creationId xmlns:a16="http://schemas.microsoft.com/office/drawing/2014/main" id="{A88773E1-CF46-4CF8-87DA-A62CE8623BB4}"/>
              </a:ext>
            </a:extLst>
          </p:cNvPr>
          <p:cNvPicPr>
            <a:picLocks noChangeAspect="1"/>
          </p:cNvPicPr>
          <p:nvPr/>
        </p:nvPicPr>
        <p:blipFill>
          <a:blip r:embed="rId6"/>
          <a:stretch>
            <a:fillRect/>
          </a:stretch>
        </p:blipFill>
        <p:spPr>
          <a:xfrm>
            <a:off x="-4668" y="5656024"/>
            <a:ext cx="11316349" cy="1203202"/>
          </a:xfrm>
          <a:prstGeom prst="rect">
            <a:avLst/>
          </a:prstGeom>
        </p:spPr>
      </p:pic>
      <p:sp>
        <p:nvSpPr>
          <p:cNvPr id="10" name="Slide Number Placeholder 9">
            <a:extLst>
              <a:ext uri="{FF2B5EF4-FFF2-40B4-BE49-F238E27FC236}">
                <a16:creationId xmlns:a16="http://schemas.microsoft.com/office/drawing/2014/main" id="{98AF0A70-0287-4F88-97A3-36A2214BF26C}"/>
              </a:ext>
            </a:extLst>
          </p:cNvPr>
          <p:cNvSpPr>
            <a:spLocks noGrp="1"/>
          </p:cNvSpPr>
          <p:nvPr>
            <p:ph type="sldNum" sz="quarter" idx="10"/>
          </p:nvPr>
        </p:nvSpPr>
        <p:spPr/>
        <p:txBody>
          <a:bodyPr/>
          <a:lstStyle/>
          <a:p>
            <a:fld id="{CDDB4214-3039-44C5-B626-C5C594695E7E}" type="slidenum">
              <a:rPr lang="en-US" altLang="en-US"/>
              <a:pPr/>
              <a:t>2</a:t>
            </a:fld>
            <a:endParaRPr lang="en-US"/>
          </a:p>
        </p:txBody>
      </p:sp>
    </p:spTree>
    <p:extLst>
      <p:ext uri="{BB962C8B-B14F-4D97-AF65-F5344CB8AC3E}">
        <p14:creationId xmlns:p14="http://schemas.microsoft.com/office/powerpoint/2010/main" val="216886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06298-13A1-4BA6-A15E-544CB3277A81}"/>
              </a:ext>
            </a:extLst>
          </p:cNvPr>
          <p:cNvSpPr txBox="1"/>
          <p:nvPr/>
        </p:nvSpPr>
        <p:spPr>
          <a:xfrm>
            <a:off x="224598" y="465709"/>
            <a:ext cx="10918358" cy="4001095"/>
          </a:xfrm>
          <a:prstGeom prst="rect">
            <a:avLst/>
          </a:prstGeom>
          <a:noFill/>
        </p:spPr>
        <p:txBody>
          <a:bodyPr wrap="square" lIns="91440" tIns="45720" rIns="91440" bIns="45720" anchor="t">
            <a:spAutoFit/>
          </a:bodyPr>
          <a:lstStyle/>
          <a:p>
            <a:r>
              <a:rPr lang="en-US" sz="2400" b="1">
                <a:latin typeface="Arial"/>
                <a:ea typeface="Source Sans Pro"/>
                <a:cs typeface="Arial"/>
              </a:rPr>
              <a:t>Spread The Word</a:t>
            </a:r>
            <a:endParaRPr lang="en-US" sz="2400">
              <a:ea typeface="+mn-lt"/>
              <a:cs typeface="+mn-lt"/>
            </a:endParaRPr>
          </a:p>
          <a:p>
            <a:endParaRPr lang="en-US">
              <a:ea typeface="+mn-lt"/>
              <a:cs typeface="+mn-lt"/>
            </a:endParaRPr>
          </a:p>
          <a:p>
            <a:r>
              <a:rPr lang="en-US">
                <a:latin typeface="Arial"/>
                <a:ea typeface="Source Sans Pro"/>
                <a:cs typeface="Arial"/>
              </a:rPr>
              <a:t>Publicize your waste prevention efforts, either online or through an employee email.  </a:t>
            </a:r>
          </a:p>
          <a:p>
            <a:endParaRPr lang="en-US">
              <a:cs typeface="Calibri"/>
            </a:endParaRPr>
          </a:p>
          <a:p>
            <a:endParaRPr lang="en-US">
              <a:latin typeface="Arial"/>
              <a:ea typeface="Source Sans Pro"/>
              <a:cs typeface="Arial"/>
            </a:endParaRPr>
          </a:p>
          <a:p>
            <a:r>
              <a:rPr lang="en-US" sz="2400" b="1" i="0">
                <a:effectLst/>
                <a:latin typeface="Arial"/>
                <a:cs typeface="Arial"/>
              </a:rPr>
              <a:t>Award and/or Recognition Programs</a:t>
            </a:r>
          </a:p>
          <a:p>
            <a:pPr algn="l"/>
            <a:endParaRPr lang="en-US" b="0" i="0">
              <a:effectLst/>
              <a:latin typeface="Arial" panose="020B0604020202020204" pitchFamily="34" charset="0"/>
              <a:cs typeface="Arial" panose="020B0604020202020204" pitchFamily="34" charset="0"/>
            </a:endParaRPr>
          </a:p>
          <a:p>
            <a:r>
              <a:rPr lang="en-US" err="1">
                <a:latin typeface="Arial"/>
                <a:cs typeface="Arial"/>
              </a:rPr>
              <a:t>RivCo</a:t>
            </a:r>
            <a:r>
              <a:rPr lang="en-US">
                <a:latin typeface="Arial"/>
                <a:cs typeface="Arial"/>
              </a:rPr>
              <a:t> Waste Wise Champions </a:t>
            </a:r>
            <a:endParaRPr lang="en-US">
              <a:latin typeface="Arial" panose="020B0604020202020204" pitchFamily="34" charset="0"/>
              <a:cs typeface="Arial" panose="020B0604020202020204" pitchFamily="34" charset="0"/>
            </a:endParaRPr>
          </a:p>
          <a:p>
            <a:pPr algn="l"/>
            <a:endParaRPr lang="en-US">
              <a:solidFill>
                <a:srgbClr val="333333"/>
              </a:solidFill>
              <a:latin typeface="Arial" panose="020B0604020202020204" pitchFamily="34" charset="0"/>
              <a:cs typeface="Arial" panose="020B0604020202020204" pitchFamily="34" charset="0"/>
              <a:hlinkClick r:id="rId3"/>
            </a:endParaRPr>
          </a:p>
          <a:p>
            <a:pPr algn="l"/>
            <a:r>
              <a:rPr lang="en-US">
                <a:latin typeface="Arial"/>
                <a:cs typeface="Arial"/>
                <a:hlinkClick r:id="rId3"/>
              </a:rPr>
              <a:t>http://www.rcwaste.org/business/recycling/wwc</a:t>
            </a:r>
            <a:endParaRPr lang="en-US">
              <a:latin typeface="Arial"/>
              <a:cs typeface="Arial"/>
            </a:endParaRPr>
          </a:p>
          <a:p>
            <a:pPr algn="l"/>
            <a:endParaRPr lang="en-US">
              <a:solidFill>
                <a:srgbClr val="333333"/>
              </a:solidFill>
              <a:latin typeface="Arial" panose="020B0604020202020204" pitchFamily="34" charset="0"/>
              <a:cs typeface="Arial" panose="020B0604020202020204" pitchFamily="34" charset="0"/>
            </a:endParaRPr>
          </a:p>
          <a:p>
            <a:pPr algn="l"/>
            <a:endParaRPr lang="en-US" b="0" i="0">
              <a:solidFill>
                <a:srgbClr val="333333"/>
              </a:solidFill>
              <a:effectLst/>
              <a:latin typeface="Source Sans Pro" panose="020B0503030403020204" pitchFamily="34" charset="0"/>
            </a:endParaRPr>
          </a:p>
          <a:p>
            <a:pPr algn="l"/>
            <a:endParaRPr lang="en-US" b="0" i="0">
              <a:solidFill>
                <a:srgbClr val="333333"/>
              </a:solidFill>
              <a:effectLst/>
              <a:latin typeface="Source Sans Pro" panose="020B0503030403020204" pitchFamily="34" charset="0"/>
            </a:endParaRPr>
          </a:p>
        </p:txBody>
      </p:sp>
      <p:pic>
        <p:nvPicPr>
          <p:cNvPr id="2" name="Picture 3">
            <a:extLst>
              <a:ext uri="{FF2B5EF4-FFF2-40B4-BE49-F238E27FC236}">
                <a16:creationId xmlns:a16="http://schemas.microsoft.com/office/drawing/2014/main" id="{661BFC60-BCF5-4D82-98E0-3728EE9EA8D1}"/>
              </a:ext>
            </a:extLst>
          </p:cNvPr>
          <p:cNvPicPr>
            <a:picLocks noChangeAspect="1"/>
          </p:cNvPicPr>
          <p:nvPr/>
        </p:nvPicPr>
        <p:blipFill>
          <a:blip r:embed="rId4"/>
          <a:stretch>
            <a:fillRect/>
          </a:stretch>
        </p:blipFill>
        <p:spPr>
          <a:xfrm>
            <a:off x="6539" y="5622409"/>
            <a:ext cx="11305142" cy="1236818"/>
          </a:xfrm>
          <a:prstGeom prst="rect">
            <a:avLst/>
          </a:prstGeom>
        </p:spPr>
      </p:pic>
      <p:pic>
        <p:nvPicPr>
          <p:cNvPr id="4" name="Picture 4">
            <a:extLst>
              <a:ext uri="{FF2B5EF4-FFF2-40B4-BE49-F238E27FC236}">
                <a16:creationId xmlns:a16="http://schemas.microsoft.com/office/drawing/2014/main" id="{A9D12E8F-6CB3-4A00-B4D9-314DD7513ACA}"/>
              </a:ext>
            </a:extLst>
          </p:cNvPr>
          <p:cNvPicPr>
            <a:picLocks noChangeAspect="1"/>
          </p:cNvPicPr>
          <p:nvPr/>
        </p:nvPicPr>
        <p:blipFill>
          <a:blip r:embed="rId5"/>
          <a:stretch>
            <a:fillRect/>
          </a:stretch>
        </p:blipFill>
        <p:spPr>
          <a:xfrm>
            <a:off x="2306071" y="3711666"/>
            <a:ext cx="6999032" cy="1757970"/>
          </a:xfrm>
          <a:prstGeom prst="rect">
            <a:avLst/>
          </a:prstGeom>
        </p:spPr>
      </p:pic>
      <p:sp>
        <p:nvSpPr>
          <p:cNvPr id="9" name="Slide Number Placeholder 8">
            <a:extLst>
              <a:ext uri="{FF2B5EF4-FFF2-40B4-BE49-F238E27FC236}">
                <a16:creationId xmlns:a16="http://schemas.microsoft.com/office/drawing/2014/main" id="{8CA8D70D-B644-4EE9-B58F-9395366C1DF1}"/>
              </a:ext>
            </a:extLst>
          </p:cNvPr>
          <p:cNvSpPr>
            <a:spLocks noGrp="1"/>
          </p:cNvSpPr>
          <p:nvPr>
            <p:ph type="sldNum" sz="quarter" idx="10"/>
          </p:nvPr>
        </p:nvSpPr>
        <p:spPr/>
        <p:txBody>
          <a:bodyPr/>
          <a:lstStyle/>
          <a:p>
            <a:fld id="{CDDB4214-3039-44C5-B626-C5C594695E7E}" type="slidenum">
              <a:rPr lang="en-US" altLang="en-US"/>
              <a:pPr/>
              <a:t>20</a:t>
            </a:fld>
            <a:endParaRPr lang="en-US"/>
          </a:p>
        </p:txBody>
      </p:sp>
    </p:spTree>
    <p:extLst>
      <p:ext uri="{BB962C8B-B14F-4D97-AF65-F5344CB8AC3E}">
        <p14:creationId xmlns:p14="http://schemas.microsoft.com/office/powerpoint/2010/main" val="424847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C7F44-B249-4964-8A4B-82020C86C6B6}"/>
              </a:ext>
            </a:extLst>
          </p:cNvPr>
          <p:cNvSpPr txBox="1"/>
          <p:nvPr/>
        </p:nvSpPr>
        <p:spPr>
          <a:xfrm>
            <a:off x="2371165" y="5582788"/>
            <a:ext cx="6362700" cy="46166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endParaRPr lang="en-US" sz="2400" b="1">
              <a:solidFill>
                <a:schemeClr val="bg1">
                  <a:lumMod val="50000"/>
                </a:schemeClr>
              </a:solidFill>
              <a:latin typeface="Corbel"/>
            </a:endParaRPr>
          </a:p>
        </p:txBody>
      </p:sp>
      <p:pic>
        <p:nvPicPr>
          <p:cNvPr id="5" name="Picture 5">
            <a:extLst>
              <a:ext uri="{FF2B5EF4-FFF2-40B4-BE49-F238E27FC236}">
                <a16:creationId xmlns:a16="http://schemas.microsoft.com/office/drawing/2014/main" id="{EA617EAC-BD70-4376-8C39-D78F7F631C4A}"/>
              </a:ext>
            </a:extLst>
          </p:cNvPr>
          <p:cNvPicPr>
            <a:picLocks noChangeAspect="1"/>
          </p:cNvPicPr>
          <p:nvPr/>
        </p:nvPicPr>
        <p:blipFill>
          <a:blip r:embed="rId3"/>
          <a:stretch>
            <a:fillRect/>
          </a:stretch>
        </p:blipFill>
        <p:spPr>
          <a:xfrm>
            <a:off x="5348" y="-2840"/>
            <a:ext cx="11272250" cy="6877047"/>
          </a:xfrm>
          <a:prstGeom prst="rect">
            <a:avLst/>
          </a:prstGeom>
        </p:spPr>
      </p:pic>
      <p:pic>
        <p:nvPicPr>
          <p:cNvPr id="2" name="Picture 3" descr="Social Banner white.png">
            <a:extLst>
              <a:ext uri="{FF2B5EF4-FFF2-40B4-BE49-F238E27FC236}">
                <a16:creationId xmlns:a16="http://schemas.microsoft.com/office/drawing/2014/main" id="{41E0FDBC-A6CC-4AB9-8FB5-9AEAE26B4302}"/>
              </a:ext>
            </a:extLst>
          </p:cNvPr>
          <p:cNvPicPr>
            <a:picLocks noChangeAspect="1"/>
          </p:cNvPicPr>
          <p:nvPr/>
        </p:nvPicPr>
        <p:blipFill>
          <a:blip r:embed="rId4"/>
          <a:stretch>
            <a:fillRect/>
          </a:stretch>
        </p:blipFill>
        <p:spPr>
          <a:xfrm>
            <a:off x="2310" y="5722159"/>
            <a:ext cx="11281063" cy="1134455"/>
          </a:xfrm>
          <a:prstGeom prst="rect">
            <a:avLst/>
          </a:prstGeom>
        </p:spPr>
      </p:pic>
      <p:sp>
        <p:nvSpPr>
          <p:cNvPr id="6" name="Slide Number Placeholder 5">
            <a:extLst>
              <a:ext uri="{FF2B5EF4-FFF2-40B4-BE49-F238E27FC236}">
                <a16:creationId xmlns:a16="http://schemas.microsoft.com/office/drawing/2014/main" id="{0608E958-D857-4000-9700-6B22EA20A8A2}"/>
              </a:ext>
            </a:extLst>
          </p:cNvPr>
          <p:cNvSpPr>
            <a:spLocks noGrp="1"/>
          </p:cNvSpPr>
          <p:nvPr>
            <p:ph type="sldNum" sz="quarter" idx="10"/>
          </p:nvPr>
        </p:nvSpPr>
        <p:spPr/>
        <p:txBody>
          <a:bodyPr/>
          <a:lstStyle/>
          <a:p>
            <a:fld id="{D3583CFE-FB2B-4B59-A7C0-AED6C4A0BAA1}" type="slidenum">
              <a:rPr lang="en-US" altLang="en-US"/>
              <a:pPr/>
              <a:t>21</a:t>
            </a:fld>
            <a:endParaRPr lang="en-US"/>
          </a:p>
        </p:txBody>
      </p:sp>
    </p:spTree>
    <p:extLst>
      <p:ext uri="{BB962C8B-B14F-4D97-AF65-F5344CB8AC3E}">
        <p14:creationId xmlns:p14="http://schemas.microsoft.com/office/powerpoint/2010/main" val="2120623428"/>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C802A0-1120-4ECC-856F-EC483A08992F}"/>
              </a:ext>
            </a:extLst>
          </p:cNvPr>
          <p:cNvSpPr>
            <a:spLocks noGrp="1"/>
          </p:cNvSpPr>
          <p:nvPr>
            <p:ph type="sldNum" sz="quarter" idx="10"/>
          </p:nvPr>
        </p:nvSpPr>
        <p:spPr/>
        <p:txBody>
          <a:bodyPr/>
          <a:lstStyle/>
          <a:p>
            <a:fld id="{D3583CFE-FB2B-4B59-A7C0-AED6C4A0BAA1}" type="slidenum">
              <a:rPr lang="en-US" altLang="en-US"/>
              <a:pPr/>
              <a:t>22</a:t>
            </a:fld>
            <a:endParaRPr lang="en-US" altLang="en-US"/>
          </a:p>
        </p:txBody>
      </p:sp>
      <p:sp>
        <p:nvSpPr>
          <p:cNvPr id="6" name="TextBox 5">
            <a:extLst>
              <a:ext uri="{FF2B5EF4-FFF2-40B4-BE49-F238E27FC236}">
                <a16:creationId xmlns:a16="http://schemas.microsoft.com/office/drawing/2014/main" id="{055B7EB8-665E-4FCF-94D2-4E6D44E66281}"/>
              </a:ext>
            </a:extLst>
          </p:cNvPr>
          <p:cNvSpPr txBox="1"/>
          <p:nvPr/>
        </p:nvSpPr>
        <p:spPr>
          <a:xfrm>
            <a:off x="1885950" y="2143204"/>
            <a:ext cx="8420100" cy="1107996"/>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sz="6600" b="1">
                <a:solidFill>
                  <a:srgbClr val="000000"/>
                </a:solidFill>
                <a:latin typeface="Arial"/>
              </a:rPr>
              <a:t>Any Questions?</a:t>
            </a:r>
            <a:r>
              <a:rPr lang="en-US" sz="6600">
                <a:solidFill>
                  <a:srgbClr val="000000"/>
                </a:solidFill>
                <a:latin typeface="Arial"/>
              </a:rPr>
              <a:t>​</a:t>
            </a:r>
            <a:r>
              <a:rPr lang="en-US" sz="6600">
                <a:latin typeface="Arial"/>
              </a:rPr>
              <a:t>​</a:t>
            </a:r>
          </a:p>
        </p:txBody>
      </p:sp>
      <p:pic>
        <p:nvPicPr>
          <p:cNvPr id="2" name="Picture 3" descr="Social Banner white.png">
            <a:extLst>
              <a:ext uri="{FF2B5EF4-FFF2-40B4-BE49-F238E27FC236}">
                <a16:creationId xmlns:a16="http://schemas.microsoft.com/office/drawing/2014/main" id="{45E380C2-E5F8-4E92-9565-BDD2811F9EA4}"/>
              </a:ext>
            </a:extLst>
          </p:cNvPr>
          <p:cNvPicPr>
            <a:picLocks noChangeAspect="1"/>
          </p:cNvPicPr>
          <p:nvPr/>
        </p:nvPicPr>
        <p:blipFill>
          <a:blip r:embed="rId3"/>
          <a:stretch>
            <a:fillRect/>
          </a:stretch>
        </p:blipFill>
        <p:spPr>
          <a:xfrm>
            <a:off x="2310" y="5722159"/>
            <a:ext cx="11281063" cy="1134455"/>
          </a:xfrm>
          <a:prstGeom prst="rect">
            <a:avLst/>
          </a:prstGeom>
        </p:spPr>
      </p:pic>
    </p:spTree>
    <p:extLst>
      <p:ext uri="{BB962C8B-B14F-4D97-AF65-F5344CB8AC3E}">
        <p14:creationId xmlns:p14="http://schemas.microsoft.com/office/powerpoint/2010/main" val="381565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318F0-4DBC-497C-800A-7B40A3C230AA}"/>
              </a:ext>
            </a:extLst>
          </p:cNvPr>
          <p:cNvSpPr txBox="1"/>
          <p:nvPr/>
        </p:nvSpPr>
        <p:spPr>
          <a:xfrm>
            <a:off x="523307" y="290041"/>
            <a:ext cx="10345823" cy="5293757"/>
          </a:xfrm>
          <a:prstGeom prst="rect">
            <a:avLst/>
          </a:prstGeom>
          <a:noFill/>
        </p:spPr>
        <p:txBody>
          <a:bodyPr wrap="square" lIns="91440" tIns="45720" rIns="91440" bIns="45720" rtlCol="0" anchor="t">
            <a:spAutoFit/>
          </a:bodyPr>
          <a:lstStyle/>
          <a:p>
            <a:pPr algn="ctr"/>
            <a:r>
              <a:rPr lang="en-US" sz="3200" b="1">
                <a:latin typeface="Arial"/>
                <a:cs typeface="Arial"/>
              </a:rPr>
              <a:t>Waste Audits</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a:cs typeface="Arial"/>
              </a:rPr>
              <a:t>Prior to beginning it is important to determine who oversees waste management at your business space.  This could be several people, including an individual in accounting and facilities management.  If you have a property management handling any waste management, then it will be important to have a representative there as well.  These individuals can be the beginning of your Green Team, or you can select others for the team.  The most important thing would be for the Team to understand the goal and requirements.</a:t>
            </a:r>
          </a:p>
          <a:p>
            <a:endParaRPr lang="en-US">
              <a:latin typeface="Arial" panose="020B0604020202020204" pitchFamily="34" charset="0"/>
              <a:cs typeface="Arial" panose="020B0604020202020204" pitchFamily="34" charset="0"/>
            </a:endParaRPr>
          </a:p>
          <a:p>
            <a:r>
              <a:rPr lang="en-US">
                <a:latin typeface="Arial"/>
                <a:cs typeface="Arial"/>
              </a:rPr>
              <a:t>The next step would be to determine what is in all of your bins.  Please remember to check the bins prior to the waste being picked up as well as indoor and outdoor bins.  This gives you a better idea of what is being put in each bin and the fill level of the containers.  </a:t>
            </a:r>
            <a:endParaRPr lang="en-US">
              <a:latin typeface="Arial" panose="020B0604020202020204" pitchFamily="34" charset="0"/>
              <a:cs typeface="Arial" panose="020B0604020202020204" pitchFamily="34" charset="0"/>
            </a:endParaRPr>
          </a:p>
          <a:p>
            <a:endParaRPr lang="en-US">
              <a:latin typeface="Arial"/>
              <a:cs typeface="Arial"/>
            </a:endParaRPr>
          </a:p>
          <a:p>
            <a:r>
              <a:rPr lang="en-US">
                <a:latin typeface="Arial"/>
                <a:cs typeface="Arial"/>
              </a:rPr>
              <a:t>Your waste hauler will be able to assist you with a waste audit if you would prefer.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p:txBody>
      </p:sp>
      <p:pic>
        <p:nvPicPr>
          <p:cNvPr id="3" name="Picture 3">
            <a:extLst>
              <a:ext uri="{FF2B5EF4-FFF2-40B4-BE49-F238E27FC236}">
                <a16:creationId xmlns:a16="http://schemas.microsoft.com/office/drawing/2014/main" id="{FF6366D3-C50C-4422-9DD5-3D3959C2086B}"/>
              </a:ext>
            </a:extLst>
          </p:cNvPr>
          <p:cNvPicPr>
            <a:picLocks noChangeAspect="1"/>
          </p:cNvPicPr>
          <p:nvPr/>
        </p:nvPicPr>
        <p:blipFill>
          <a:blip r:embed="rId3"/>
          <a:stretch>
            <a:fillRect/>
          </a:stretch>
        </p:blipFill>
        <p:spPr>
          <a:xfrm>
            <a:off x="-4670" y="5555172"/>
            <a:ext cx="11305226" cy="1304054"/>
          </a:xfrm>
          <a:prstGeom prst="rect">
            <a:avLst/>
          </a:prstGeom>
        </p:spPr>
      </p:pic>
      <p:sp>
        <p:nvSpPr>
          <p:cNvPr id="7" name="Slide Number Placeholder 6">
            <a:extLst>
              <a:ext uri="{FF2B5EF4-FFF2-40B4-BE49-F238E27FC236}">
                <a16:creationId xmlns:a16="http://schemas.microsoft.com/office/drawing/2014/main" id="{F61C1FB9-E1B4-4AAC-AC17-87BF12CCF373}"/>
              </a:ext>
            </a:extLst>
          </p:cNvPr>
          <p:cNvSpPr>
            <a:spLocks noGrp="1"/>
          </p:cNvSpPr>
          <p:nvPr>
            <p:ph type="sldNum" sz="quarter" idx="10"/>
          </p:nvPr>
        </p:nvSpPr>
        <p:spPr/>
        <p:txBody>
          <a:bodyPr/>
          <a:lstStyle/>
          <a:p>
            <a:fld id="{CDDB4214-3039-44C5-B626-C5C594695E7E}" type="slidenum">
              <a:rPr lang="en-US" altLang="en-US"/>
              <a:pPr/>
              <a:t>3</a:t>
            </a:fld>
            <a:endParaRPr lang="en-US"/>
          </a:p>
        </p:txBody>
      </p:sp>
    </p:spTree>
    <p:extLst>
      <p:ext uri="{BB962C8B-B14F-4D97-AF65-F5344CB8AC3E}">
        <p14:creationId xmlns:p14="http://schemas.microsoft.com/office/powerpoint/2010/main" val="32490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ull Recycling Bin.jpg">
            <a:extLst>
              <a:ext uri="{FF2B5EF4-FFF2-40B4-BE49-F238E27FC236}">
                <a16:creationId xmlns:a16="http://schemas.microsoft.com/office/drawing/2014/main" id="{5A0484FB-4441-4769-A0C1-34CC092B0337}"/>
              </a:ext>
            </a:extLst>
          </p:cNvPr>
          <p:cNvPicPr>
            <a:picLocks noChangeAspect="1"/>
          </p:cNvPicPr>
          <p:nvPr/>
        </p:nvPicPr>
        <p:blipFill>
          <a:blip r:embed="rId3"/>
          <a:stretch>
            <a:fillRect/>
          </a:stretch>
        </p:blipFill>
        <p:spPr>
          <a:xfrm>
            <a:off x="9445135" y="788639"/>
            <a:ext cx="2467430" cy="1850573"/>
          </a:xfrm>
          <a:prstGeom prst="rect">
            <a:avLst/>
          </a:prstGeom>
        </p:spPr>
      </p:pic>
      <p:pic>
        <p:nvPicPr>
          <p:cNvPr id="10" name="Picture 9" descr="Full Waste Bin.jpg">
            <a:extLst>
              <a:ext uri="{FF2B5EF4-FFF2-40B4-BE49-F238E27FC236}">
                <a16:creationId xmlns:a16="http://schemas.microsoft.com/office/drawing/2014/main" id="{7B7D1A55-426B-43B5-8ABA-5CA5F32DC062}"/>
              </a:ext>
            </a:extLst>
          </p:cNvPr>
          <p:cNvPicPr>
            <a:picLocks noChangeAspect="1"/>
          </p:cNvPicPr>
          <p:nvPr/>
        </p:nvPicPr>
        <p:blipFill>
          <a:blip r:embed="rId4"/>
          <a:stretch>
            <a:fillRect/>
          </a:stretch>
        </p:blipFill>
        <p:spPr>
          <a:xfrm>
            <a:off x="9494108" y="3898029"/>
            <a:ext cx="2354541" cy="1911583"/>
          </a:xfrm>
          <a:prstGeom prst="rect">
            <a:avLst/>
          </a:prstGeom>
        </p:spPr>
      </p:pic>
      <p:sp>
        <p:nvSpPr>
          <p:cNvPr id="11" name="TextBox 10">
            <a:extLst>
              <a:ext uri="{FF2B5EF4-FFF2-40B4-BE49-F238E27FC236}">
                <a16:creationId xmlns:a16="http://schemas.microsoft.com/office/drawing/2014/main" id="{3F6222A4-5FAB-4D75-A161-3FD9AAA7AE58}"/>
              </a:ext>
            </a:extLst>
          </p:cNvPr>
          <p:cNvSpPr txBox="1"/>
          <p:nvPr/>
        </p:nvSpPr>
        <p:spPr>
          <a:xfrm>
            <a:off x="9397821" y="2807436"/>
            <a:ext cx="4064000" cy="338554"/>
          </a:xfrm>
          <a:prstGeom prst="rect">
            <a:avLst/>
          </a:prstGeom>
          <a:noFill/>
        </p:spPr>
        <p:txBody>
          <a:bodyPr wrap="square" rtlCol="0">
            <a:spAutoFit/>
          </a:bodyPr>
          <a:lstStyle/>
          <a:p>
            <a:r>
              <a:rPr lang="en-US" sz="1600"/>
              <a:t>Recycling Bin – day of pickup</a:t>
            </a:r>
          </a:p>
        </p:txBody>
      </p:sp>
      <p:sp>
        <p:nvSpPr>
          <p:cNvPr id="12" name="TextBox 11">
            <a:extLst>
              <a:ext uri="{FF2B5EF4-FFF2-40B4-BE49-F238E27FC236}">
                <a16:creationId xmlns:a16="http://schemas.microsoft.com/office/drawing/2014/main" id="{FAD48CCD-0BB1-4541-9A1B-108579C96A7F}"/>
              </a:ext>
            </a:extLst>
          </p:cNvPr>
          <p:cNvSpPr txBox="1"/>
          <p:nvPr/>
        </p:nvSpPr>
        <p:spPr>
          <a:xfrm>
            <a:off x="9443621" y="5899165"/>
            <a:ext cx="3797559" cy="338554"/>
          </a:xfrm>
          <a:prstGeom prst="rect">
            <a:avLst/>
          </a:prstGeom>
          <a:noFill/>
        </p:spPr>
        <p:txBody>
          <a:bodyPr wrap="square" rtlCol="0">
            <a:spAutoFit/>
          </a:bodyPr>
          <a:lstStyle/>
          <a:p>
            <a:r>
              <a:rPr lang="en-US" sz="1600"/>
              <a:t>Waste Bin – day of pickup</a:t>
            </a:r>
          </a:p>
        </p:txBody>
      </p:sp>
      <p:sp>
        <p:nvSpPr>
          <p:cNvPr id="2" name="TextBox 1">
            <a:extLst>
              <a:ext uri="{FF2B5EF4-FFF2-40B4-BE49-F238E27FC236}">
                <a16:creationId xmlns:a16="http://schemas.microsoft.com/office/drawing/2014/main" id="{7C2C0ADE-7F73-47FB-A944-B76E200146B4}"/>
              </a:ext>
            </a:extLst>
          </p:cNvPr>
          <p:cNvSpPr txBox="1"/>
          <p:nvPr/>
        </p:nvSpPr>
        <p:spPr>
          <a:xfrm>
            <a:off x="4001424" y="129579"/>
            <a:ext cx="35777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 Example of Waste Audit</a:t>
            </a:r>
          </a:p>
        </p:txBody>
      </p:sp>
      <p:sp>
        <p:nvSpPr>
          <p:cNvPr id="3" name="TextBox 2">
            <a:extLst>
              <a:ext uri="{FF2B5EF4-FFF2-40B4-BE49-F238E27FC236}">
                <a16:creationId xmlns:a16="http://schemas.microsoft.com/office/drawing/2014/main" id="{0AB8C160-0AA6-449E-956E-ED9FEE7BA50E}"/>
              </a:ext>
            </a:extLst>
          </p:cNvPr>
          <p:cNvSpPr txBox="1"/>
          <p:nvPr/>
        </p:nvSpPr>
        <p:spPr>
          <a:xfrm>
            <a:off x="274242" y="4632085"/>
            <a:ext cx="724262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Arial"/>
              <a:cs typeface="Arial"/>
            </a:endParaRPr>
          </a:p>
        </p:txBody>
      </p:sp>
      <p:graphicFrame>
        <p:nvGraphicFramePr>
          <p:cNvPr id="5" name="Table 4">
            <a:extLst>
              <a:ext uri="{FF2B5EF4-FFF2-40B4-BE49-F238E27FC236}">
                <a16:creationId xmlns:a16="http://schemas.microsoft.com/office/drawing/2014/main" id="{F22AFA91-799C-43EC-A3B4-ADD027E83C48}"/>
              </a:ext>
            </a:extLst>
          </p:cNvPr>
          <p:cNvGraphicFramePr>
            <a:graphicFrameLocks noGrp="1"/>
          </p:cNvGraphicFramePr>
          <p:nvPr>
            <p:extLst>
              <p:ext uri="{D42A27DB-BD31-4B8C-83A1-F6EECF244321}">
                <p14:modId xmlns:p14="http://schemas.microsoft.com/office/powerpoint/2010/main" val="3602714423"/>
              </p:ext>
            </p:extLst>
          </p:nvPr>
        </p:nvGraphicFramePr>
        <p:xfrm>
          <a:off x="12482285" y="7196666"/>
          <a:ext cx="833120" cy="21031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402016068"/>
                    </a:ext>
                  </a:extLst>
                </a:gridCol>
                <a:gridCol w="208280">
                  <a:extLst>
                    <a:ext uri="{9D8B030D-6E8A-4147-A177-3AD203B41FA5}">
                      <a16:colId xmlns:a16="http://schemas.microsoft.com/office/drawing/2014/main" val="2832613846"/>
                    </a:ext>
                  </a:extLst>
                </a:gridCol>
                <a:gridCol w="208280">
                  <a:extLst>
                    <a:ext uri="{9D8B030D-6E8A-4147-A177-3AD203B41FA5}">
                      <a16:colId xmlns:a16="http://schemas.microsoft.com/office/drawing/2014/main" val="4067639769"/>
                    </a:ext>
                  </a:extLst>
                </a:gridCol>
                <a:gridCol w="208280">
                  <a:extLst>
                    <a:ext uri="{9D8B030D-6E8A-4147-A177-3AD203B41FA5}">
                      <a16:colId xmlns:a16="http://schemas.microsoft.com/office/drawing/2014/main" val="1892416457"/>
                    </a:ext>
                  </a:extLst>
                </a:gridCol>
              </a:tblGrid>
              <a:tr h="0">
                <a:tc gridSpan="3">
                  <a:txBody>
                    <a:bodyPr/>
                    <a:lstStyle/>
                    <a:p>
                      <a:pPr algn="l" rtl="0" fontAlgn="base"/>
                      <a:endParaRPr lang="en-US" sz="1200">
                        <a:effectLst/>
                      </a:endParaRPr>
                    </a:p>
                  </a:txBody>
                  <a:tcPr anchor="ctr"/>
                </a:tc>
                <a:tc hMerge="1">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3322034553"/>
                  </a:ext>
                </a:extLst>
              </a:tr>
              <a:tr h="0">
                <a:tc gridSpan="3">
                  <a:txBody>
                    <a:bodyPr/>
                    <a:lstStyle/>
                    <a:p>
                      <a:pPr algn="l" rtl="0" fontAlgn="base"/>
                      <a:endParaRPr lang="en-US" sz="1200">
                        <a:effectLst/>
                      </a:endParaRPr>
                    </a:p>
                  </a:txBody>
                  <a:tcPr anchor="ctr"/>
                </a:tc>
                <a:tc hMerge="1">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863016974"/>
                  </a:ext>
                </a:extLst>
              </a:tr>
              <a:tr h="0">
                <a:tc gridSpan="3">
                  <a:txBody>
                    <a:bodyPr/>
                    <a:lstStyle/>
                    <a:p>
                      <a:pPr algn="l" rtl="0" fontAlgn="base"/>
                      <a:endParaRPr lang="en-US" sz="1200">
                        <a:effectLst/>
                      </a:endParaRPr>
                    </a:p>
                  </a:txBody>
                  <a:tcPr anchor="ctr"/>
                </a:tc>
                <a:tc hMerge="1">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4240852756"/>
                  </a:ext>
                </a:extLst>
              </a:tr>
              <a:tr h="0">
                <a:tc>
                  <a:txBody>
                    <a:bodyPr/>
                    <a:lstStyle/>
                    <a:p>
                      <a:pPr algn="l" rtl="0" fontAlgn="auto"/>
                      <a:endParaRPr lang="en-US" sz="1200">
                        <a:effectLst/>
                      </a:endParaRPr>
                    </a:p>
                  </a:txBody>
                  <a:tcPr anchor="ctr"/>
                </a:tc>
                <a:tc>
                  <a:txBody>
                    <a:bodyPr/>
                    <a:lstStyle/>
                    <a:p>
                      <a:pPr algn="l" rtl="0" fontAlgn="auto"/>
                      <a:endParaRPr lang="en-US" sz="1200">
                        <a:effectLst/>
                      </a:endParaRPr>
                    </a:p>
                  </a:txBody>
                  <a:tcPr anchor="ctr"/>
                </a:tc>
                <a:tc>
                  <a:txBody>
                    <a:bodyPr/>
                    <a:lstStyle/>
                    <a:p>
                      <a:pPr algn="l" rtl="0" fontAlgn="auto"/>
                      <a:r>
                        <a:rPr lang="en-US" sz="1200">
                          <a:effectLst/>
                        </a:rPr>
                        <a:t>​</a:t>
                      </a:r>
                      <a:endParaRPr lang="en-US" sz="1200" b="0" i="0">
                        <a:solidFill>
                          <a:srgbClr val="000000"/>
                        </a:solidFill>
                        <a:effectLst/>
                        <a:latin typeface="Calibri"/>
                      </a:endParaRPr>
                    </a:p>
                  </a:txBody>
                  <a:tcPr anchor="ctr"/>
                </a:tc>
                <a:tc>
                  <a:txBody>
                    <a:bodyPr/>
                    <a:lstStyle/>
                    <a:p>
                      <a:endParaRPr lang="en-US"/>
                    </a:p>
                  </a:txBody>
                  <a:tcPr/>
                </a:tc>
                <a:extLst>
                  <a:ext uri="{0D108BD9-81ED-4DB2-BD59-A6C34878D82A}">
                    <a16:rowId xmlns:a16="http://schemas.microsoft.com/office/drawing/2014/main" val="63219972"/>
                  </a:ext>
                </a:extLst>
              </a:tr>
              <a:tr h="0">
                <a:tc gridSpan="4">
                  <a:txBody>
                    <a:bodyPr/>
                    <a:lstStyle/>
                    <a:p>
                      <a:pPr algn="l" rtl="0" fontAlgn="base"/>
                      <a:endParaRPr lang="en-US" sz="1200">
                        <a:effectLs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8898836"/>
                  </a:ext>
                </a:extLst>
              </a:tr>
              <a:tr h="0">
                <a:tc gridSpan="3">
                  <a:txBody>
                    <a:bodyPr/>
                    <a:lstStyle/>
                    <a:p>
                      <a:pPr algn="l" rtl="0" fontAlgn="base"/>
                      <a:endParaRPr lang="en-US" sz="1200">
                        <a:effectLst/>
                      </a:endParaRPr>
                    </a:p>
                  </a:txBody>
                  <a:tcPr anchor="ctr"/>
                </a:tc>
                <a:tc hMerge="1">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590646895"/>
                  </a:ext>
                </a:extLst>
              </a:tr>
            </a:tbl>
          </a:graphicData>
        </a:graphic>
      </p:graphicFrame>
      <p:sp>
        <p:nvSpPr>
          <p:cNvPr id="9" name="Slide Number Placeholder 8">
            <a:extLst>
              <a:ext uri="{FF2B5EF4-FFF2-40B4-BE49-F238E27FC236}">
                <a16:creationId xmlns:a16="http://schemas.microsoft.com/office/drawing/2014/main" id="{B3894752-04F8-4B87-B9AB-8729DFAF3D5C}"/>
              </a:ext>
            </a:extLst>
          </p:cNvPr>
          <p:cNvSpPr>
            <a:spLocks noGrp="1"/>
          </p:cNvSpPr>
          <p:nvPr>
            <p:ph type="sldNum" sz="quarter" idx="12"/>
          </p:nvPr>
        </p:nvSpPr>
        <p:spPr/>
        <p:txBody>
          <a:bodyPr/>
          <a:lstStyle/>
          <a:p>
            <a:fld id="{04B5B5C5-D345-453F-9851-6A0B81EEAF5A}" type="slidenum">
              <a:rPr lang="en-US" smtClean="0"/>
              <a:t>4</a:t>
            </a:fld>
            <a:endParaRPr lang="en-US"/>
          </a:p>
        </p:txBody>
      </p:sp>
      <p:pic>
        <p:nvPicPr>
          <p:cNvPr id="4" name="Picture 6">
            <a:extLst>
              <a:ext uri="{FF2B5EF4-FFF2-40B4-BE49-F238E27FC236}">
                <a16:creationId xmlns:a16="http://schemas.microsoft.com/office/drawing/2014/main" id="{1B48204B-7819-43DD-85AD-149FEEF65382}"/>
              </a:ext>
            </a:extLst>
          </p:cNvPr>
          <p:cNvPicPr>
            <a:picLocks noChangeAspect="1"/>
          </p:cNvPicPr>
          <p:nvPr/>
        </p:nvPicPr>
        <p:blipFill>
          <a:blip r:embed="rId5"/>
          <a:stretch>
            <a:fillRect/>
          </a:stretch>
        </p:blipFill>
        <p:spPr>
          <a:xfrm>
            <a:off x="221672" y="656624"/>
            <a:ext cx="9106395" cy="5999974"/>
          </a:xfrm>
          <a:prstGeom prst="rect">
            <a:avLst/>
          </a:prstGeom>
        </p:spPr>
      </p:pic>
    </p:spTree>
    <p:extLst>
      <p:ext uri="{BB962C8B-B14F-4D97-AF65-F5344CB8AC3E}">
        <p14:creationId xmlns:p14="http://schemas.microsoft.com/office/powerpoint/2010/main" val="62209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27A1C87-9136-42AA-BBDB-729D41F0EA6C}"/>
              </a:ext>
            </a:extLst>
          </p:cNvPr>
          <p:cNvPicPr>
            <a:picLocks noChangeAspect="1"/>
          </p:cNvPicPr>
          <p:nvPr/>
        </p:nvPicPr>
        <p:blipFill>
          <a:blip r:embed="rId3"/>
          <a:stretch>
            <a:fillRect/>
          </a:stretch>
        </p:blipFill>
        <p:spPr>
          <a:xfrm>
            <a:off x="2999254" y="128393"/>
            <a:ext cx="5934061" cy="5552472"/>
          </a:xfrm>
          <a:prstGeom prst="rect">
            <a:avLst/>
          </a:prstGeom>
        </p:spPr>
      </p:pic>
      <p:sp>
        <p:nvSpPr>
          <p:cNvPr id="4098" name="Slide Number Placeholder 2">
            <a:extLst>
              <a:ext uri="{FF2B5EF4-FFF2-40B4-BE49-F238E27FC236}">
                <a16:creationId xmlns:a16="http://schemas.microsoft.com/office/drawing/2014/main" id="{25B26D3F-263F-4566-9954-7127A26BB991}"/>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1261F5D-41EE-4DE7-9EDC-5069FBD2C7E2}" type="slidenum">
              <a:rPr lang="en-US" altLang="en-US" sz="1800">
                <a:solidFill>
                  <a:srgbClr val="FFFFFF"/>
                </a:solidFill>
                <a:latin typeface="Times New Roman" panose="02020603050405020304" pitchFamily="18" charset="0"/>
              </a:rPr>
              <a:pPr>
                <a:spcBef>
                  <a:spcPct val="0"/>
                </a:spcBef>
                <a:buClrTx/>
                <a:buFontTx/>
                <a:buNone/>
              </a:pPr>
              <a:t>5</a:t>
            </a:fld>
            <a:endParaRPr lang="en-US" altLang="en-US" sz="1800">
              <a:solidFill>
                <a:srgbClr val="FFFFFF"/>
              </a:solidFill>
              <a:latin typeface="Times New Roman" panose="02020603050405020304" pitchFamily="18" charset="0"/>
            </a:endParaRPr>
          </a:p>
        </p:txBody>
      </p:sp>
      <p:sp>
        <p:nvSpPr>
          <p:cNvPr id="12" name="Title 5">
            <a:extLst>
              <a:ext uri="{FF2B5EF4-FFF2-40B4-BE49-F238E27FC236}">
                <a16:creationId xmlns:a16="http://schemas.microsoft.com/office/drawing/2014/main" id="{79E6ED8E-C8A4-46E7-A247-382C9EAF2D7B}"/>
              </a:ext>
            </a:extLst>
          </p:cNvPr>
          <p:cNvSpPr>
            <a:spLocks noGrp="1"/>
          </p:cNvSpPr>
          <p:nvPr/>
        </p:nvSpPr>
        <p:spPr>
          <a:xfrm>
            <a:off x="435832" y="1523737"/>
            <a:ext cx="11054878" cy="1347235"/>
          </a:xfrm>
          <a:prstGeom prst="rect">
            <a:avLst/>
          </a:prstGeom>
        </p:spPr>
        <p:txBody>
          <a:bodyPr lIns="91440" tIns="45720" rIns="91440" bIns="45720"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spcBef>
                <a:spcPts val="0"/>
              </a:spcBef>
              <a:defRPr/>
            </a:pPr>
            <a:r>
              <a:rPr lang="en-US" sz="3600" b="1">
                <a:latin typeface="Arial"/>
                <a:ea typeface="+mj-lt"/>
                <a:cs typeface="+mj-lt"/>
              </a:rPr>
              <a:t>The Eight "Rs"</a:t>
            </a:r>
            <a:endParaRPr lang="en-US" sz="3600">
              <a:latin typeface="Arial"/>
              <a:ea typeface="+mj-lt"/>
              <a:cs typeface="+mj-lt"/>
            </a:endParaRPr>
          </a:p>
          <a:p>
            <a:pPr>
              <a:lnSpc>
                <a:spcPct val="90000"/>
              </a:lnSpc>
              <a:defRPr/>
            </a:pPr>
            <a:endParaRPr lang="en-US" sz="3600" b="1">
              <a:latin typeface="Arial"/>
            </a:endParaRPr>
          </a:p>
          <a:p>
            <a:pPr algn="ctr">
              <a:defRPr/>
            </a:pPr>
            <a:endParaRPr lang="en-US" sz="6000">
              <a:solidFill>
                <a:schemeClr val="tx2">
                  <a:lumMod val="90000"/>
                  <a:lumOff val="1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2C7F44-B249-4964-8A4B-82020C86C6B6}"/>
              </a:ext>
            </a:extLst>
          </p:cNvPr>
          <p:cNvSpPr txBox="1"/>
          <p:nvPr/>
        </p:nvSpPr>
        <p:spPr>
          <a:xfrm>
            <a:off x="2371165" y="5582788"/>
            <a:ext cx="6362700" cy="46166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endParaRPr lang="en-US" sz="2400" b="1">
              <a:solidFill>
                <a:schemeClr val="bg1">
                  <a:lumMod val="50000"/>
                </a:schemeClr>
              </a:solidFill>
              <a:latin typeface="Corbel"/>
            </a:endParaRPr>
          </a:p>
        </p:txBody>
      </p:sp>
      <p:sp>
        <p:nvSpPr>
          <p:cNvPr id="5" name="TextBox 4">
            <a:extLst>
              <a:ext uri="{FF2B5EF4-FFF2-40B4-BE49-F238E27FC236}">
                <a16:creationId xmlns:a16="http://schemas.microsoft.com/office/drawing/2014/main" id="{3B5E8B9E-485A-40DE-9698-66CEC11D843E}"/>
              </a:ext>
            </a:extLst>
          </p:cNvPr>
          <p:cNvSpPr txBox="1"/>
          <p:nvPr/>
        </p:nvSpPr>
        <p:spPr>
          <a:xfrm>
            <a:off x="84161" y="6350757"/>
            <a:ext cx="112503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pic>
        <p:nvPicPr>
          <p:cNvPr id="2" name="Picture 3" descr="Social Banner white.png">
            <a:extLst>
              <a:ext uri="{FF2B5EF4-FFF2-40B4-BE49-F238E27FC236}">
                <a16:creationId xmlns:a16="http://schemas.microsoft.com/office/drawing/2014/main" id="{D8CA8411-1533-4B83-A81D-785D05B24D6F}"/>
              </a:ext>
            </a:extLst>
          </p:cNvPr>
          <p:cNvPicPr>
            <a:picLocks noChangeAspect="1"/>
          </p:cNvPicPr>
          <p:nvPr/>
        </p:nvPicPr>
        <p:blipFill>
          <a:blip r:embed="rId4"/>
          <a:stretch>
            <a:fillRect/>
          </a:stretch>
        </p:blipFill>
        <p:spPr>
          <a:xfrm>
            <a:off x="2310" y="5722159"/>
            <a:ext cx="11281063" cy="1134455"/>
          </a:xfrm>
          <a:prstGeom prst="rect">
            <a:avLst/>
          </a:prstGeom>
        </p:spPr>
      </p:pic>
    </p:spTree>
    <p:extLst>
      <p:ext uri="{BB962C8B-B14F-4D97-AF65-F5344CB8AC3E}">
        <p14:creationId xmlns:p14="http://schemas.microsoft.com/office/powerpoint/2010/main" val="73844148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a:extLst>
              <a:ext uri="{FF2B5EF4-FFF2-40B4-BE49-F238E27FC236}">
                <a16:creationId xmlns:a16="http://schemas.microsoft.com/office/drawing/2014/main" id="{25B26D3F-263F-4566-9954-7127A26BB991}"/>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1261F5D-41EE-4DE7-9EDC-5069FBD2C7E2}" type="slidenum">
              <a:rPr lang="en-US" altLang="en-US" sz="1800">
                <a:solidFill>
                  <a:srgbClr val="FFFFFF"/>
                </a:solidFill>
                <a:latin typeface="Times New Roman" panose="02020603050405020304" pitchFamily="18" charset="0"/>
              </a:rPr>
              <a:pPr>
                <a:spcBef>
                  <a:spcPct val="0"/>
                </a:spcBef>
                <a:buClrTx/>
                <a:buFontTx/>
                <a:buNone/>
              </a:pPr>
              <a:t>6</a:t>
            </a:fld>
            <a:endParaRPr lang="en-US" altLang="en-US" sz="1800">
              <a:solidFill>
                <a:srgbClr val="FFFFFF"/>
              </a:solidFill>
              <a:latin typeface="Times New Roman" panose="02020603050405020304" pitchFamily="18" charset="0"/>
            </a:endParaRPr>
          </a:p>
        </p:txBody>
      </p:sp>
      <p:sp>
        <p:nvSpPr>
          <p:cNvPr id="3" name="TextBox 2">
            <a:extLst>
              <a:ext uri="{FF2B5EF4-FFF2-40B4-BE49-F238E27FC236}">
                <a16:creationId xmlns:a16="http://schemas.microsoft.com/office/drawing/2014/main" id="{F62C7F44-B249-4964-8A4B-82020C86C6B6}"/>
              </a:ext>
            </a:extLst>
          </p:cNvPr>
          <p:cNvSpPr txBox="1"/>
          <p:nvPr/>
        </p:nvSpPr>
        <p:spPr>
          <a:xfrm>
            <a:off x="2371165" y="5582788"/>
            <a:ext cx="6362700" cy="46166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endParaRPr lang="en-US" sz="2400" b="1">
              <a:solidFill>
                <a:schemeClr val="bg1">
                  <a:lumMod val="50000"/>
                </a:schemeClr>
              </a:solidFill>
              <a:latin typeface="Corbel"/>
            </a:endParaRPr>
          </a:p>
        </p:txBody>
      </p:sp>
      <p:sp>
        <p:nvSpPr>
          <p:cNvPr id="2" name="TextBox 1">
            <a:extLst>
              <a:ext uri="{FF2B5EF4-FFF2-40B4-BE49-F238E27FC236}">
                <a16:creationId xmlns:a16="http://schemas.microsoft.com/office/drawing/2014/main" id="{B47EFFBF-EA91-41B8-8C55-DA90313330B4}"/>
              </a:ext>
            </a:extLst>
          </p:cNvPr>
          <p:cNvSpPr txBox="1"/>
          <p:nvPr/>
        </p:nvSpPr>
        <p:spPr>
          <a:xfrm>
            <a:off x="379194" y="230134"/>
            <a:ext cx="6197820"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600"/>
              </a:spcAft>
            </a:pPr>
            <a:r>
              <a:rPr lang="en-US" sz="2800" b="1">
                <a:latin typeface="Arial"/>
                <a:cs typeface="Calibri"/>
              </a:rPr>
              <a:t>What is the Circular Economy and How Does it Relate to Waste Reduction for Business?</a:t>
            </a:r>
            <a:endParaRPr lang="en-US" sz="2800">
              <a:latin typeface="Arial"/>
              <a:cs typeface="Arial"/>
            </a:endParaRPr>
          </a:p>
          <a:p>
            <a:pPr>
              <a:lnSpc>
                <a:spcPct val="90000"/>
              </a:lnSpc>
              <a:spcAft>
                <a:spcPts val="600"/>
              </a:spcAft>
            </a:pPr>
            <a:endParaRPr lang="en-US" sz="2000">
              <a:ea typeface="+mn-lt"/>
              <a:cs typeface="+mn-lt"/>
            </a:endParaRPr>
          </a:p>
          <a:p>
            <a:pPr>
              <a:lnSpc>
                <a:spcPct val="90000"/>
              </a:lnSpc>
              <a:spcAft>
                <a:spcPts val="600"/>
              </a:spcAft>
            </a:pPr>
            <a:r>
              <a:rPr lang="en-US" sz="2400">
                <a:latin typeface="Arial"/>
                <a:ea typeface="+mn-lt"/>
                <a:cs typeface="+mn-lt"/>
              </a:rPr>
              <a:t>Circular Economy is an alternative to a traditional linear economy (make, use, dispose) in which we keep resources in use for as long as possible, extract the maximum value from them whilst in use, then recover and regenerate products and materials at the end of each service life.</a:t>
            </a:r>
            <a:endParaRPr lang="en-US" sz="2400">
              <a:latin typeface="Arial"/>
            </a:endParaRPr>
          </a:p>
          <a:p>
            <a:pPr>
              <a:lnSpc>
                <a:spcPct val="90000"/>
              </a:lnSpc>
              <a:spcAft>
                <a:spcPts val="600"/>
              </a:spcAft>
            </a:pPr>
            <a:endParaRPr lang="en-US" sz="2400">
              <a:latin typeface="Arial"/>
              <a:cs typeface="Calibri"/>
            </a:endParaRPr>
          </a:p>
          <a:p>
            <a:pPr>
              <a:lnSpc>
                <a:spcPct val="90000"/>
              </a:lnSpc>
              <a:spcAft>
                <a:spcPts val="600"/>
              </a:spcAft>
            </a:pPr>
            <a:endParaRPr lang="en-US" sz="2400">
              <a:latin typeface="Arial"/>
              <a:cs typeface="Calibri"/>
            </a:endParaRPr>
          </a:p>
          <a:p>
            <a:pPr>
              <a:lnSpc>
                <a:spcPct val="90000"/>
              </a:lnSpc>
              <a:spcAft>
                <a:spcPts val="600"/>
              </a:spcAft>
            </a:pPr>
            <a:endParaRPr lang="en-US" sz="2000">
              <a:cs typeface="Calibri"/>
            </a:endParaRPr>
          </a:p>
          <a:p>
            <a:endParaRPr lang="en-US" sz="2000">
              <a:cs typeface="Calibri"/>
            </a:endParaRPr>
          </a:p>
        </p:txBody>
      </p:sp>
      <p:pic>
        <p:nvPicPr>
          <p:cNvPr id="4" name="Picture 4" descr="circular-linear-economy-min.jpg">
            <a:extLst>
              <a:ext uri="{FF2B5EF4-FFF2-40B4-BE49-F238E27FC236}">
                <a16:creationId xmlns:a16="http://schemas.microsoft.com/office/drawing/2014/main" id="{C157A3CD-40EF-4DC4-BE87-5CDEE72C70CB}"/>
              </a:ext>
            </a:extLst>
          </p:cNvPr>
          <p:cNvPicPr>
            <a:picLocks noChangeAspect="1"/>
          </p:cNvPicPr>
          <p:nvPr/>
        </p:nvPicPr>
        <p:blipFill>
          <a:blip r:embed="rId3"/>
          <a:stretch>
            <a:fillRect/>
          </a:stretch>
        </p:blipFill>
        <p:spPr>
          <a:xfrm>
            <a:off x="6468521" y="1440500"/>
            <a:ext cx="4534394" cy="3036995"/>
          </a:xfrm>
          <a:prstGeom prst="rect">
            <a:avLst/>
          </a:prstGeom>
        </p:spPr>
      </p:pic>
      <p:sp>
        <p:nvSpPr>
          <p:cNvPr id="5" name="TextBox 4">
            <a:extLst>
              <a:ext uri="{FF2B5EF4-FFF2-40B4-BE49-F238E27FC236}">
                <a16:creationId xmlns:a16="http://schemas.microsoft.com/office/drawing/2014/main" id="{32BA7D4E-FEC3-4C83-A0DF-2FFF675FB3C4}"/>
              </a:ext>
            </a:extLst>
          </p:cNvPr>
          <p:cNvSpPr txBox="1"/>
          <p:nvPr/>
        </p:nvSpPr>
        <p:spPr>
          <a:xfrm>
            <a:off x="6099958" y="6468185"/>
            <a:ext cx="5157849" cy="276999"/>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1200"/>
              <a:t>https://treadingmyownpath.com/2020/08/06/zero-waste-circular-economy/</a:t>
            </a:r>
          </a:p>
        </p:txBody>
      </p:sp>
      <p:pic>
        <p:nvPicPr>
          <p:cNvPr id="6" name="Picture 3" descr="Social Banner white.png">
            <a:extLst>
              <a:ext uri="{FF2B5EF4-FFF2-40B4-BE49-F238E27FC236}">
                <a16:creationId xmlns:a16="http://schemas.microsoft.com/office/drawing/2014/main" id="{EA8E9453-5D8C-4058-AB22-702F44432825}"/>
              </a:ext>
            </a:extLst>
          </p:cNvPr>
          <p:cNvPicPr>
            <a:picLocks noChangeAspect="1"/>
          </p:cNvPicPr>
          <p:nvPr/>
        </p:nvPicPr>
        <p:blipFill>
          <a:blip r:embed="rId4"/>
          <a:stretch>
            <a:fillRect/>
          </a:stretch>
        </p:blipFill>
        <p:spPr>
          <a:xfrm>
            <a:off x="2310" y="5722159"/>
            <a:ext cx="11281063" cy="1134455"/>
          </a:xfrm>
          <a:prstGeom prst="rect">
            <a:avLst/>
          </a:prstGeom>
        </p:spPr>
      </p:pic>
    </p:spTree>
    <p:extLst>
      <p:ext uri="{BB962C8B-B14F-4D97-AF65-F5344CB8AC3E}">
        <p14:creationId xmlns:p14="http://schemas.microsoft.com/office/powerpoint/2010/main" val="19643730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0B6514-F418-40A2-A39E-EF4349C6F483}"/>
              </a:ext>
            </a:extLst>
          </p:cNvPr>
          <p:cNvSpPr txBox="1"/>
          <p:nvPr/>
        </p:nvSpPr>
        <p:spPr>
          <a:xfrm>
            <a:off x="113475" y="659028"/>
            <a:ext cx="11171347" cy="3816429"/>
          </a:xfrm>
          <a:prstGeom prst="rect">
            <a:avLst/>
          </a:prstGeom>
          <a:noFill/>
        </p:spPr>
        <p:txBody>
          <a:bodyPr wrap="square" lIns="91440" tIns="45720" rIns="91440" bIns="45720" anchor="t">
            <a:spAutoFit/>
          </a:bodyPr>
          <a:lstStyle/>
          <a:p>
            <a:r>
              <a:rPr lang="en-US" sz="2800" b="1">
                <a:latin typeface="Arial"/>
                <a:cs typeface="Arial"/>
              </a:rPr>
              <a:t>Right Size and Centralized Bins</a:t>
            </a:r>
            <a:endParaRPr lang="en-US" sz="2800" b="1" i="0">
              <a:effectLst/>
              <a:latin typeface="Arial"/>
              <a:cs typeface="Arial"/>
            </a:endParaRPr>
          </a:p>
          <a:p>
            <a:pPr algn="l"/>
            <a:endParaRPr lang="en-US" b="0"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a:latin typeface="Arial"/>
                <a:cs typeface="Arial"/>
              </a:rPr>
              <a:t> </a:t>
            </a:r>
            <a:r>
              <a:rPr lang="en-US" sz="2000" b="0" i="0">
                <a:effectLst/>
                <a:latin typeface="Arial"/>
                <a:cs typeface="Arial"/>
              </a:rPr>
              <a:t>Choose appropriate </a:t>
            </a:r>
            <a:r>
              <a:rPr lang="en-US" sz="2000">
                <a:latin typeface="Arial"/>
                <a:cs typeface="Arial"/>
              </a:rPr>
              <a:t>waste/</a:t>
            </a:r>
            <a:r>
              <a:rPr lang="en-US" sz="2000" b="0" i="0">
                <a:effectLst/>
                <a:latin typeface="Arial"/>
                <a:cs typeface="Arial"/>
              </a:rPr>
              <a:t>recycling</a:t>
            </a:r>
            <a:r>
              <a:rPr lang="en-US" sz="2000">
                <a:latin typeface="Arial"/>
                <a:cs typeface="Arial"/>
              </a:rPr>
              <a:t>/organic</a:t>
            </a:r>
            <a:r>
              <a:rPr lang="en-US" sz="2000" b="0" i="0">
                <a:effectLst/>
                <a:latin typeface="Arial"/>
                <a:cs typeface="Arial"/>
              </a:rPr>
              <a:t> </a:t>
            </a:r>
            <a:r>
              <a:rPr lang="en-US" sz="2000">
                <a:latin typeface="Arial"/>
                <a:cs typeface="Arial"/>
              </a:rPr>
              <a:t>bins</a:t>
            </a:r>
            <a:r>
              <a:rPr lang="en-US" sz="2000" b="0" i="0">
                <a:effectLst/>
                <a:latin typeface="Arial"/>
                <a:cs typeface="Arial"/>
              </a:rPr>
              <a:t>.</a:t>
            </a:r>
            <a:r>
              <a:rPr lang="en-US" sz="2000">
                <a:latin typeface="Arial"/>
                <a:cs typeface="Arial"/>
              </a:rPr>
              <a:t> </a:t>
            </a:r>
            <a:endParaRPr lang="en-US" sz="2000" b="0" i="0">
              <a:effectLst/>
              <a:latin typeface="Arial" panose="020B0604020202020204" pitchFamily="34" charset="0"/>
              <a:cs typeface="Arial" panose="020B0604020202020204" pitchFamily="34" charset="0"/>
            </a:endParaRPr>
          </a:p>
          <a:p>
            <a:endParaRPr lang="en-US" sz="2000">
              <a:latin typeface="Arial"/>
              <a:cs typeface="Arial"/>
            </a:endParaRPr>
          </a:p>
          <a:p>
            <a:pPr>
              <a:buFont typeface="Arial" panose="020B0604020202020204" pitchFamily="34" charset="0"/>
              <a:buChar char="•"/>
            </a:pPr>
            <a:r>
              <a:rPr lang="en-US" sz="2000">
                <a:latin typeface="Arial"/>
                <a:cs typeface="Arial"/>
              </a:rPr>
              <a:t> </a:t>
            </a:r>
            <a:r>
              <a:rPr lang="en-US" sz="2000" b="0" i="0">
                <a:effectLst/>
                <a:latin typeface="Arial"/>
                <a:cs typeface="Arial"/>
              </a:rPr>
              <a:t>Locate </a:t>
            </a:r>
            <a:r>
              <a:rPr lang="en-US" sz="2000">
                <a:latin typeface="Arial"/>
                <a:cs typeface="Arial"/>
              </a:rPr>
              <a:t>waste/recycling/organic </a:t>
            </a:r>
            <a:r>
              <a:rPr lang="en-US" sz="2000" b="0" i="0">
                <a:effectLst/>
                <a:latin typeface="Arial"/>
                <a:cs typeface="Arial"/>
              </a:rPr>
              <a:t>bins strategically and label them clearly</a:t>
            </a:r>
            <a:r>
              <a:rPr lang="en-US" sz="2000">
                <a:latin typeface="Arial"/>
                <a:cs typeface="Arial"/>
              </a:rPr>
              <a:t> including educational </a:t>
            </a:r>
            <a:endParaRPr lang="en-US" sz="2000">
              <a:latin typeface="Arial" panose="020B0604020202020204" pitchFamily="34" charset="0"/>
              <a:cs typeface="Arial" panose="020B0604020202020204" pitchFamily="34" charset="0"/>
            </a:endParaRPr>
          </a:p>
          <a:p>
            <a:r>
              <a:rPr lang="en-US" sz="2000">
                <a:latin typeface="Arial"/>
                <a:cs typeface="Arial"/>
              </a:rPr>
              <a:t>  messages that show what is acceptable in each bin.  </a:t>
            </a:r>
            <a:endParaRPr lang="en-US" sz="2000" b="0" i="0">
              <a:effectLst/>
              <a:latin typeface="Arial" panose="020B0604020202020204" pitchFamily="34" charset="0"/>
              <a:cs typeface="Arial" panose="020B0604020202020204" pitchFamily="34" charset="0"/>
            </a:endParaRPr>
          </a:p>
          <a:p>
            <a:endParaRPr lang="en-US" sz="2000">
              <a:latin typeface="Arial"/>
              <a:cs typeface="Arial"/>
            </a:endParaRPr>
          </a:p>
          <a:p>
            <a:pPr>
              <a:buFont typeface="Arial" panose="020B0604020202020204" pitchFamily="34" charset="0"/>
              <a:buChar char="•"/>
            </a:pPr>
            <a:r>
              <a:rPr lang="en-US" sz="2000">
                <a:latin typeface="Arial"/>
                <a:cs typeface="Arial"/>
              </a:rPr>
              <a:t> </a:t>
            </a:r>
            <a:r>
              <a:rPr lang="en-US" sz="2000" b="0" i="0">
                <a:effectLst/>
                <a:latin typeface="Arial"/>
                <a:cs typeface="Arial"/>
              </a:rPr>
              <a:t>Monitor </a:t>
            </a:r>
            <a:r>
              <a:rPr lang="en-US" sz="2000">
                <a:latin typeface="Arial"/>
                <a:cs typeface="Arial"/>
              </a:rPr>
              <a:t>waste/recycling/organic bins</a:t>
            </a:r>
            <a:r>
              <a:rPr lang="en-US" sz="2000" b="0" i="0">
                <a:effectLst/>
                <a:latin typeface="Arial"/>
                <a:cs typeface="Arial"/>
              </a:rPr>
              <a:t> for </a:t>
            </a:r>
            <a:r>
              <a:rPr lang="en-US" sz="2000">
                <a:latin typeface="Arial"/>
                <a:cs typeface="Arial"/>
              </a:rPr>
              <a:t>contamination</a:t>
            </a:r>
            <a:r>
              <a:rPr lang="en-US" sz="2000" b="0" i="0">
                <a:effectLst/>
                <a:latin typeface="Arial"/>
                <a:cs typeface="Arial"/>
              </a:rPr>
              <a:t> on a regular basis.</a:t>
            </a:r>
            <a:r>
              <a:rPr lang="en-US" sz="2000">
                <a:latin typeface="Arial"/>
                <a:cs typeface="Arial"/>
              </a:rPr>
              <a:t> </a:t>
            </a:r>
            <a:endParaRPr lang="en-US" sz="2000" b="0" i="0">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a:latin typeface="Arial"/>
              <a:cs typeface="Arial"/>
            </a:endParaRPr>
          </a:p>
          <a:p>
            <a:pPr>
              <a:buFont typeface="Arial" panose="020B0604020202020204" pitchFamily="34" charset="0"/>
              <a:buChar char="•"/>
            </a:pPr>
            <a:r>
              <a:rPr lang="en-US" sz="2000">
                <a:latin typeface="Arial"/>
                <a:cs typeface="Arial"/>
              </a:rPr>
              <a:t> Report during staff meeting or internal memos </a:t>
            </a:r>
            <a:endParaRPr lang="en-US" sz="2000" b="0" i="0">
              <a:effectLst/>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a:solidFill>
                <a:srgbClr val="333333"/>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BB1C28AC-E99C-46F9-BB59-AC320A448068}"/>
              </a:ext>
            </a:extLst>
          </p:cNvPr>
          <p:cNvPicPr>
            <a:picLocks noChangeAspect="1"/>
          </p:cNvPicPr>
          <p:nvPr/>
        </p:nvPicPr>
        <p:blipFill>
          <a:blip r:embed="rId3"/>
          <a:stretch>
            <a:fillRect/>
          </a:stretch>
        </p:blipFill>
        <p:spPr>
          <a:xfrm>
            <a:off x="-4667" y="5644820"/>
            <a:ext cx="11294018" cy="1214407"/>
          </a:xfrm>
          <a:prstGeom prst="rect">
            <a:avLst/>
          </a:prstGeom>
        </p:spPr>
      </p:pic>
      <p:pic>
        <p:nvPicPr>
          <p:cNvPr id="3" name="Picture 4" descr="Free Images : basket, ecology, rubbish, colors, containers, litter, trash, garbage, recycling ...">
            <a:extLst>
              <a:ext uri="{FF2B5EF4-FFF2-40B4-BE49-F238E27FC236}">
                <a16:creationId xmlns:a16="http://schemas.microsoft.com/office/drawing/2014/main" id="{2D083A0A-EC00-45EE-A399-F24E82704C77}"/>
              </a:ext>
            </a:extLst>
          </p:cNvPr>
          <p:cNvPicPr>
            <a:picLocks noChangeAspect="1"/>
          </p:cNvPicPr>
          <p:nvPr/>
        </p:nvPicPr>
        <p:blipFill>
          <a:blip r:embed="rId4"/>
          <a:stretch>
            <a:fillRect/>
          </a:stretch>
        </p:blipFill>
        <p:spPr>
          <a:xfrm>
            <a:off x="8299077" y="3307976"/>
            <a:ext cx="2743200" cy="2057400"/>
          </a:xfrm>
          <a:prstGeom prst="rect">
            <a:avLst/>
          </a:prstGeom>
        </p:spPr>
      </p:pic>
      <p:sp>
        <p:nvSpPr>
          <p:cNvPr id="9" name="Slide Number Placeholder 8">
            <a:extLst>
              <a:ext uri="{FF2B5EF4-FFF2-40B4-BE49-F238E27FC236}">
                <a16:creationId xmlns:a16="http://schemas.microsoft.com/office/drawing/2014/main" id="{A855A1D1-FCD1-4A98-A9F5-609C0297AE62}"/>
              </a:ext>
            </a:extLst>
          </p:cNvPr>
          <p:cNvSpPr>
            <a:spLocks noGrp="1"/>
          </p:cNvSpPr>
          <p:nvPr>
            <p:ph type="sldNum" sz="quarter" idx="10"/>
          </p:nvPr>
        </p:nvSpPr>
        <p:spPr/>
        <p:txBody>
          <a:bodyPr/>
          <a:lstStyle/>
          <a:p>
            <a:fld id="{CDDB4214-3039-44C5-B626-C5C594695E7E}" type="slidenum">
              <a:rPr lang="en-US" altLang="en-US"/>
              <a:pPr/>
              <a:t>7</a:t>
            </a:fld>
            <a:endParaRPr lang="en-US"/>
          </a:p>
        </p:txBody>
      </p:sp>
    </p:spTree>
    <p:extLst>
      <p:ext uri="{BB962C8B-B14F-4D97-AF65-F5344CB8AC3E}">
        <p14:creationId xmlns:p14="http://schemas.microsoft.com/office/powerpoint/2010/main" val="20112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0B6514-F418-40A2-A39E-EF4349C6F483}"/>
              </a:ext>
            </a:extLst>
          </p:cNvPr>
          <p:cNvSpPr txBox="1"/>
          <p:nvPr/>
        </p:nvSpPr>
        <p:spPr>
          <a:xfrm>
            <a:off x="157649" y="371898"/>
            <a:ext cx="11171347" cy="1200329"/>
          </a:xfrm>
          <a:prstGeom prst="rect">
            <a:avLst/>
          </a:prstGeom>
          <a:noFill/>
        </p:spPr>
        <p:txBody>
          <a:bodyPr wrap="square" lIns="91440" tIns="45720" rIns="91440" bIns="45720" anchor="t">
            <a:spAutoFit/>
          </a:bodyPr>
          <a:lstStyle/>
          <a:p>
            <a:r>
              <a:rPr lang="en-US" b="1" dirty="0">
                <a:solidFill>
                  <a:srgbClr val="333333"/>
                </a:solidFill>
                <a:latin typeface="Arial"/>
                <a:cs typeface="Arial"/>
              </a:rPr>
              <a:t>Example of Educational Signage</a:t>
            </a:r>
            <a:endParaRPr lang="en-US" b="1"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ea typeface="+mn-lt"/>
                <a:cs typeface="+mn-lt"/>
                <a:hlinkClick r:id="rId3"/>
              </a:rPr>
              <a:t>https://www.calrecycle.ca.gov/recycle/commercial/organics/prtoolkit</a:t>
            </a:r>
            <a:endParaRPr lang="en-US">
              <a:solidFill>
                <a:srgbClr val="333333"/>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endParaRPr lang="en-US" dirty="0">
              <a:solidFill>
                <a:srgbClr val="000000"/>
              </a:solidFill>
              <a:latin typeface="Calibri"/>
              <a:cs typeface="Calibri"/>
            </a:endParaRPr>
          </a:p>
        </p:txBody>
      </p:sp>
      <p:pic>
        <p:nvPicPr>
          <p:cNvPr id="2" name="Picture 2">
            <a:extLst>
              <a:ext uri="{FF2B5EF4-FFF2-40B4-BE49-F238E27FC236}">
                <a16:creationId xmlns:a16="http://schemas.microsoft.com/office/drawing/2014/main" id="{BB1C28AC-E99C-46F9-BB59-AC320A448068}"/>
              </a:ext>
            </a:extLst>
          </p:cNvPr>
          <p:cNvPicPr>
            <a:picLocks noChangeAspect="1"/>
          </p:cNvPicPr>
          <p:nvPr/>
        </p:nvPicPr>
        <p:blipFill>
          <a:blip r:embed="rId4"/>
          <a:stretch>
            <a:fillRect/>
          </a:stretch>
        </p:blipFill>
        <p:spPr>
          <a:xfrm>
            <a:off x="-4667" y="5644820"/>
            <a:ext cx="11294018" cy="1214407"/>
          </a:xfrm>
          <a:prstGeom prst="rect">
            <a:avLst/>
          </a:prstGeom>
        </p:spPr>
      </p:pic>
      <p:sp>
        <p:nvSpPr>
          <p:cNvPr id="9" name="Slide Number Placeholder 8">
            <a:extLst>
              <a:ext uri="{FF2B5EF4-FFF2-40B4-BE49-F238E27FC236}">
                <a16:creationId xmlns:a16="http://schemas.microsoft.com/office/drawing/2014/main" id="{A855A1D1-FCD1-4A98-A9F5-609C0297AE62}"/>
              </a:ext>
            </a:extLst>
          </p:cNvPr>
          <p:cNvSpPr>
            <a:spLocks noGrp="1"/>
          </p:cNvSpPr>
          <p:nvPr>
            <p:ph type="sldNum" sz="quarter" idx="10"/>
          </p:nvPr>
        </p:nvSpPr>
        <p:spPr/>
        <p:txBody>
          <a:bodyPr/>
          <a:lstStyle/>
          <a:p>
            <a:fld id="{CDDB4214-3039-44C5-B626-C5C594695E7E}" type="slidenum">
              <a:rPr lang="en-US" altLang="en-US"/>
              <a:pPr/>
              <a:t>8</a:t>
            </a:fld>
            <a:endParaRPr lang="en-US"/>
          </a:p>
        </p:txBody>
      </p:sp>
      <p:pic>
        <p:nvPicPr>
          <p:cNvPr id="6" name="Picture 6">
            <a:extLst>
              <a:ext uri="{FF2B5EF4-FFF2-40B4-BE49-F238E27FC236}">
                <a16:creationId xmlns:a16="http://schemas.microsoft.com/office/drawing/2014/main" id="{6234C3BD-605E-4959-B93E-6903D4A2C115}"/>
              </a:ext>
            </a:extLst>
          </p:cNvPr>
          <p:cNvPicPr>
            <a:picLocks noChangeAspect="1"/>
          </p:cNvPicPr>
          <p:nvPr/>
        </p:nvPicPr>
        <p:blipFill>
          <a:blip r:embed="rId5"/>
          <a:stretch>
            <a:fillRect/>
          </a:stretch>
        </p:blipFill>
        <p:spPr>
          <a:xfrm>
            <a:off x="5364920" y="1301460"/>
            <a:ext cx="5835374" cy="4100470"/>
          </a:xfrm>
          <a:prstGeom prst="rect">
            <a:avLst/>
          </a:prstGeom>
        </p:spPr>
      </p:pic>
      <p:pic>
        <p:nvPicPr>
          <p:cNvPr id="7" name="Picture 7">
            <a:extLst>
              <a:ext uri="{FF2B5EF4-FFF2-40B4-BE49-F238E27FC236}">
                <a16:creationId xmlns:a16="http://schemas.microsoft.com/office/drawing/2014/main" id="{F7C97E47-46ED-446D-B5FF-71330699E080}"/>
              </a:ext>
            </a:extLst>
          </p:cNvPr>
          <p:cNvPicPr>
            <a:picLocks noChangeAspect="1"/>
          </p:cNvPicPr>
          <p:nvPr/>
        </p:nvPicPr>
        <p:blipFill>
          <a:blip r:embed="rId6"/>
          <a:stretch>
            <a:fillRect/>
          </a:stretch>
        </p:blipFill>
        <p:spPr>
          <a:xfrm>
            <a:off x="163443" y="1373138"/>
            <a:ext cx="4322417" cy="4023375"/>
          </a:xfrm>
          <a:prstGeom prst="rect">
            <a:avLst/>
          </a:prstGeom>
        </p:spPr>
      </p:pic>
    </p:spTree>
    <p:extLst>
      <p:ext uri="{BB962C8B-B14F-4D97-AF65-F5344CB8AC3E}">
        <p14:creationId xmlns:p14="http://schemas.microsoft.com/office/powerpoint/2010/main" val="198083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3EBD5-BA78-428C-885A-2369C39C6D56}"/>
              </a:ext>
            </a:extLst>
          </p:cNvPr>
          <p:cNvSpPr>
            <a:spLocks noGrp="1"/>
          </p:cNvSpPr>
          <p:nvPr>
            <p:ph type="sldNum" sz="quarter" idx="10"/>
          </p:nvPr>
        </p:nvSpPr>
        <p:spPr/>
        <p:txBody>
          <a:bodyPr/>
          <a:lstStyle/>
          <a:p>
            <a:fld id="{CDDB4214-3039-44C5-B626-C5C594695E7E}" type="slidenum">
              <a:rPr lang="en-US" altLang="en-US"/>
              <a:pPr/>
              <a:t>9</a:t>
            </a:fld>
            <a:endParaRPr lang="en-US" altLang="en-US"/>
          </a:p>
        </p:txBody>
      </p:sp>
      <p:pic>
        <p:nvPicPr>
          <p:cNvPr id="4" name="Picture 2">
            <a:extLst>
              <a:ext uri="{FF2B5EF4-FFF2-40B4-BE49-F238E27FC236}">
                <a16:creationId xmlns:a16="http://schemas.microsoft.com/office/drawing/2014/main" id="{DBE1F93F-8749-4B11-B5ED-8A17E44AD40D}"/>
              </a:ext>
            </a:extLst>
          </p:cNvPr>
          <p:cNvPicPr>
            <a:picLocks noChangeAspect="1"/>
          </p:cNvPicPr>
          <p:nvPr/>
        </p:nvPicPr>
        <p:blipFill>
          <a:blip r:embed="rId3"/>
          <a:stretch>
            <a:fillRect/>
          </a:stretch>
        </p:blipFill>
        <p:spPr>
          <a:xfrm>
            <a:off x="-4667" y="5644820"/>
            <a:ext cx="11294018" cy="1214407"/>
          </a:xfrm>
          <a:prstGeom prst="rect">
            <a:avLst/>
          </a:prstGeom>
        </p:spPr>
      </p:pic>
      <p:sp>
        <p:nvSpPr>
          <p:cNvPr id="5" name="TextBox 4">
            <a:extLst>
              <a:ext uri="{FF2B5EF4-FFF2-40B4-BE49-F238E27FC236}">
                <a16:creationId xmlns:a16="http://schemas.microsoft.com/office/drawing/2014/main" id="{EF25791D-CB61-4C3C-AAB9-04980C6765C0}"/>
              </a:ext>
            </a:extLst>
          </p:cNvPr>
          <p:cNvSpPr txBox="1"/>
          <p:nvPr/>
        </p:nvSpPr>
        <p:spPr>
          <a:xfrm>
            <a:off x="300841" y="254612"/>
            <a:ext cx="10729355" cy="523220"/>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800" b="1">
                <a:latin typeface="Arial"/>
                <a:cs typeface="Arial"/>
              </a:rPr>
              <a:t>What is the cost of Contamination?</a:t>
            </a:r>
            <a:endParaRPr lang="en-US" sz="4800" b="1">
              <a:latin typeface="Corbel" panose="020B0503020204020204" pitchFamily="34" charset="0"/>
            </a:endParaRPr>
          </a:p>
        </p:txBody>
      </p:sp>
      <p:sp>
        <p:nvSpPr>
          <p:cNvPr id="6" name="TextBox 5">
            <a:extLst>
              <a:ext uri="{FF2B5EF4-FFF2-40B4-BE49-F238E27FC236}">
                <a16:creationId xmlns:a16="http://schemas.microsoft.com/office/drawing/2014/main" id="{1EEA6761-937F-47C5-944A-F51B03E77D14}"/>
              </a:ext>
            </a:extLst>
          </p:cNvPr>
          <p:cNvSpPr txBox="1"/>
          <p:nvPr/>
        </p:nvSpPr>
        <p:spPr>
          <a:xfrm>
            <a:off x="172192" y="948629"/>
            <a:ext cx="10937174" cy="440120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2000" dirty="0">
                <a:latin typeface="Arial"/>
                <a:cs typeface="Arial"/>
              </a:rPr>
              <a:t>Contamination is a concern for everyone.  While the individual may receive an extra charge on their next bill, if the contaminated material reaches the sorting facility it could potentially impact a much larger amount of material.    Recyclables are sold through markets so the cleaner the material the more opportunity to sell that material.  </a:t>
            </a:r>
            <a:endParaRPr lang="en-US"/>
          </a:p>
          <a:p>
            <a:endParaRPr lang="en-US" sz="2000">
              <a:latin typeface="Arial"/>
              <a:cs typeface="Arial"/>
            </a:endParaRPr>
          </a:p>
          <a:p>
            <a:r>
              <a:rPr lang="en-US" sz="2000" dirty="0">
                <a:latin typeface="Arial"/>
                <a:cs typeface="Arial"/>
              </a:rPr>
              <a:t>In order to help control contamination, the following are a few suggestions:</a:t>
            </a:r>
          </a:p>
          <a:p>
            <a:pPr marL="342900" indent="-342900">
              <a:buFont typeface="Arial"/>
              <a:buChar char="•"/>
            </a:pPr>
            <a:r>
              <a:rPr lang="en-US" sz="2000" dirty="0">
                <a:latin typeface="Arial"/>
                <a:cs typeface="Arial"/>
              </a:rPr>
              <a:t>Always ensure a recycling and organic bins are next to a waste bin.  This allows customers to have the correct bins on hand.</a:t>
            </a:r>
          </a:p>
          <a:p>
            <a:pPr marL="342900" indent="-342900">
              <a:buFont typeface="Arial"/>
              <a:buChar char="•"/>
            </a:pPr>
            <a:r>
              <a:rPr lang="en-US" sz="2000" dirty="0">
                <a:latin typeface="Arial"/>
                <a:cs typeface="Arial"/>
              </a:rPr>
              <a:t>Provide clear signage on all bins, include graphics.  If you have any question on what is acceptable, please contact your waste hauler.</a:t>
            </a:r>
          </a:p>
          <a:p>
            <a:pPr marL="342900" indent="-342900">
              <a:buFont typeface="Arial"/>
              <a:buChar char="•"/>
            </a:pPr>
            <a:r>
              <a:rPr lang="en-US" sz="2000" dirty="0">
                <a:latin typeface="Arial"/>
                <a:cs typeface="Arial"/>
              </a:rPr>
              <a:t>Ensure that you have a waste or green team that monitors waste/recycling/organics of the business.  </a:t>
            </a:r>
          </a:p>
          <a:p>
            <a:endParaRPr lang="en-US" sz="2000">
              <a:latin typeface="Arial"/>
              <a:cs typeface="Arial"/>
            </a:endParaRPr>
          </a:p>
          <a:p>
            <a:r>
              <a:rPr lang="en-US" sz="2000" dirty="0">
                <a:latin typeface="Arial"/>
                <a:cs typeface="Arial"/>
              </a:rPr>
              <a:t>  </a:t>
            </a:r>
            <a:endParaRPr lang="en-US" dirty="0">
              <a:cs typeface="Calibri"/>
            </a:endParaRPr>
          </a:p>
        </p:txBody>
      </p:sp>
    </p:spTree>
    <p:extLst>
      <p:ext uri="{BB962C8B-B14F-4D97-AF65-F5344CB8AC3E}">
        <p14:creationId xmlns:p14="http://schemas.microsoft.com/office/powerpoint/2010/main" val="3976642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ency">
  <a:themeElements>
    <a:clrScheme name="Composting">
      <a:dk1>
        <a:sysClr val="windowText" lastClr="000000"/>
      </a:dk1>
      <a:lt1>
        <a:srgbClr val="FFFFFF"/>
      </a:lt1>
      <a:dk2>
        <a:srgbClr val="342D30"/>
      </a:dk2>
      <a:lt2>
        <a:srgbClr val="9CB53C"/>
      </a:lt2>
      <a:accent1>
        <a:srgbClr val="20409A"/>
      </a:accent1>
      <a:accent2>
        <a:srgbClr val="6894AD"/>
      </a:accent2>
      <a:accent3>
        <a:srgbClr val="9AC1D5"/>
      </a:accent3>
      <a:accent4>
        <a:srgbClr val="342D30"/>
      </a:accent4>
      <a:accent5>
        <a:srgbClr val="20409A"/>
      </a:accent5>
      <a:accent6>
        <a:srgbClr val="9CB53C"/>
      </a:accent6>
      <a:hlink>
        <a:srgbClr val="6894AD"/>
      </a:hlink>
      <a:folHlink>
        <a:srgbClr val="9AC1D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a:bodyPr anchor="b"/>
      <a:lstStyle>
        <a:defPPr>
          <a:defRPr sz="4800" b="1" dirty="0" smtClean="0">
            <a:solidFill>
              <a:schemeClr val="bg1">
                <a:lumMod val="50000"/>
              </a:schemeClr>
            </a:solidFill>
            <a:latin typeface="Corbel" panose="020B0503020204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0282BBD49D04A86B8B80D7621DEC1" ma:contentTypeVersion="13" ma:contentTypeDescription="Create a new document." ma:contentTypeScope="" ma:versionID="b4dea93d8a497e37332a0285afc23f21">
  <xsd:schema xmlns:xsd="http://www.w3.org/2001/XMLSchema" xmlns:xs="http://www.w3.org/2001/XMLSchema" xmlns:p="http://schemas.microsoft.com/office/2006/metadata/properties" xmlns:ns2="ae8e40b0-13b5-4012-a684-02532b1b31b5" xmlns:ns3="9767287d-da59-4018-b755-2cb374ce5096" targetNamespace="http://schemas.microsoft.com/office/2006/metadata/properties" ma:root="true" ma:fieldsID="fa4aff9f3eb13bf3c798f25d6093c7ae" ns2:_="" ns3:_="">
    <xsd:import namespace="ae8e40b0-13b5-4012-a684-02532b1b31b5"/>
    <xsd:import namespace="9767287d-da59-4018-b755-2cb374ce50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x0074_oj7" minOccurs="0"/>
                <xsd:element ref="ns3:SharedWithUsers" minOccurs="0"/>
                <xsd:element ref="ns3:SharedWithDetails" minOccurs="0"/>
                <xsd:element ref="ns2:MediaServiceDateTaken" minOccurs="0"/>
                <xsd:element ref="ns2:MediaServiceLocation" minOccurs="0"/>
                <xsd:element ref="ns2:MediaLengthInSecond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e40b0-13b5-4012-a684-02532b1b3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x0074_oj7" ma:index="14" nillable="true" ma:displayName="Staff In Charge" ma:internalName="_x0074_oj7">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 ma:index="20" nillable="true" ma:displayName="Date" ma:format="Dropdown" ma:internalName="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67287d-da59-4018-b755-2cb374ce509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e8e40b0-13b5-4012-a684-02532b1b31b5" xsi:nil="true"/>
    <_x0074_oj7 xmlns="ae8e40b0-13b5-4012-a684-02532b1b31b5" xsi:nil="true"/>
    <SharedWithUsers xmlns="9767287d-da59-4018-b755-2cb374ce5096">
      <UserInfo>
        <DisplayName>Wasim, Natasha</DisplayName>
        <AccountId>6</AccountId>
        <AccountType/>
      </UserInfo>
      <UserInfo>
        <DisplayName>Utter, Kathleen</DisplayName>
        <AccountId>16</AccountId>
        <AccountType/>
      </UserInfo>
      <UserInfo>
        <DisplayName>Sanchez, Olivia</DisplayName>
        <AccountId>10</AccountId>
        <AccountType/>
      </UserInfo>
      <UserInfo>
        <DisplayName>Moreland, Janet</DisplayName>
        <AccountId>12</AccountId>
        <AccountType/>
      </UserInfo>
    </SharedWithUsers>
  </documentManagement>
</p:properties>
</file>

<file path=customXml/itemProps1.xml><?xml version="1.0" encoding="utf-8"?>
<ds:datastoreItem xmlns:ds="http://schemas.openxmlformats.org/officeDocument/2006/customXml" ds:itemID="{D502E7E2-E072-4F12-949E-4C1CEEFD5BB3}">
  <ds:schemaRefs>
    <ds:schemaRef ds:uri="9767287d-da59-4018-b755-2cb374ce5096"/>
    <ds:schemaRef ds:uri="ae8e40b0-13b5-4012-a684-02532b1b31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F4DACA-8349-4315-999C-CB4419DD4D25}">
  <ds:schemaRefs>
    <ds:schemaRef ds:uri="http://schemas.microsoft.com/sharepoint/v3/contenttype/forms"/>
  </ds:schemaRefs>
</ds:datastoreItem>
</file>

<file path=customXml/itemProps3.xml><?xml version="1.0" encoding="utf-8"?>
<ds:datastoreItem xmlns:ds="http://schemas.openxmlformats.org/officeDocument/2006/customXml" ds:itemID="{E7A0F53B-E7BF-4F32-A540-44FFB49BC0FC}">
  <ds:schemaRefs>
    <ds:schemaRef ds:uri="9767287d-da59-4018-b755-2cb374ce5096"/>
    <ds:schemaRef ds:uri="ae8e40b0-13b5-4012-a684-02532b1b31b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3704</Words>
  <Application>Microsoft Office PowerPoint</Application>
  <PresentationFormat>Widescreen</PresentationFormat>
  <Paragraphs>370</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vt:lpstr>
      <vt:lpstr>Arial,Sans-Serif</vt:lpstr>
      <vt:lpstr>Calibri</vt:lpstr>
      <vt:lpstr>Calibri Light</vt:lpstr>
      <vt:lpstr>Cambria</vt:lpstr>
      <vt:lpstr>Corbel</vt:lpstr>
      <vt:lpstr>Source Sans Pro</vt:lpstr>
      <vt:lpstr>Times New Roman</vt:lpstr>
      <vt:lpstr>Office Theme</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Utter, Kathleen</dc:creator>
  <cp:lastModifiedBy>Van Gordon, Tiffany</cp:lastModifiedBy>
  <cp:revision>90</cp:revision>
  <dcterms:created xsi:type="dcterms:W3CDTF">2021-07-20T16:42:47Z</dcterms:created>
  <dcterms:modified xsi:type="dcterms:W3CDTF">2021-11-16T15:36:02Z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0x010100C4B0282BBD49D04A86B8B80D7621DEC1</vt:lpwstr>
  </property>
</Properties>
</file>