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72" y="42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54227" y="498094"/>
            <a:ext cx="11083544" cy="391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50" b="1" i="0">
                <a:solidFill>
                  <a:srgbClr val="56574F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5" dirty="0"/>
              <a:t>‹#›</a:t>
            </a:fld>
            <a:endParaRPr spc="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50" b="1" i="0">
                <a:solidFill>
                  <a:srgbClr val="56574F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5" dirty="0"/>
              <a:t>‹#›</a:t>
            </a:fld>
            <a:endParaRPr spc="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212402" y="6360000"/>
            <a:ext cx="780426" cy="276308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9472" y="2144267"/>
            <a:ext cx="5742357" cy="221318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11/16/2021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50" b="1" i="0">
                <a:solidFill>
                  <a:srgbClr val="56574F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5" dirty="0"/>
              <a:t>‹#›</a:t>
            </a:fld>
            <a:endParaRPr spc="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3B89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512052" y="0"/>
            <a:ext cx="5180330" cy="6858000"/>
          </a:xfrm>
          <a:custGeom>
            <a:avLst/>
            <a:gdLst/>
            <a:ahLst/>
            <a:cxnLst/>
            <a:rect l="l" t="t" r="r" b="b"/>
            <a:pathLst>
              <a:path w="5180330" h="6858000">
                <a:moveTo>
                  <a:pt x="5180076" y="0"/>
                </a:moveTo>
                <a:lnTo>
                  <a:pt x="1629155" y="0"/>
                </a:lnTo>
                <a:lnTo>
                  <a:pt x="0" y="6857999"/>
                </a:lnTo>
                <a:lnTo>
                  <a:pt x="3550920" y="6857999"/>
                </a:lnTo>
                <a:lnTo>
                  <a:pt x="5180076" y="0"/>
                </a:lnTo>
                <a:close/>
              </a:path>
            </a:pathLst>
          </a:custGeom>
          <a:solidFill>
            <a:srgbClr val="529F4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779252" y="6035040"/>
            <a:ext cx="1412748" cy="82296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11/16/2021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50" b="1" i="0">
                <a:solidFill>
                  <a:srgbClr val="56574F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5" dirty="0"/>
              <a:t>‹#›</a:t>
            </a:fld>
            <a:endParaRPr spc="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11/16/2021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50" b="1" i="0">
                <a:solidFill>
                  <a:srgbClr val="56574F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5" dirty="0"/>
              <a:t>‹#›</a:t>
            </a:fld>
            <a:endParaRPr spc="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212402" y="6360000"/>
            <a:ext cx="780426" cy="27630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56640" y="2910967"/>
            <a:ext cx="10878718" cy="6965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52399" y="1080007"/>
            <a:ext cx="11087201" cy="31400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240791" y="6418321"/>
            <a:ext cx="164465" cy="1771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50" b="1" i="0">
                <a:solidFill>
                  <a:srgbClr val="56574F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5" dirty="0"/>
              <a:t>‹#›</a:t>
            </a:fld>
            <a:endParaRPr spc="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lrecycle.ca.gov/organics/slcp/" TargetMode="External"/><Relationship Id="rId2" Type="http://schemas.openxmlformats.org/officeDocument/2006/relationships/hyperlink" Target="https://www.wm.com/us/en/user/register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wm.com/us/en/recycle-right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jpg"/><Relationship Id="rId18" Type="http://schemas.openxmlformats.org/officeDocument/2006/relationships/image" Target="../media/image26.png"/><Relationship Id="rId3" Type="http://schemas.openxmlformats.org/officeDocument/2006/relationships/image" Target="../media/image11.jpg"/><Relationship Id="rId21" Type="http://schemas.openxmlformats.org/officeDocument/2006/relationships/image" Target="../media/image29.jpg"/><Relationship Id="rId7" Type="http://schemas.openxmlformats.org/officeDocument/2006/relationships/image" Target="../media/image15.jp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" Type="http://schemas.openxmlformats.org/officeDocument/2006/relationships/image" Target="../media/image10.png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jpg"/><Relationship Id="rId5" Type="http://schemas.openxmlformats.org/officeDocument/2006/relationships/image" Target="../media/image13.jpg"/><Relationship Id="rId15" Type="http://schemas.openxmlformats.org/officeDocument/2006/relationships/image" Target="../media/image23.png"/><Relationship Id="rId23" Type="http://schemas.openxmlformats.org/officeDocument/2006/relationships/image" Target="../media/image31.jpg"/><Relationship Id="rId10" Type="http://schemas.openxmlformats.org/officeDocument/2006/relationships/image" Target="../media/image18.png"/><Relationship Id="rId19" Type="http://schemas.openxmlformats.org/officeDocument/2006/relationships/image" Target="../media/image27.jpg"/><Relationship Id="rId4" Type="http://schemas.openxmlformats.org/officeDocument/2006/relationships/image" Target="../media/image12.png"/><Relationship Id="rId9" Type="http://schemas.openxmlformats.org/officeDocument/2006/relationships/image" Target="../media/image17.jpg"/><Relationship Id="rId14" Type="http://schemas.openxmlformats.org/officeDocument/2006/relationships/image" Target="../media/image22.png"/><Relationship Id="rId22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999" cy="685799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0988" y="524259"/>
              <a:ext cx="1527658" cy="530471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10496804" y="161670"/>
            <a:ext cx="13620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November</a:t>
            </a:r>
            <a:r>
              <a:rPr sz="12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16,</a:t>
            </a:r>
            <a:r>
              <a:rPr sz="12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2021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75663" y="1748485"/>
            <a:ext cx="1999614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FFFFFF"/>
                </a:solidFill>
                <a:latin typeface="Arial"/>
                <a:cs typeface="Arial"/>
              </a:rPr>
              <a:t>SB</a:t>
            </a:r>
            <a:r>
              <a:rPr sz="40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b="1" spc="-10" dirty="0">
                <a:solidFill>
                  <a:srgbClr val="FFFFFF"/>
                </a:solidFill>
                <a:latin typeface="Arial"/>
                <a:cs typeface="Arial"/>
              </a:rPr>
              <a:t>1383</a:t>
            </a:r>
            <a:endParaRPr sz="4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75663" y="2487548"/>
            <a:ext cx="8255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b="1" i="1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i="1" spc="-5" dirty="0">
                <a:solidFill>
                  <a:srgbClr val="FFFFFF"/>
                </a:solidFill>
                <a:latin typeface="Arial"/>
                <a:cs typeface="Arial"/>
              </a:rPr>
              <a:t>proactive,</a:t>
            </a:r>
            <a:r>
              <a:rPr sz="1800" b="1" i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Arial"/>
                <a:cs typeface="Arial"/>
              </a:rPr>
              <a:t>innovative</a:t>
            </a:r>
            <a:r>
              <a:rPr sz="1800" b="1" i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Arial"/>
                <a:cs typeface="Arial"/>
              </a:rPr>
              <a:t>solution</a:t>
            </a:r>
            <a:r>
              <a:rPr sz="1800" b="1" i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Arial"/>
                <a:cs typeface="Arial"/>
              </a:rPr>
              <a:t>to help</a:t>
            </a:r>
            <a:r>
              <a:rPr sz="1800" b="1" i="1" spc="-5" dirty="0">
                <a:solidFill>
                  <a:srgbClr val="FFFFFF"/>
                </a:solidFill>
                <a:latin typeface="Arial"/>
                <a:cs typeface="Arial"/>
              </a:rPr>
              <a:t> reduce</a:t>
            </a:r>
            <a:r>
              <a:rPr sz="1800" b="1" i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Arial"/>
                <a:cs typeface="Arial"/>
              </a:rPr>
              <a:t>contamination</a:t>
            </a:r>
            <a:r>
              <a:rPr sz="1800" b="1" i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1800" b="1" i="1" spc="-5" dirty="0">
                <a:solidFill>
                  <a:srgbClr val="FFFFFF"/>
                </a:solidFill>
                <a:latin typeface="Arial"/>
                <a:cs typeface="Arial"/>
              </a:rPr>
              <a:t>overages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6640" y="2910967"/>
            <a:ext cx="279273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Thank</a:t>
            </a:r>
            <a:r>
              <a:rPr spc="-80" dirty="0"/>
              <a:t> </a:t>
            </a:r>
            <a:r>
              <a:rPr dirty="0"/>
              <a:t>you.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54227" y="516382"/>
            <a:ext cx="106622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3B892D"/>
                </a:solidFill>
                <a:latin typeface="Arial"/>
                <a:cs typeface="Arial"/>
              </a:rPr>
              <a:t>SB 1383</a:t>
            </a:r>
            <a:r>
              <a:rPr sz="2400" b="1" spc="15" dirty="0">
                <a:solidFill>
                  <a:srgbClr val="3B892D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3B892D"/>
                </a:solidFill>
                <a:latin typeface="Arial"/>
                <a:cs typeface="Arial"/>
              </a:rPr>
              <a:t>- </a:t>
            </a:r>
            <a:r>
              <a:rPr sz="2400" b="1" spc="-5" dirty="0">
                <a:solidFill>
                  <a:srgbClr val="3B892D"/>
                </a:solidFill>
                <a:latin typeface="Arial"/>
                <a:cs typeface="Arial"/>
              </a:rPr>
              <a:t>New</a:t>
            </a:r>
            <a:r>
              <a:rPr sz="2400" b="1" spc="10" dirty="0">
                <a:solidFill>
                  <a:srgbClr val="3B892D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3B892D"/>
                </a:solidFill>
                <a:latin typeface="Arial"/>
                <a:cs typeface="Arial"/>
              </a:rPr>
              <a:t>Statewide</a:t>
            </a:r>
            <a:r>
              <a:rPr sz="2400" b="1" spc="-40" dirty="0">
                <a:solidFill>
                  <a:srgbClr val="3B892D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3B892D"/>
                </a:solidFill>
                <a:latin typeface="Arial"/>
                <a:cs typeface="Arial"/>
              </a:rPr>
              <a:t>Mandatory</a:t>
            </a:r>
            <a:r>
              <a:rPr sz="2400" b="1" spc="10" dirty="0">
                <a:solidFill>
                  <a:srgbClr val="3B892D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3B892D"/>
                </a:solidFill>
                <a:latin typeface="Arial"/>
                <a:cs typeface="Arial"/>
              </a:rPr>
              <a:t>Organic</a:t>
            </a:r>
            <a:r>
              <a:rPr sz="2400" b="1" spc="5" dirty="0">
                <a:solidFill>
                  <a:srgbClr val="3B892D"/>
                </a:solidFill>
                <a:latin typeface="Arial"/>
                <a:cs typeface="Arial"/>
              </a:rPr>
              <a:t> </a:t>
            </a:r>
            <a:r>
              <a:rPr sz="2400" b="1" spc="-20" dirty="0">
                <a:solidFill>
                  <a:srgbClr val="3B892D"/>
                </a:solidFill>
                <a:latin typeface="Arial"/>
                <a:cs typeface="Arial"/>
              </a:rPr>
              <a:t>Waste</a:t>
            </a:r>
            <a:r>
              <a:rPr sz="2400" b="1" spc="-5" dirty="0">
                <a:solidFill>
                  <a:srgbClr val="3B892D"/>
                </a:solidFill>
                <a:latin typeface="Arial"/>
                <a:cs typeface="Arial"/>
              </a:rPr>
              <a:t> Collection</a:t>
            </a:r>
            <a:r>
              <a:rPr sz="2400" b="1" spc="-15" dirty="0">
                <a:solidFill>
                  <a:srgbClr val="3B892D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3B892D"/>
                </a:solidFill>
                <a:latin typeface="Arial"/>
                <a:cs typeface="Arial"/>
              </a:rPr>
              <a:t>Regulation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5" dirty="0"/>
              <a:t>2</a:t>
            </a:fld>
            <a:endParaRPr spc="5" dirty="0"/>
          </a:p>
        </p:txBody>
      </p:sp>
      <p:sp>
        <p:nvSpPr>
          <p:cNvPr id="3" name="object 3"/>
          <p:cNvSpPr txBox="1"/>
          <p:nvPr/>
        </p:nvSpPr>
        <p:spPr>
          <a:xfrm>
            <a:off x="552399" y="1540840"/>
            <a:ext cx="10454640" cy="368490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56564F"/>
                </a:solidFill>
                <a:latin typeface="Arial"/>
                <a:cs typeface="Arial"/>
              </a:rPr>
              <a:t>What</a:t>
            </a:r>
            <a:r>
              <a:rPr sz="2000" b="1" spc="-35" dirty="0">
                <a:solidFill>
                  <a:srgbClr val="56564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56564F"/>
                </a:solidFill>
                <a:latin typeface="Arial"/>
                <a:cs typeface="Arial"/>
              </a:rPr>
              <a:t>is</a:t>
            </a:r>
            <a:r>
              <a:rPr sz="2000" b="1" spc="-35" dirty="0">
                <a:solidFill>
                  <a:srgbClr val="56564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56564F"/>
                </a:solidFill>
                <a:latin typeface="Arial"/>
                <a:cs typeface="Arial"/>
              </a:rPr>
              <a:t>the</a:t>
            </a:r>
            <a:r>
              <a:rPr sz="2000" b="1" spc="-25" dirty="0">
                <a:solidFill>
                  <a:srgbClr val="56564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56564F"/>
                </a:solidFill>
                <a:latin typeface="Arial"/>
                <a:cs typeface="Arial"/>
              </a:rPr>
              <a:t>new</a:t>
            </a:r>
            <a:r>
              <a:rPr sz="2000" b="1" spc="-20" dirty="0">
                <a:solidFill>
                  <a:srgbClr val="56564F"/>
                </a:solidFill>
                <a:latin typeface="Arial"/>
                <a:cs typeface="Arial"/>
              </a:rPr>
              <a:t> </a:t>
            </a:r>
            <a:r>
              <a:rPr sz="2000" b="1" spc="5" dirty="0">
                <a:solidFill>
                  <a:srgbClr val="56564F"/>
                </a:solidFill>
                <a:latin typeface="Arial"/>
                <a:cs typeface="Arial"/>
              </a:rPr>
              <a:t>law?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2000" dirty="0">
                <a:solidFill>
                  <a:srgbClr val="56564F"/>
                </a:solidFill>
                <a:latin typeface="Arial"/>
                <a:cs typeface="Arial"/>
              </a:rPr>
              <a:t>The</a:t>
            </a:r>
            <a:r>
              <a:rPr sz="2000" spc="-10" dirty="0">
                <a:solidFill>
                  <a:srgbClr val="5656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4F"/>
                </a:solidFill>
                <a:latin typeface="Arial"/>
                <a:cs typeface="Arial"/>
              </a:rPr>
              <a:t>California</a:t>
            </a:r>
            <a:r>
              <a:rPr sz="2000" spc="-10" dirty="0">
                <a:solidFill>
                  <a:srgbClr val="56564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56564F"/>
                </a:solidFill>
                <a:latin typeface="Arial"/>
                <a:cs typeface="Arial"/>
              </a:rPr>
              <a:t>State</a:t>
            </a:r>
            <a:r>
              <a:rPr sz="2000" dirty="0">
                <a:solidFill>
                  <a:srgbClr val="56564F"/>
                </a:solidFill>
                <a:latin typeface="Arial"/>
                <a:cs typeface="Arial"/>
              </a:rPr>
              <a:t> Legislature</a:t>
            </a:r>
            <a:r>
              <a:rPr sz="2000" spc="-35" dirty="0">
                <a:solidFill>
                  <a:srgbClr val="5656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4F"/>
                </a:solidFill>
                <a:latin typeface="Arial"/>
                <a:cs typeface="Arial"/>
              </a:rPr>
              <a:t>passed</a:t>
            </a:r>
            <a:r>
              <a:rPr sz="2000" spc="-20" dirty="0">
                <a:solidFill>
                  <a:srgbClr val="5656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4F"/>
                </a:solidFill>
                <a:latin typeface="Arial"/>
                <a:cs typeface="Arial"/>
              </a:rPr>
              <a:t>Senate</a:t>
            </a:r>
            <a:r>
              <a:rPr sz="2000" spc="-15" dirty="0">
                <a:solidFill>
                  <a:srgbClr val="56564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56564F"/>
                </a:solidFill>
                <a:latin typeface="Arial"/>
                <a:cs typeface="Arial"/>
              </a:rPr>
              <a:t>Bill</a:t>
            </a:r>
            <a:r>
              <a:rPr sz="2000" spc="5" dirty="0">
                <a:solidFill>
                  <a:srgbClr val="5656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4F"/>
                </a:solidFill>
                <a:latin typeface="Arial"/>
                <a:cs typeface="Arial"/>
              </a:rPr>
              <a:t>1383</a:t>
            </a:r>
            <a:r>
              <a:rPr sz="2000" spc="-10" dirty="0">
                <a:solidFill>
                  <a:srgbClr val="5656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4F"/>
                </a:solidFill>
                <a:latin typeface="Arial"/>
                <a:cs typeface="Arial"/>
              </a:rPr>
              <a:t>(SB</a:t>
            </a:r>
            <a:r>
              <a:rPr sz="2000" spc="-5" dirty="0">
                <a:solidFill>
                  <a:srgbClr val="5656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4F"/>
                </a:solidFill>
                <a:latin typeface="Arial"/>
                <a:cs typeface="Arial"/>
              </a:rPr>
              <a:t>1383)</a:t>
            </a:r>
            <a:r>
              <a:rPr sz="2000" spc="-15" dirty="0">
                <a:solidFill>
                  <a:srgbClr val="5656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4F"/>
                </a:solidFill>
                <a:latin typeface="Arial"/>
                <a:cs typeface="Arial"/>
              </a:rPr>
              <a:t>which</a:t>
            </a:r>
            <a:r>
              <a:rPr sz="2000" spc="-10" dirty="0">
                <a:solidFill>
                  <a:srgbClr val="5656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4F"/>
                </a:solidFill>
                <a:latin typeface="Arial"/>
                <a:cs typeface="Arial"/>
              </a:rPr>
              <a:t>requires</a:t>
            </a:r>
            <a:r>
              <a:rPr sz="2000" spc="-30" dirty="0">
                <a:solidFill>
                  <a:srgbClr val="5656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4F"/>
                </a:solidFill>
                <a:latin typeface="Arial"/>
                <a:cs typeface="Arial"/>
              </a:rPr>
              <a:t>cities</a:t>
            </a:r>
            <a:r>
              <a:rPr sz="2000" spc="-10" dirty="0">
                <a:solidFill>
                  <a:srgbClr val="5656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4F"/>
                </a:solidFill>
                <a:latin typeface="Arial"/>
                <a:cs typeface="Arial"/>
              </a:rPr>
              <a:t>and </a:t>
            </a:r>
            <a:r>
              <a:rPr sz="2000" spc="-540" dirty="0">
                <a:solidFill>
                  <a:srgbClr val="5656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4F"/>
                </a:solidFill>
                <a:latin typeface="Arial"/>
                <a:cs typeface="Arial"/>
              </a:rPr>
              <a:t>counties to reduce organic waste disposal by 75% by 2025. Beginning January 1, 2022, all </a:t>
            </a:r>
            <a:r>
              <a:rPr sz="2000" spc="5" dirty="0">
                <a:solidFill>
                  <a:srgbClr val="5656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4F"/>
                </a:solidFill>
                <a:latin typeface="Arial"/>
                <a:cs typeface="Arial"/>
              </a:rPr>
              <a:t>California residents, businesses, and </a:t>
            </a:r>
            <a:r>
              <a:rPr sz="2000" spc="-5" dirty="0">
                <a:solidFill>
                  <a:srgbClr val="56564F"/>
                </a:solidFill>
                <a:latin typeface="Arial"/>
                <a:cs typeface="Arial"/>
              </a:rPr>
              <a:t>multifamily </a:t>
            </a:r>
            <a:r>
              <a:rPr sz="2000" dirty="0">
                <a:solidFill>
                  <a:srgbClr val="56564F"/>
                </a:solidFill>
                <a:latin typeface="Arial"/>
                <a:cs typeface="Arial"/>
              </a:rPr>
              <a:t>complexes will be required to separate food </a:t>
            </a:r>
            <a:r>
              <a:rPr sz="2000" spc="-545" dirty="0">
                <a:solidFill>
                  <a:srgbClr val="5656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4F"/>
                </a:solidFill>
                <a:latin typeface="Arial"/>
                <a:cs typeface="Arial"/>
              </a:rPr>
              <a:t>waste</a:t>
            </a:r>
            <a:r>
              <a:rPr sz="2000" spc="-35" dirty="0">
                <a:solidFill>
                  <a:srgbClr val="5656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4F"/>
                </a:solidFill>
                <a:latin typeface="Arial"/>
                <a:cs typeface="Arial"/>
              </a:rPr>
              <a:t>and</a:t>
            </a:r>
            <a:r>
              <a:rPr sz="2000" spc="-15" dirty="0">
                <a:solidFill>
                  <a:srgbClr val="5656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4F"/>
                </a:solidFill>
                <a:latin typeface="Arial"/>
                <a:cs typeface="Arial"/>
              </a:rPr>
              <a:t>yard</a:t>
            </a:r>
            <a:r>
              <a:rPr sz="2000" spc="-5" dirty="0">
                <a:solidFill>
                  <a:srgbClr val="5656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4F"/>
                </a:solidFill>
                <a:latin typeface="Arial"/>
                <a:cs typeface="Arial"/>
              </a:rPr>
              <a:t>waste</a:t>
            </a:r>
            <a:r>
              <a:rPr sz="2000" spc="-35" dirty="0">
                <a:solidFill>
                  <a:srgbClr val="5656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4F"/>
                </a:solidFill>
                <a:latin typeface="Arial"/>
                <a:cs typeface="Arial"/>
              </a:rPr>
              <a:t>from</a:t>
            </a:r>
            <a:r>
              <a:rPr sz="2000" spc="-30" dirty="0">
                <a:solidFill>
                  <a:srgbClr val="5656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4F"/>
                </a:solidFill>
                <a:latin typeface="Arial"/>
                <a:cs typeface="Arial"/>
              </a:rPr>
              <a:t>their</a:t>
            </a:r>
            <a:r>
              <a:rPr sz="2000" spc="-15" dirty="0">
                <a:solidFill>
                  <a:srgbClr val="5656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4F"/>
                </a:solidFill>
                <a:latin typeface="Arial"/>
                <a:cs typeface="Arial"/>
              </a:rPr>
              <a:t>trash</a:t>
            </a:r>
            <a:r>
              <a:rPr sz="2000" spc="-20" dirty="0">
                <a:solidFill>
                  <a:srgbClr val="5656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4F"/>
                </a:solidFill>
                <a:latin typeface="Arial"/>
                <a:cs typeface="Arial"/>
              </a:rPr>
              <a:t>and</a:t>
            </a:r>
            <a:r>
              <a:rPr sz="2000" spc="-15" dirty="0">
                <a:solidFill>
                  <a:srgbClr val="5656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4F"/>
                </a:solidFill>
                <a:latin typeface="Arial"/>
                <a:cs typeface="Arial"/>
              </a:rPr>
              <a:t>recycle</a:t>
            </a:r>
            <a:r>
              <a:rPr sz="2000" spc="-25" dirty="0">
                <a:solidFill>
                  <a:srgbClr val="5656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4F"/>
                </a:solidFill>
                <a:latin typeface="Arial"/>
                <a:cs typeface="Arial"/>
              </a:rPr>
              <a:t>in a</a:t>
            </a:r>
            <a:r>
              <a:rPr sz="2000" spc="-20" dirty="0">
                <a:solidFill>
                  <a:srgbClr val="5656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4F"/>
                </a:solidFill>
                <a:latin typeface="Arial"/>
                <a:cs typeface="Arial"/>
              </a:rPr>
              <a:t>separate</a:t>
            </a:r>
            <a:r>
              <a:rPr sz="2000" spc="-35" dirty="0">
                <a:solidFill>
                  <a:srgbClr val="5656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4F"/>
                </a:solidFill>
                <a:latin typeface="Arial"/>
                <a:cs typeface="Arial"/>
              </a:rPr>
              <a:t>organics</a:t>
            </a:r>
            <a:r>
              <a:rPr sz="2000" spc="-35" dirty="0">
                <a:solidFill>
                  <a:srgbClr val="5656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4F"/>
                </a:solidFill>
                <a:latin typeface="Arial"/>
                <a:cs typeface="Arial"/>
              </a:rPr>
              <a:t>cart.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9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56564F"/>
                </a:solidFill>
                <a:latin typeface="Arial"/>
                <a:cs typeface="Arial"/>
              </a:rPr>
              <a:t>SB</a:t>
            </a:r>
            <a:r>
              <a:rPr sz="2000" b="1" spc="-25" dirty="0">
                <a:solidFill>
                  <a:srgbClr val="56564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56564F"/>
                </a:solidFill>
                <a:latin typeface="Arial"/>
                <a:cs typeface="Arial"/>
              </a:rPr>
              <a:t>1383</a:t>
            </a:r>
            <a:r>
              <a:rPr sz="2000" b="1" spc="-40" dirty="0">
                <a:solidFill>
                  <a:srgbClr val="56564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56564F"/>
                </a:solidFill>
                <a:latin typeface="Arial"/>
                <a:cs typeface="Arial"/>
              </a:rPr>
              <a:t>Goal: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>
              <a:latin typeface="Arial"/>
              <a:cs typeface="Arial"/>
            </a:endParaRPr>
          </a:p>
          <a:p>
            <a:pPr marL="12700" marR="1020444">
              <a:lnSpc>
                <a:spcPct val="100000"/>
              </a:lnSpc>
            </a:pPr>
            <a:r>
              <a:rPr sz="2000" dirty="0">
                <a:solidFill>
                  <a:srgbClr val="56564F"/>
                </a:solidFill>
                <a:latin typeface="Arial"/>
                <a:cs typeface="Arial"/>
              </a:rPr>
              <a:t>Reduce</a:t>
            </a:r>
            <a:r>
              <a:rPr sz="2000" spc="-25" dirty="0">
                <a:solidFill>
                  <a:srgbClr val="5656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4F"/>
                </a:solidFill>
                <a:latin typeface="Arial"/>
                <a:cs typeface="Arial"/>
              </a:rPr>
              <a:t>organic</a:t>
            </a:r>
            <a:r>
              <a:rPr sz="2000" spc="-20" dirty="0">
                <a:solidFill>
                  <a:srgbClr val="5656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4F"/>
                </a:solidFill>
                <a:latin typeface="Arial"/>
                <a:cs typeface="Arial"/>
              </a:rPr>
              <a:t>materials</a:t>
            </a:r>
            <a:r>
              <a:rPr sz="2000" spc="-30" dirty="0">
                <a:solidFill>
                  <a:srgbClr val="5656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4F"/>
                </a:solidFill>
                <a:latin typeface="Arial"/>
                <a:cs typeface="Arial"/>
              </a:rPr>
              <a:t>going</a:t>
            </a:r>
            <a:r>
              <a:rPr sz="2000" spc="10" dirty="0">
                <a:solidFill>
                  <a:srgbClr val="56564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56564F"/>
                </a:solidFill>
                <a:latin typeface="Arial"/>
                <a:cs typeface="Arial"/>
              </a:rPr>
              <a:t>to</a:t>
            </a:r>
            <a:r>
              <a:rPr sz="2000" spc="-10" dirty="0">
                <a:solidFill>
                  <a:srgbClr val="5656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4F"/>
                </a:solidFill>
                <a:latin typeface="Arial"/>
                <a:cs typeface="Arial"/>
              </a:rPr>
              <a:t>the</a:t>
            </a:r>
            <a:r>
              <a:rPr sz="2000" spc="-15" dirty="0">
                <a:solidFill>
                  <a:srgbClr val="5656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4F"/>
                </a:solidFill>
                <a:latin typeface="Arial"/>
                <a:cs typeface="Arial"/>
              </a:rPr>
              <a:t>landfill, decrease</a:t>
            </a:r>
            <a:r>
              <a:rPr sz="2000" spc="-40" dirty="0">
                <a:solidFill>
                  <a:srgbClr val="5656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4F"/>
                </a:solidFill>
                <a:latin typeface="Arial"/>
                <a:cs typeface="Arial"/>
              </a:rPr>
              <a:t>greenhouse</a:t>
            </a:r>
            <a:r>
              <a:rPr sz="2000" spc="-40" dirty="0">
                <a:solidFill>
                  <a:srgbClr val="5656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4F"/>
                </a:solidFill>
                <a:latin typeface="Arial"/>
                <a:cs typeface="Arial"/>
              </a:rPr>
              <a:t>gas</a:t>
            </a:r>
            <a:r>
              <a:rPr sz="2000" spc="-5" dirty="0">
                <a:solidFill>
                  <a:srgbClr val="5656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4F"/>
                </a:solidFill>
                <a:latin typeface="Arial"/>
                <a:cs typeface="Arial"/>
              </a:rPr>
              <a:t>emissions, </a:t>
            </a:r>
            <a:r>
              <a:rPr sz="2000" spc="-540" dirty="0">
                <a:solidFill>
                  <a:srgbClr val="5656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4F"/>
                </a:solidFill>
                <a:latin typeface="Arial"/>
                <a:cs typeface="Arial"/>
              </a:rPr>
              <a:t>and</a:t>
            </a:r>
            <a:r>
              <a:rPr sz="2000" spc="-20" dirty="0">
                <a:solidFill>
                  <a:srgbClr val="5656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4F"/>
                </a:solidFill>
                <a:latin typeface="Arial"/>
                <a:cs typeface="Arial"/>
              </a:rPr>
              <a:t>slow</a:t>
            </a:r>
            <a:r>
              <a:rPr sz="2000" spc="-15" dirty="0">
                <a:solidFill>
                  <a:srgbClr val="5656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4F"/>
                </a:solidFill>
                <a:latin typeface="Arial"/>
                <a:cs typeface="Arial"/>
              </a:rPr>
              <a:t>climate</a:t>
            </a:r>
            <a:r>
              <a:rPr sz="2000" spc="-15" dirty="0">
                <a:solidFill>
                  <a:srgbClr val="5656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4F"/>
                </a:solidFill>
                <a:latin typeface="Arial"/>
                <a:cs typeface="Arial"/>
              </a:rPr>
              <a:t>change.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52399" y="1540840"/>
            <a:ext cx="3812540" cy="398970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875155" algn="l"/>
              </a:tabLst>
            </a:pPr>
            <a:r>
              <a:rPr sz="2000" b="1" dirty="0">
                <a:solidFill>
                  <a:srgbClr val="56564F"/>
                </a:solidFill>
                <a:latin typeface="Arial"/>
                <a:cs typeface="Arial"/>
              </a:rPr>
              <a:t>What</a:t>
            </a:r>
            <a:r>
              <a:rPr sz="2000" b="1" spc="-15" dirty="0">
                <a:solidFill>
                  <a:srgbClr val="56564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56564F"/>
                </a:solidFill>
                <a:latin typeface="Arial"/>
                <a:cs typeface="Arial"/>
              </a:rPr>
              <a:t>changes	for</a:t>
            </a:r>
            <a:r>
              <a:rPr sz="2000" b="1" spc="-40" dirty="0">
                <a:solidFill>
                  <a:srgbClr val="56564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56564F"/>
                </a:solidFill>
                <a:latin typeface="Arial"/>
                <a:cs typeface="Arial"/>
              </a:rPr>
              <a:t>Residents?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600">
              <a:latin typeface="Arial"/>
              <a:cs typeface="Arial"/>
            </a:endParaRPr>
          </a:p>
          <a:p>
            <a:pPr marL="12700" marR="364490">
              <a:lnSpc>
                <a:spcPct val="125000"/>
              </a:lnSpc>
              <a:spcBef>
                <a:spcPts val="5"/>
              </a:spcBef>
            </a:pPr>
            <a:r>
              <a:rPr sz="2000" dirty="0">
                <a:solidFill>
                  <a:srgbClr val="56564F"/>
                </a:solidFill>
                <a:latin typeface="Arial"/>
                <a:cs typeface="Arial"/>
              </a:rPr>
              <a:t>Recycle food scraps with </a:t>
            </a:r>
            <a:r>
              <a:rPr sz="2000" spc="-5" dirty="0">
                <a:solidFill>
                  <a:srgbClr val="56564F"/>
                </a:solidFill>
                <a:latin typeface="Arial"/>
                <a:cs typeface="Arial"/>
              </a:rPr>
              <a:t>your </a:t>
            </a:r>
            <a:r>
              <a:rPr sz="2000" spc="-545" dirty="0">
                <a:solidFill>
                  <a:srgbClr val="5656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4F"/>
                </a:solidFill>
                <a:latin typeface="Arial"/>
                <a:cs typeface="Arial"/>
              </a:rPr>
              <a:t>yard</a:t>
            </a:r>
            <a:r>
              <a:rPr sz="2000" spc="-30" dirty="0">
                <a:solidFill>
                  <a:srgbClr val="5656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4F"/>
                </a:solidFill>
                <a:latin typeface="Arial"/>
                <a:cs typeface="Arial"/>
              </a:rPr>
              <a:t>trimmings</a:t>
            </a:r>
            <a:r>
              <a:rPr sz="2000" spc="-35" dirty="0">
                <a:solidFill>
                  <a:srgbClr val="5656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4F"/>
                </a:solidFill>
                <a:latin typeface="Arial"/>
                <a:cs typeface="Arial"/>
              </a:rPr>
              <a:t>in</a:t>
            </a:r>
            <a:r>
              <a:rPr sz="2000" spc="-10" dirty="0">
                <a:solidFill>
                  <a:srgbClr val="56564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56564F"/>
                </a:solidFill>
                <a:latin typeface="Arial"/>
                <a:cs typeface="Arial"/>
              </a:rPr>
              <a:t>your</a:t>
            </a:r>
            <a:r>
              <a:rPr sz="2000" spc="-35" dirty="0">
                <a:solidFill>
                  <a:srgbClr val="5656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4F"/>
                </a:solidFill>
                <a:latin typeface="Arial"/>
                <a:cs typeface="Arial"/>
              </a:rPr>
              <a:t>existing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56564F"/>
                </a:solidFill>
                <a:latin typeface="Arial"/>
                <a:cs typeface="Arial"/>
              </a:rPr>
              <a:t>green</a:t>
            </a:r>
            <a:r>
              <a:rPr sz="2000" spc="-40" dirty="0">
                <a:solidFill>
                  <a:srgbClr val="5656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4F"/>
                </a:solidFill>
                <a:latin typeface="Arial"/>
                <a:cs typeface="Arial"/>
              </a:rPr>
              <a:t>waste</a:t>
            </a:r>
            <a:r>
              <a:rPr sz="2000" spc="-50" dirty="0">
                <a:solidFill>
                  <a:srgbClr val="56564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56564F"/>
                </a:solidFill>
                <a:latin typeface="Arial"/>
                <a:cs typeface="Arial"/>
              </a:rPr>
              <a:t>container.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100">
              <a:latin typeface="Arial"/>
              <a:cs typeface="Arial"/>
            </a:endParaRPr>
          </a:p>
          <a:p>
            <a:pPr marL="12700" marR="168275">
              <a:lnSpc>
                <a:spcPct val="100000"/>
              </a:lnSpc>
            </a:pPr>
            <a:r>
              <a:rPr sz="2000" dirty="0">
                <a:solidFill>
                  <a:srgbClr val="56564F"/>
                </a:solidFill>
                <a:latin typeface="Arial"/>
                <a:cs typeface="Arial"/>
              </a:rPr>
              <a:t>Check</a:t>
            </a:r>
            <a:r>
              <a:rPr sz="2000" spc="-35" dirty="0">
                <a:solidFill>
                  <a:srgbClr val="5656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4F"/>
                </a:solidFill>
                <a:latin typeface="Arial"/>
                <a:cs typeface="Arial"/>
              </a:rPr>
              <a:t>the</a:t>
            </a:r>
            <a:r>
              <a:rPr sz="2000" spc="-25" dirty="0">
                <a:solidFill>
                  <a:srgbClr val="5656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4F"/>
                </a:solidFill>
                <a:latin typeface="Arial"/>
                <a:cs typeface="Arial"/>
              </a:rPr>
              <a:t>Lid</a:t>
            </a:r>
            <a:r>
              <a:rPr sz="2000" spc="-10" dirty="0">
                <a:solidFill>
                  <a:srgbClr val="56564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56564F"/>
                </a:solidFill>
                <a:latin typeface="Arial"/>
                <a:cs typeface="Arial"/>
              </a:rPr>
              <a:t>for</a:t>
            </a:r>
            <a:r>
              <a:rPr sz="2000" spc="-30" dirty="0">
                <a:solidFill>
                  <a:srgbClr val="5656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4F"/>
                </a:solidFill>
                <a:latin typeface="Arial"/>
                <a:cs typeface="Arial"/>
              </a:rPr>
              <a:t>instructions</a:t>
            </a:r>
            <a:r>
              <a:rPr sz="2000" spc="-50" dirty="0">
                <a:solidFill>
                  <a:srgbClr val="5656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4F"/>
                </a:solidFill>
                <a:latin typeface="Arial"/>
                <a:cs typeface="Arial"/>
              </a:rPr>
              <a:t>on </a:t>
            </a:r>
            <a:r>
              <a:rPr sz="2000" spc="-540" dirty="0">
                <a:solidFill>
                  <a:srgbClr val="5656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4F"/>
                </a:solidFill>
                <a:latin typeface="Arial"/>
                <a:cs typeface="Arial"/>
              </a:rPr>
              <a:t>how</a:t>
            </a:r>
            <a:r>
              <a:rPr sz="2000" spc="-20" dirty="0">
                <a:solidFill>
                  <a:srgbClr val="5656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4F"/>
                </a:solidFill>
                <a:latin typeface="Arial"/>
                <a:cs typeface="Arial"/>
              </a:rPr>
              <a:t>to</a:t>
            </a:r>
            <a:r>
              <a:rPr sz="2000" spc="-25" dirty="0">
                <a:solidFill>
                  <a:srgbClr val="5656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4F"/>
                </a:solidFill>
                <a:latin typeface="Arial"/>
                <a:cs typeface="Arial"/>
              </a:rPr>
              <a:t>use</a:t>
            </a:r>
            <a:r>
              <a:rPr sz="2000" spc="-15" dirty="0">
                <a:solidFill>
                  <a:srgbClr val="5656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4F"/>
                </a:solidFill>
                <a:latin typeface="Arial"/>
                <a:cs typeface="Arial"/>
              </a:rPr>
              <a:t>the</a:t>
            </a:r>
            <a:r>
              <a:rPr sz="2000" spc="-25" dirty="0">
                <a:solidFill>
                  <a:srgbClr val="5656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4F"/>
                </a:solidFill>
                <a:latin typeface="Arial"/>
                <a:cs typeface="Arial"/>
              </a:rPr>
              <a:t>carts</a:t>
            </a:r>
            <a:r>
              <a:rPr sz="2000" spc="-40" dirty="0">
                <a:solidFill>
                  <a:srgbClr val="5656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4F"/>
                </a:solidFill>
                <a:latin typeface="Arial"/>
                <a:cs typeface="Arial"/>
              </a:rPr>
              <a:t>correctly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000" dirty="0">
                <a:solidFill>
                  <a:srgbClr val="56564F"/>
                </a:solidFill>
                <a:latin typeface="Arial"/>
                <a:cs typeface="Arial"/>
              </a:rPr>
              <a:t>and</a:t>
            </a:r>
            <a:r>
              <a:rPr sz="2000" spc="-35" dirty="0">
                <a:solidFill>
                  <a:srgbClr val="5656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4F"/>
                </a:solidFill>
                <a:latin typeface="Arial"/>
                <a:cs typeface="Arial"/>
              </a:rPr>
              <a:t>avoid</a:t>
            </a:r>
            <a:r>
              <a:rPr sz="2000" spc="-20" dirty="0">
                <a:solidFill>
                  <a:srgbClr val="5656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4F"/>
                </a:solidFill>
                <a:latin typeface="Arial"/>
                <a:cs typeface="Arial"/>
              </a:rPr>
              <a:t>contamination.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solidFill>
                  <a:srgbClr val="56564F"/>
                </a:solidFill>
                <a:latin typeface="Arial"/>
                <a:cs typeface="Arial"/>
              </a:rPr>
              <a:t>Follow</a:t>
            </a:r>
            <a:r>
              <a:rPr sz="2000" spc="-15" dirty="0">
                <a:solidFill>
                  <a:srgbClr val="56564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56564F"/>
                </a:solidFill>
                <a:latin typeface="Arial"/>
                <a:cs typeface="Arial"/>
              </a:rPr>
              <a:t>the</a:t>
            </a:r>
            <a:r>
              <a:rPr sz="2000" spc="-35" dirty="0">
                <a:solidFill>
                  <a:srgbClr val="5656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4F"/>
                </a:solidFill>
                <a:latin typeface="Arial"/>
                <a:cs typeface="Arial"/>
              </a:rPr>
              <a:t>following</a:t>
            </a:r>
            <a:r>
              <a:rPr sz="2000" spc="-15" dirty="0">
                <a:solidFill>
                  <a:srgbClr val="5656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4F"/>
                </a:solidFill>
                <a:latin typeface="Arial"/>
                <a:cs typeface="Arial"/>
              </a:rPr>
              <a:t>instructions...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52059" y="1514855"/>
            <a:ext cx="6635257" cy="420624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54227" y="498094"/>
            <a:ext cx="100787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3B892D"/>
                </a:solidFill>
              </a:rPr>
              <a:t>SB </a:t>
            </a:r>
            <a:r>
              <a:rPr sz="2400" spc="-5" dirty="0">
                <a:solidFill>
                  <a:srgbClr val="3B892D"/>
                </a:solidFill>
              </a:rPr>
              <a:t>1383</a:t>
            </a:r>
            <a:r>
              <a:rPr sz="2400" spc="20" dirty="0">
                <a:solidFill>
                  <a:srgbClr val="3B892D"/>
                </a:solidFill>
              </a:rPr>
              <a:t> </a:t>
            </a:r>
            <a:r>
              <a:rPr sz="2400" dirty="0">
                <a:solidFill>
                  <a:srgbClr val="3B892D"/>
                </a:solidFill>
              </a:rPr>
              <a:t>-</a:t>
            </a:r>
            <a:r>
              <a:rPr sz="2400" spc="5" dirty="0">
                <a:solidFill>
                  <a:srgbClr val="3B892D"/>
                </a:solidFill>
              </a:rPr>
              <a:t> </a:t>
            </a:r>
            <a:r>
              <a:rPr sz="2400" spc="-5" dirty="0">
                <a:solidFill>
                  <a:srgbClr val="3B892D"/>
                </a:solidFill>
              </a:rPr>
              <a:t>New</a:t>
            </a:r>
            <a:r>
              <a:rPr sz="2400" spc="20" dirty="0">
                <a:solidFill>
                  <a:srgbClr val="3B892D"/>
                </a:solidFill>
              </a:rPr>
              <a:t> </a:t>
            </a:r>
            <a:r>
              <a:rPr sz="2400" spc="-5" dirty="0">
                <a:solidFill>
                  <a:srgbClr val="3B892D"/>
                </a:solidFill>
              </a:rPr>
              <a:t>Statewide</a:t>
            </a:r>
            <a:r>
              <a:rPr sz="2400" spc="20" dirty="0">
                <a:solidFill>
                  <a:srgbClr val="3B892D"/>
                </a:solidFill>
              </a:rPr>
              <a:t> </a:t>
            </a:r>
            <a:r>
              <a:rPr sz="2400" spc="-5" dirty="0">
                <a:solidFill>
                  <a:srgbClr val="3B892D"/>
                </a:solidFill>
              </a:rPr>
              <a:t>Mandatory</a:t>
            </a:r>
            <a:r>
              <a:rPr sz="2400" spc="15" dirty="0">
                <a:solidFill>
                  <a:srgbClr val="3B892D"/>
                </a:solidFill>
              </a:rPr>
              <a:t> </a:t>
            </a:r>
            <a:r>
              <a:rPr sz="2400" spc="-5" dirty="0">
                <a:solidFill>
                  <a:srgbClr val="3B892D"/>
                </a:solidFill>
              </a:rPr>
              <a:t>Organic</a:t>
            </a:r>
            <a:r>
              <a:rPr sz="2400" spc="20" dirty="0">
                <a:solidFill>
                  <a:srgbClr val="3B892D"/>
                </a:solidFill>
              </a:rPr>
              <a:t> </a:t>
            </a:r>
            <a:r>
              <a:rPr sz="2400" spc="-20" dirty="0">
                <a:solidFill>
                  <a:srgbClr val="3B892D"/>
                </a:solidFill>
              </a:rPr>
              <a:t>Waste</a:t>
            </a:r>
            <a:r>
              <a:rPr sz="2400" spc="-5" dirty="0">
                <a:solidFill>
                  <a:srgbClr val="3B892D"/>
                </a:solidFill>
              </a:rPr>
              <a:t> Collection</a:t>
            </a:r>
            <a:r>
              <a:rPr sz="2400" spc="50" dirty="0">
                <a:solidFill>
                  <a:srgbClr val="3B892D"/>
                </a:solidFill>
              </a:rPr>
              <a:t> </a:t>
            </a:r>
            <a:r>
              <a:rPr sz="2400" spc="-5" dirty="0">
                <a:solidFill>
                  <a:srgbClr val="3B892D"/>
                </a:solidFill>
              </a:rPr>
              <a:t>Regulation</a:t>
            </a:r>
            <a:endParaRPr sz="240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5" dirty="0"/>
              <a:t>3</a:t>
            </a:fld>
            <a:endParaRPr spc="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57276" y="1011427"/>
            <a:ext cx="10981055" cy="14363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014630"/>
                </a:solidFill>
                <a:latin typeface="Arial"/>
                <a:cs typeface="Arial"/>
              </a:rPr>
              <a:t>SB</a:t>
            </a:r>
            <a:r>
              <a:rPr sz="2000" spc="-15" dirty="0">
                <a:solidFill>
                  <a:srgbClr val="01463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14630"/>
                </a:solidFill>
                <a:latin typeface="Arial"/>
                <a:cs typeface="Arial"/>
              </a:rPr>
              <a:t>1383</a:t>
            </a:r>
            <a:r>
              <a:rPr sz="2000" spc="-30" dirty="0">
                <a:solidFill>
                  <a:srgbClr val="01463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14630"/>
                </a:solidFill>
                <a:latin typeface="Arial"/>
                <a:cs typeface="Arial"/>
              </a:rPr>
              <a:t>Cart</a:t>
            </a:r>
            <a:r>
              <a:rPr sz="2000" spc="-25" dirty="0">
                <a:solidFill>
                  <a:srgbClr val="01463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14630"/>
                </a:solidFill>
                <a:latin typeface="Arial"/>
                <a:cs typeface="Arial"/>
              </a:rPr>
              <a:t>Monitoring</a:t>
            </a:r>
            <a:r>
              <a:rPr sz="2000" spc="-35" dirty="0">
                <a:solidFill>
                  <a:srgbClr val="01463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14630"/>
                </a:solidFill>
                <a:latin typeface="Arial"/>
                <a:cs typeface="Arial"/>
              </a:rPr>
              <a:t>and</a:t>
            </a:r>
            <a:r>
              <a:rPr sz="2000" spc="-20" dirty="0">
                <a:solidFill>
                  <a:srgbClr val="01463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14630"/>
                </a:solidFill>
                <a:latin typeface="Arial"/>
                <a:cs typeface="Arial"/>
              </a:rPr>
              <a:t>Enforcement</a:t>
            </a:r>
            <a:endParaRPr sz="2000">
              <a:latin typeface="Arial"/>
              <a:cs typeface="Arial"/>
            </a:endParaRPr>
          </a:p>
          <a:p>
            <a:pPr marL="5681980" marR="5080">
              <a:lnSpc>
                <a:spcPct val="90100"/>
              </a:lnSpc>
              <a:spcBef>
                <a:spcPts val="1785"/>
              </a:spcBef>
            </a:pPr>
            <a:r>
              <a:rPr sz="1600" spc="-5" dirty="0">
                <a:solidFill>
                  <a:srgbClr val="56564F"/>
                </a:solidFill>
                <a:latin typeface="Arial"/>
                <a:cs typeface="Arial"/>
              </a:rPr>
              <a:t>Regulations passed by</a:t>
            </a:r>
            <a:r>
              <a:rPr sz="1600" spc="5" dirty="0">
                <a:solidFill>
                  <a:srgbClr val="56564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6564F"/>
                </a:solidFill>
                <a:latin typeface="Arial"/>
                <a:cs typeface="Arial"/>
              </a:rPr>
              <a:t>the</a:t>
            </a:r>
            <a:r>
              <a:rPr sz="1600" spc="15" dirty="0">
                <a:solidFill>
                  <a:srgbClr val="56564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6564F"/>
                </a:solidFill>
                <a:latin typeface="Arial"/>
                <a:cs typeface="Arial"/>
              </a:rPr>
              <a:t>state</a:t>
            </a:r>
            <a:r>
              <a:rPr sz="1600" spc="15" dirty="0">
                <a:solidFill>
                  <a:srgbClr val="56564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6564F"/>
                </a:solidFill>
                <a:latin typeface="Arial"/>
                <a:cs typeface="Arial"/>
              </a:rPr>
              <a:t>from</a:t>
            </a:r>
            <a:r>
              <a:rPr sz="1600" spc="45" dirty="0">
                <a:solidFill>
                  <a:srgbClr val="56564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6564F"/>
                </a:solidFill>
                <a:latin typeface="Arial"/>
                <a:cs typeface="Arial"/>
              </a:rPr>
              <a:t>SB 1383,</a:t>
            </a:r>
            <a:r>
              <a:rPr sz="1600" spc="15" dirty="0">
                <a:solidFill>
                  <a:srgbClr val="56564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6564F"/>
                </a:solidFill>
                <a:latin typeface="Arial"/>
                <a:cs typeface="Arial"/>
              </a:rPr>
              <a:t>requires</a:t>
            </a:r>
            <a:r>
              <a:rPr sz="1600" spc="20" dirty="0">
                <a:solidFill>
                  <a:srgbClr val="56564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6564F"/>
                </a:solidFill>
                <a:latin typeface="Arial"/>
                <a:cs typeface="Arial"/>
              </a:rPr>
              <a:t>a </a:t>
            </a:r>
            <a:r>
              <a:rPr sz="1600" dirty="0">
                <a:solidFill>
                  <a:srgbClr val="56564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6564F"/>
                </a:solidFill>
                <a:latin typeface="Arial"/>
                <a:cs typeface="Arial"/>
              </a:rPr>
              <a:t>contamination</a:t>
            </a:r>
            <a:r>
              <a:rPr sz="1600" dirty="0">
                <a:solidFill>
                  <a:srgbClr val="56564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6564F"/>
                </a:solidFill>
                <a:latin typeface="Arial"/>
                <a:cs typeface="Arial"/>
              </a:rPr>
              <a:t>cart</a:t>
            </a:r>
            <a:r>
              <a:rPr sz="1600" spc="15" dirty="0">
                <a:solidFill>
                  <a:srgbClr val="56564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6564F"/>
                </a:solidFill>
                <a:latin typeface="Arial"/>
                <a:cs typeface="Arial"/>
              </a:rPr>
              <a:t>monitoring</a:t>
            </a:r>
            <a:r>
              <a:rPr sz="1600" spc="5" dirty="0">
                <a:solidFill>
                  <a:srgbClr val="56564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6564F"/>
                </a:solidFill>
                <a:latin typeface="Arial"/>
                <a:cs typeface="Arial"/>
              </a:rPr>
              <a:t>and</a:t>
            </a:r>
            <a:r>
              <a:rPr sz="1600" spc="20" dirty="0">
                <a:solidFill>
                  <a:srgbClr val="56564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6564F"/>
                </a:solidFill>
                <a:latin typeface="Arial"/>
                <a:cs typeface="Arial"/>
              </a:rPr>
              <a:t>enforcement</a:t>
            </a:r>
            <a:r>
              <a:rPr sz="1600" spc="35" dirty="0">
                <a:solidFill>
                  <a:srgbClr val="56564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6564F"/>
                </a:solidFill>
                <a:latin typeface="Arial"/>
                <a:cs typeface="Arial"/>
              </a:rPr>
              <a:t>program</a:t>
            </a:r>
            <a:r>
              <a:rPr sz="1600" spc="35" dirty="0">
                <a:solidFill>
                  <a:srgbClr val="56564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6564F"/>
                </a:solidFill>
                <a:latin typeface="Arial"/>
                <a:cs typeface="Arial"/>
              </a:rPr>
              <a:t>to </a:t>
            </a:r>
            <a:r>
              <a:rPr sz="1600" spc="-430" dirty="0">
                <a:solidFill>
                  <a:srgbClr val="56564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6564F"/>
                </a:solidFill>
                <a:latin typeface="Arial"/>
                <a:cs typeface="Arial"/>
              </a:rPr>
              <a:t>help reduce contamination</a:t>
            </a:r>
            <a:r>
              <a:rPr sz="1600" dirty="0">
                <a:solidFill>
                  <a:srgbClr val="56564F"/>
                </a:solidFill>
                <a:latin typeface="Arial"/>
                <a:cs typeface="Arial"/>
              </a:rPr>
              <a:t> in</a:t>
            </a:r>
            <a:r>
              <a:rPr sz="1600" spc="-5" dirty="0">
                <a:solidFill>
                  <a:srgbClr val="56564F"/>
                </a:solidFill>
                <a:latin typeface="Arial"/>
                <a:cs typeface="Arial"/>
              </a:rPr>
              <a:t> the</a:t>
            </a:r>
            <a:r>
              <a:rPr sz="1600" spc="15" dirty="0">
                <a:solidFill>
                  <a:srgbClr val="56564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6564F"/>
                </a:solidFill>
                <a:latin typeface="Arial"/>
                <a:cs typeface="Arial"/>
              </a:rPr>
              <a:t>recycling and</a:t>
            </a:r>
            <a:r>
              <a:rPr sz="1600" dirty="0">
                <a:solidFill>
                  <a:srgbClr val="56564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6564F"/>
                </a:solidFill>
                <a:latin typeface="Arial"/>
                <a:cs typeface="Arial"/>
              </a:rPr>
              <a:t>organic </a:t>
            </a:r>
            <a:r>
              <a:rPr sz="1600" dirty="0">
                <a:solidFill>
                  <a:srgbClr val="56564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6564F"/>
                </a:solidFill>
                <a:latin typeface="Arial"/>
                <a:cs typeface="Arial"/>
              </a:rPr>
              <a:t>collection</a:t>
            </a:r>
            <a:r>
              <a:rPr sz="1600" spc="-30" dirty="0">
                <a:solidFill>
                  <a:srgbClr val="56564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6564F"/>
                </a:solidFill>
                <a:latin typeface="Arial"/>
                <a:cs typeface="Arial"/>
              </a:rPr>
              <a:t>cart.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5" dirty="0"/>
              <a:t>4</a:t>
            </a:fld>
            <a:endParaRPr spc="5" dirty="0"/>
          </a:p>
        </p:txBody>
      </p:sp>
      <p:sp>
        <p:nvSpPr>
          <p:cNvPr id="3" name="object 3"/>
          <p:cNvSpPr txBox="1"/>
          <p:nvPr/>
        </p:nvSpPr>
        <p:spPr>
          <a:xfrm>
            <a:off x="6226555" y="2617469"/>
            <a:ext cx="5348605" cy="48831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>
              <a:lnSpc>
                <a:spcPts val="1730"/>
              </a:lnSpc>
              <a:spcBef>
                <a:spcPts val="310"/>
              </a:spcBef>
            </a:pPr>
            <a:r>
              <a:rPr sz="1600" spc="-5" dirty="0">
                <a:solidFill>
                  <a:srgbClr val="56564F"/>
                </a:solidFill>
                <a:latin typeface="Arial"/>
                <a:cs typeface="Arial"/>
              </a:rPr>
              <a:t>Keeping</a:t>
            </a:r>
            <a:r>
              <a:rPr sz="1600" spc="-10" dirty="0">
                <a:solidFill>
                  <a:srgbClr val="56564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6564F"/>
                </a:solidFill>
                <a:latin typeface="Arial"/>
                <a:cs typeface="Arial"/>
              </a:rPr>
              <a:t>organics</a:t>
            </a:r>
            <a:r>
              <a:rPr sz="1600" spc="10" dirty="0">
                <a:solidFill>
                  <a:srgbClr val="56564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6564F"/>
                </a:solidFill>
                <a:latin typeface="Arial"/>
                <a:cs typeface="Arial"/>
              </a:rPr>
              <a:t>waste</a:t>
            </a:r>
            <a:r>
              <a:rPr sz="1600" spc="20" dirty="0">
                <a:solidFill>
                  <a:srgbClr val="56564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6564F"/>
                </a:solidFill>
                <a:latin typeface="Arial"/>
                <a:cs typeface="Arial"/>
              </a:rPr>
              <a:t>streams</a:t>
            </a:r>
            <a:r>
              <a:rPr sz="1600" spc="35" dirty="0">
                <a:solidFill>
                  <a:srgbClr val="56564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6564F"/>
                </a:solidFill>
                <a:latin typeface="Arial"/>
                <a:cs typeface="Arial"/>
              </a:rPr>
              <a:t>clean</a:t>
            </a:r>
            <a:r>
              <a:rPr sz="1600" spc="-10" dirty="0">
                <a:solidFill>
                  <a:srgbClr val="56564F"/>
                </a:solidFill>
                <a:latin typeface="Arial"/>
                <a:cs typeface="Arial"/>
              </a:rPr>
              <a:t> will</a:t>
            </a:r>
            <a:r>
              <a:rPr sz="1600" dirty="0">
                <a:solidFill>
                  <a:srgbClr val="56564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6564F"/>
                </a:solidFill>
                <a:latin typeface="Arial"/>
                <a:cs typeface="Arial"/>
              </a:rPr>
              <a:t>help ensure</a:t>
            </a:r>
            <a:r>
              <a:rPr sz="1600" spc="10" dirty="0">
                <a:solidFill>
                  <a:srgbClr val="56564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6564F"/>
                </a:solidFill>
                <a:latin typeface="Arial"/>
                <a:cs typeface="Arial"/>
              </a:rPr>
              <a:t>that </a:t>
            </a:r>
            <a:r>
              <a:rPr sz="1600" spc="-425" dirty="0">
                <a:solidFill>
                  <a:srgbClr val="56564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6564F"/>
                </a:solidFill>
                <a:latin typeface="Arial"/>
                <a:cs typeface="Arial"/>
              </a:rPr>
              <a:t>the</a:t>
            </a:r>
            <a:r>
              <a:rPr sz="1600" spc="5" dirty="0">
                <a:solidFill>
                  <a:srgbClr val="56564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6564F"/>
                </a:solidFill>
                <a:latin typeface="Arial"/>
                <a:cs typeface="Arial"/>
              </a:rPr>
              <a:t>organic</a:t>
            </a:r>
            <a:r>
              <a:rPr sz="1600" spc="5" dirty="0">
                <a:solidFill>
                  <a:srgbClr val="56564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6564F"/>
                </a:solidFill>
                <a:latin typeface="Arial"/>
                <a:cs typeface="Arial"/>
              </a:rPr>
              <a:t>material</a:t>
            </a:r>
            <a:r>
              <a:rPr sz="1600" dirty="0">
                <a:solidFill>
                  <a:srgbClr val="56564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6564F"/>
                </a:solidFill>
                <a:latin typeface="Arial"/>
                <a:cs typeface="Arial"/>
              </a:rPr>
              <a:t>can be</a:t>
            </a:r>
            <a:r>
              <a:rPr sz="1600" spc="10" dirty="0">
                <a:solidFill>
                  <a:srgbClr val="56564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6564F"/>
                </a:solidFill>
                <a:latin typeface="Arial"/>
                <a:cs typeface="Arial"/>
              </a:rPr>
              <a:t>processed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26555" y="3352292"/>
            <a:ext cx="231203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56564F"/>
                </a:solidFill>
                <a:latin typeface="Arial"/>
                <a:cs typeface="Arial"/>
              </a:rPr>
              <a:t>What</a:t>
            </a:r>
            <a:r>
              <a:rPr sz="1600" b="1" spc="-15" dirty="0">
                <a:solidFill>
                  <a:srgbClr val="56564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56564F"/>
                </a:solidFill>
                <a:latin typeface="Arial"/>
                <a:cs typeface="Arial"/>
              </a:rPr>
              <a:t>is</a:t>
            </a:r>
            <a:r>
              <a:rPr sz="1600" b="1" spc="-35" dirty="0">
                <a:solidFill>
                  <a:srgbClr val="56564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56564F"/>
                </a:solidFill>
                <a:latin typeface="Arial"/>
                <a:cs typeface="Arial"/>
              </a:rPr>
              <a:t>contamination?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226555" y="3791203"/>
            <a:ext cx="5441950" cy="927100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>
              <a:lnSpc>
                <a:spcPts val="1730"/>
              </a:lnSpc>
              <a:spcBef>
                <a:spcPts val="310"/>
              </a:spcBef>
            </a:pPr>
            <a:r>
              <a:rPr sz="1600" spc="-5" dirty="0">
                <a:solidFill>
                  <a:srgbClr val="56564F"/>
                </a:solidFill>
                <a:latin typeface="Arial"/>
                <a:cs typeface="Arial"/>
              </a:rPr>
              <a:t>Contamination</a:t>
            </a:r>
            <a:r>
              <a:rPr sz="1600" spc="5" dirty="0">
                <a:solidFill>
                  <a:srgbClr val="56564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6564F"/>
                </a:solidFill>
                <a:latin typeface="Arial"/>
                <a:cs typeface="Arial"/>
              </a:rPr>
              <a:t>occurs</a:t>
            </a:r>
            <a:r>
              <a:rPr sz="1600" spc="5" dirty="0">
                <a:solidFill>
                  <a:srgbClr val="56564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6564F"/>
                </a:solidFill>
                <a:latin typeface="Arial"/>
                <a:cs typeface="Arial"/>
              </a:rPr>
              <a:t>when</a:t>
            </a:r>
            <a:r>
              <a:rPr sz="1600" spc="25" dirty="0">
                <a:solidFill>
                  <a:srgbClr val="56564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6564F"/>
                </a:solidFill>
                <a:latin typeface="Arial"/>
                <a:cs typeface="Arial"/>
              </a:rPr>
              <a:t>you</a:t>
            </a:r>
            <a:r>
              <a:rPr sz="1600" spc="35" dirty="0">
                <a:solidFill>
                  <a:srgbClr val="56564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6564F"/>
                </a:solidFill>
                <a:latin typeface="Arial"/>
                <a:cs typeface="Arial"/>
              </a:rPr>
              <a:t>place</a:t>
            </a:r>
            <a:r>
              <a:rPr sz="1600" spc="5" dirty="0">
                <a:solidFill>
                  <a:srgbClr val="56564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6564F"/>
                </a:solidFill>
                <a:latin typeface="Arial"/>
                <a:cs typeface="Arial"/>
              </a:rPr>
              <a:t>non-acceptable</a:t>
            </a:r>
            <a:r>
              <a:rPr sz="1600" dirty="0">
                <a:solidFill>
                  <a:srgbClr val="56564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6564F"/>
                </a:solidFill>
                <a:latin typeface="Arial"/>
                <a:cs typeface="Arial"/>
              </a:rPr>
              <a:t>items </a:t>
            </a:r>
            <a:r>
              <a:rPr sz="1600" spc="-430" dirty="0">
                <a:solidFill>
                  <a:srgbClr val="56564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6564F"/>
                </a:solidFill>
                <a:latin typeface="Arial"/>
                <a:cs typeface="Arial"/>
              </a:rPr>
              <a:t>in the</a:t>
            </a:r>
            <a:r>
              <a:rPr sz="1600" spc="15" dirty="0">
                <a:solidFill>
                  <a:srgbClr val="56564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6564F"/>
                </a:solidFill>
                <a:latin typeface="Arial"/>
                <a:cs typeface="Arial"/>
              </a:rPr>
              <a:t>wrong</a:t>
            </a:r>
            <a:r>
              <a:rPr sz="1600" spc="20" dirty="0">
                <a:solidFill>
                  <a:srgbClr val="56564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6564F"/>
                </a:solidFill>
                <a:latin typeface="Arial"/>
                <a:cs typeface="Arial"/>
              </a:rPr>
              <a:t>cart.</a:t>
            </a:r>
            <a:r>
              <a:rPr sz="1600" spc="10" dirty="0">
                <a:solidFill>
                  <a:srgbClr val="56564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6564F"/>
                </a:solidFill>
                <a:latin typeface="Arial"/>
                <a:cs typeface="Arial"/>
              </a:rPr>
              <a:t>Contaminants</a:t>
            </a:r>
            <a:r>
              <a:rPr sz="1600" spc="20" dirty="0">
                <a:solidFill>
                  <a:srgbClr val="56564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6564F"/>
                </a:solidFill>
                <a:latin typeface="Arial"/>
                <a:cs typeface="Arial"/>
              </a:rPr>
              <a:t>can</a:t>
            </a:r>
            <a:r>
              <a:rPr sz="1600" dirty="0">
                <a:solidFill>
                  <a:srgbClr val="56564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6564F"/>
                </a:solidFill>
                <a:latin typeface="Arial"/>
                <a:cs typeface="Arial"/>
              </a:rPr>
              <a:t>ruin</a:t>
            </a:r>
            <a:r>
              <a:rPr sz="1600" spc="5" dirty="0">
                <a:solidFill>
                  <a:srgbClr val="56564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6564F"/>
                </a:solidFill>
                <a:latin typeface="Arial"/>
                <a:cs typeface="Arial"/>
              </a:rPr>
              <a:t>an</a:t>
            </a:r>
            <a:r>
              <a:rPr sz="1600" spc="10" dirty="0">
                <a:solidFill>
                  <a:srgbClr val="56564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6564F"/>
                </a:solidFill>
                <a:latin typeface="Arial"/>
                <a:cs typeface="Arial"/>
              </a:rPr>
              <a:t>entire</a:t>
            </a:r>
            <a:r>
              <a:rPr sz="1600" spc="10" dirty="0">
                <a:solidFill>
                  <a:srgbClr val="56564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6564F"/>
                </a:solidFill>
                <a:latin typeface="Arial"/>
                <a:cs typeface="Arial"/>
              </a:rPr>
              <a:t>load</a:t>
            </a:r>
            <a:r>
              <a:rPr sz="1600" spc="-10" dirty="0">
                <a:solidFill>
                  <a:srgbClr val="56564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6564F"/>
                </a:solidFill>
                <a:latin typeface="Arial"/>
                <a:cs typeface="Arial"/>
              </a:rPr>
              <a:t>of </a:t>
            </a:r>
            <a:r>
              <a:rPr sz="1600" dirty="0">
                <a:solidFill>
                  <a:srgbClr val="56564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6564F"/>
                </a:solidFill>
                <a:latin typeface="Arial"/>
                <a:cs typeface="Arial"/>
              </a:rPr>
              <a:t>organics</a:t>
            </a:r>
            <a:r>
              <a:rPr sz="1600" dirty="0">
                <a:solidFill>
                  <a:srgbClr val="56564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6564F"/>
                </a:solidFill>
                <a:latin typeface="Arial"/>
                <a:cs typeface="Arial"/>
              </a:rPr>
              <a:t>or</a:t>
            </a:r>
            <a:r>
              <a:rPr sz="1600" spc="10" dirty="0">
                <a:solidFill>
                  <a:srgbClr val="56564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6564F"/>
                </a:solidFill>
                <a:latin typeface="Arial"/>
                <a:cs typeface="Arial"/>
              </a:rPr>
              <a:t>recyclables</a:t>
            </a:r>
            <a:r>
              <a:rPr sz="1600" spc="5" dirty="0">
                <a:solidFill>
                  <a:srgbClr val="56564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6564F"/>
                </a:solidFill>
                <a:latin typeface="Arial"/>
                <a:cs typeface="Arial"/>
              </a:rPr>
              <a:t>and prevent</a:t>
            </a:r>
            <a:r>
              <a:rPr sz="1600" spc="25" dirty="0">
                <a:solidFill>
                  <a:srgbClr val="56564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6564F"/>
                </a:solidFill>
                <a:latin typeface="Arial"/>
                <a:cs typeface="Arial"/>
              </a:rPr>
              <a:t>these</a:t>
            </a:r>
            <a:r>
              <a:rPr sz="1600" dirty="0">
                <a:solidFill>
                  <a:srgbClr val="56564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6564F"/>
                </a:solidFill>
                <a:latin typeface="Arial"/>
                <a:cs typeface="Arial"/>
              </a:rPr>
              <a:t>materials</a:t>
            </a:r>
            <a:r>
              <a:rPr sz="1600" spc="5" dirty="0">
                <a:solidFill>
                  <a:srgbClr val="56564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6564F"/>
                </a:solidFill>
                <a:latin typeface="Arial"/>
                <a:cs typeface="Arial"/>
              </a:rPr>
              <a:t>from </a:t>
            </a:r>
            <a:r>
              <a:rPr sz="1600" dirty="0">
                <a:solidFill>
                  <a:srgbClr val="56564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6564F"/>
                </a:solidFill>
                <a:latin typeface="Arial"/>
                <a:cs typeface="Arial"/>
              </a:rPr>
              <a:t>going</a:t>
            </a:r>
            <a:r>
              <a:rPr sz="1600" spc="-10" dirty="0">
                <a:solidFill>
                  <a:srgbClr val="56564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6564F"/>
                </a:solidFill>
                <a:latin typeface="Arial"/>
                <a:cs typeface="Arial"/>
              </a:rPr>
              <a:t>on</a:t>
            </a:r>
            <a:r>
              <a:rPr sz="1600" spc="5" dirty="0">
                <a:solidFill>
                  <a:srgbClr val="56564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6564F"/>
                </a:solidFill>
                <a:latin typeface="Arial"/>
                <a:cs typeface="Arial"/>
              </a:rPr>
              <a:t>to</a:t>
            </a:r>
            <a:r>
              <a:rPr sz="1600" spc="5" dirty="0">
                <a:solidFill>
                  <a:srgbClr val="56564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6564F"/>
                </a:solidFill>
                <a:latin typeface="Arial"/>
                <a:cs typeface="Arial"/>
              </a:rPr>
              <a:t>have a second life.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226555" y="4888738"/>
            <a:ext cx="5476875" cy="1146810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>
              <a:lnSpc>
                <a:spcPts val="1730"/>
              </a:lnSpc>
              <a:spcBef>
                <a:spcPts val="310"/>
              </a:spcBef>
            </a:pPr>
            <a:r>
              <a:rPr sz="1600" spc="-5" dirty="0">
                <a:solidFill>
                  <a:srgbClr val="56564F"/>
                </a:solidFill>
                <a:latin typeface="Arial"/>
                <a:cs typeface="Arial"/>
              </a:rPr>
              <a:t>Loose plastic bags</a:t>
            </a:r>
            <a:r>
              <a:rPr sz="1600" spc="10" dirty="0">
                <a:solidFill>
                  <a:srgbClr val="56564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6564F"/>
                </a:solidFill>
                <a:latin typeface="Arial"/>
                <a:cs typeface="Arial"/>
              </a:rPr>
              <a:t>and bagged</a:t>
            </a:r>
            <a:r>
              <a:rPr sz="1600" dirty="0">
                <a:solidFill>
                  <a:srgbClr val="56564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6564F"/>
                </a:solidFill>
                <a:latin typeface="Arial"/>
                <a:cs typeface="Arial"/>
              </a:rPr>
              <a:t>materials</a:t>
            </a:r>
            <a:r>
              <a:rPr sz="1600" spc="5" dirty="0">
                <a:solidFill>
                  <a:srgbClr val="56564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6564F"/>
                </a:solidFill>
                <a:latin typeface="Arial"/>
                <a:cs typeface="Arial"/>
              </a:rPr>
              <a:t>in organics</a:t>
            </a:r>
            <a:r>
              <a:rPr sz="1600" spc="5" dirty="0">
                <a:solidFill>
                  <a:srgbClr val="56564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6564F"/>
                </a:solidFill>
                <a:latin typeface="Arial"/>
                <a:cs typeface="Arial"/>
              </a:rPr>
              <a:t>and </a:t>
            </a:r>
            <a:r>
              <a:rPr sz="1600" dirty="0">
                <a:solidFill>
                  <a:srgbClr val="56564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6564F"/>
                </a:solidFill>
                <a:latin typeface="Arial"/>
                <a:cs typeface="Arial"/>
              </a:rPr>
              <a:t>recycling containers</a:t>
            </a:r>
            <a:r>
              <a:rPr sz="1600" spc="15" dirty="0">
                <a:solidFill>
                  <a:srgbClr val="56564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6564F"/>
                </a:solidFill>
                <a:latin typeface="Arial"/>
                <a:cs typeface="Arial"/>
              </a:rPr>
              <a:t>are</a:t>
            </a:r>
            <a:r>
              <a:rPr sz="1600" spc="10" dirty="0">
                <a:solidFill>
                  <a:srgbClr val="56564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6564F"/>
                </a:solidFill>
                <a:latin typeface="Arial"/>
                <a:cs typeface="Arial"/>
              </a:rPr>
              <a:t>the</a:t>
            </a:r>
            <a:r>
              <a:rPr sz="1600" spc="15" dirty="0">
                <a:solidFill>
                  <a:srgbClr val="56564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6564F"/>
                </a:solidFill>
                <a:latin typeface="Arial"/>
                <a:cs typeface="Arial"/>
              </a:rPr>
              <a:t>most</a:t>
            </a:r>
            <a:r>
              <a:rPr sz="1600" spc="15" dirty="0">
                <a:solidFill>
                  <a:srgbClr val="56564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6564F"/>
                </a:solidFill>
                <a:latin typeface="Arial"/>
                <a:cs typeface="Arial"/>
              </a:rPr>
              <a:t>common</a:t>
            </a:r>
            <a:r>
              <a:rPr sz="1600" spc="15" dirty="0">
                <a:solidFill>
                  <a:srgbClr val="56564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6564F"/>
                </a:solidFill>
                <a:latin typeface="Arial"/>
                <a:cs typeface="Arial"/>
              </a:rPr>
              <a:t>contaminants. </a:t>
            </a:r>
            <a:r>
              <a:rPr sz="1600" dirty="0">
                <a:solidFill>
                  <a:srgbClr val="56564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6564F"/>
                </a:solidFill>
                <a:latin typeface="Arial"/>
                <a:cs typeface="Arial"/>
              </a:rPr>
              <a:t>Please</a:t>
            </a:r>
            <a:r>
              <a:rPr sz="1600" spc="-10" dirty="0">
                <a:solidFill>
                  <a:srgbClr val="56564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6564F"/>
                </a:solidFill>
                <a:latin typeface="Arial"/>
                <a:cs typeface="Arial"/>
              </a:rPr>
              <a:t>empty</a:t>
            </a:r>
            <a:r>
              <a:rPr sz="1600" spc="25" dirty="0">
                <a:solidFill>
                  <a:srgbClr val="56564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6564F"/>
                </a:solidFill>
                <a:latin typeface="Arial"/>
                <a:cs typeface="Arial"/>
              </a:rPr>
              <a:t>your</a:t>
            </a:r>
            <a:r>
              <a:rPr sz="1600" spc="40" dirty="0">
                <a:solidFill>
                  <a:srgbClr val="56564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6564F"/>
                </a:solidFill>
                <a:latin typeface="Arial"/>
                <a:cs typeface="Arial"/>
              </a:rPr>
              <a:t>organics</a:t>
            </a:r>
            <a:r>
              <a:rPr sz="1600" dirty="0">
                <a:solidFill>
                  <a:srgbClr val="56564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6564F"/>
                </a:solidFill>
                <a:latin typeface="Arial"/>
                <a:cs typeface="Arial"/>
              </a:rPr>
              <a:t>and</a:t>
            </a:r>
            <a:r>
              <a:rPr sz="1600" spc="20" dirty="0">
                <a:solidFill>
                  <a:srgbClr val="56564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6564F"/>
                </a:solidFill>
                <a:latin typeface="Arial"/>
                <a:cs typeface="Arial"/>
              </a:rPr>
              <a:t>recyclable</a:t>
            </a:r>
            <a:r>
              <a:rPr sz="1600" spc="5" dirty="0">
                <a:solidFill>
                  <a:srgbClr val="56564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6564F"/>
                </a:solidFill>
                <a:latin typeface="Arial"/>
                <a:cs typeface="Arial"/>
              </a:rPr>
              <a:t>materials</a:t>
            </a:r>
            <a:r>
              <a:rPr sz="1600" spc="10" dirty="0">
                <a:solidFill>
                  <a:srgbClr val="56564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6564F"/>
                </a:solidFill>
                <a:latin typeface="Arial"/>
                <a:cs typeface="Arial"/>
              </a:rPr>
              <a:t>directly </a:t>
            </a:r>
            <a:r>
              <a:rPr sz="1600" spc="-430" dirty="0">
                <a:solidFill>
                  <a:srgbClr val="56564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6564F"/>
                </a:solidFill>
                <a:latin typeface="Arial"/>
                <a:cs typeface="Arial"/>
              </a:rPr>
              <a:t>into </a:t>
            </a:r>
            <a:r>
              <a:rPr sz="1600" spc="-10" dirty="0">
                <a:solidFill>
                  <a:srgbClr val="56564F"/>
                </a:solidFill>
                <a:latin typeface="Arial"/>
                <a:cs typeface="Arial"/>
              </a:rPr>
              <a:t>your</a:t>
            </a:r>
            <a:r>
              <a:rPr sz="1600" spc="35" dirty="0">
                <a:solidFill>
                  <a:srgbClr val="56564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6564F"/>
                </a:solidFill>
                <a:latin typeface="Arial"/>
                <a:cs typeface="Arial"/>
              </a:rPr>
              <a:t>organics</a:t>
            </a:r>
            <a:r>
              <a:rPr sz="1600" dirty="0">
                <a:solidFill>
                  <a:srgbClr val="56564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6564F"/>
                </a:solidFill>
                <a:latin typeface="Arial"/>
                <a:cs typeface="Arial"/>
              </a:rPr>
              <a:t>or</a:t>
            </a:r>
            <a:r>
              <a:rPr sz="1600" spc="10" dirty="0">
                <a:solidFill>
                  <a:srgbClr val="56564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6564F"/>
                </a:solidFill>
                <a:latin typeface="Arial"/>
                <a:cs typeface="Arial"/>
              </a:rPr>
              <a:t>recycling</a:t>
            </a:r>
            <a:r>
              <a:rPr sz="1600" dirty="0">
                <a:solidFill>
                  <a:srgbClr val="56564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6564F"/>
                </a:solidFill>
                <a:latin typeface="Arial"/>
                <a:cs typeface="Arial"/>
              </a:rPr>
              <a:t>carts</a:t>
            </a:r>
            <a:r>
              <a:rPr sz="1600" spc="10" dirty="0">
                <a:solidFill>
                  <a:srgbClr val="56564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6564F"/>
                </a:solidFill>
                <a:latin typeface="Arial"/>
                <a:cs typeface="Arial"/>
              </a:rPr>
              <a:t>to</a:t>
            </a:r>
            <a:r>
              <a:rPr sz="1600" spc="15" dirty="0">
                <a:solidFill>
                  <a:srgbClr val="56564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6564F"/>
                </a:solidFill>
                <a:latin typeface="Arial"/>
                <a:cs typeface="Arial"/>
              </a:rPr>
              <a:t>give</a:t>
            </a:r>
            <a:r>
              <a:rPr sz="1600" dirty="0">
                <a:solidFill>
                  <a:srgbClr val="56564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6564F"/>
                </a:solidFill>
                <a:latin typeface="Arial"/>
                <a:cs typeface="Arial"/>
              </a:rPr>
              <a:t>them</a:t>
            </a:r>
            <a:r>
              <a:rPr sz="1600" spc="10" dirty="0">
                <a:solidFill>
                  <a:srgbClr val="56564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6564F"/>
                </a:solidFill>
                <a:latin typeface="Arial"/>
                <a:cs typeface="Arial"/>
              </a:rPr>
              <a:t>the</a:t>
            </a:r>
            <a:r>
              <a:rPr sz="1600" spc="15" dirty="0">
                <a:solidFill>
                  <a:srgbClr val="56564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6564F"/>
                </a:solidFill>
                <a:latin typeface="Arial"/>
                <a:cs typeface="Arial"/>
              </a:rPr>
              <a:t>best </a:t>
            </a:r>
            <a:r>
              <a:rPr sz="1600" dirty="0">
                <a:solidFill>
                  <a:srgbClr val="56564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6564F"/>
                </a:solidFill>
                <a:latin typeface="Arial"/>
                <a:cs typeface="Arial"/>
              </a:rPr>
              <a:t>chance</a:t>
            </a:r>
            <a:r>
              <a:rPr sz="1600" spc="-10" dirty="0">
                <a:solidFill>
                  <a:srgbClr val="56564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6564F"/>
                </a:solidFill>
                <a:latin typeface="Arial"/>
                <a:cs typeface="Arial"/>
              </a:rPr>
              <a:t>of</a:t>
            </a:r>
            <a:r>
              <a:rPr sz="1600" spc="10" dirty="0">
                <a:solidFill>
                  <a:srgbClr val="56564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6564F"/>
                </a:solidFill>
                <a:latin typeface="Arial"/>
                <a:cs typeface="Arial"/>
              </a:rPr>
              <a:t>becoming</a:t>
            </a:r>
            <a:r>
              <a:rPr sz="1600" spc="-15" dirty="0">
                <a:solidFill>
                  <a:srgbClr val="56564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6564F"/>
                </a:solidFill>
                <a:latin typeface="Arial"/>
                <a:cs typeface="Arial"/>
              </a:rPr>
              <a:t>new products.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54227" y="498094"/>
            <a:ext cx="100787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3B892D"/>
                </a:solidFill>
              </a:rPr>
              <a:t>SB </a:t>
            </a:r>
            <a:r>
              <a:rPr sz="2400" spc="-5" dirty="0">
                <a:solidFill>
                  <a:srgbClr val="3B892D"/>
                </a:solidFill>
              </a:rPr>
              <a:t>1383</a:t>
            </a:r>
            <a:r>
              <a:rPr sz="2400" spc="20" dirty="0">
                <a:solidFill>
                  <a:srgbClr val="3B892D"/>
                </a:solidFill>
              </a:rPr>
              <a:t> </a:t>
            </a:r>
            <a:r>
              <a:rPr sz="2400" dirty="0">
                <a:solidFill>
                  <a:srgbClr val="3B892D"/>
                </a:solidFill>
              </a:rPr>
              <a:t>-</a:t>
            </a:r>
            <a:r>
              <a:rPr sz="2400" spc="5" dirty="0">
                <a:solidFill>
                  <a:srgbClr val="3B892D"/>
                </a:solidFill>
              </a:rPr>
              <a:t> </a:t>
            </a:r>
            <a:r>
              <a:rPr sz="2400" spc="-5" dirty="0">
                <a:solidFill>
                  <a:srgbClr val="3B892D"/>
                </a:solidFill>
              </a:rPr>
              <a:t>New</a:t>
            </a:r>
            <a:r>
              <a:rPr sz="2400" spc="20" dirty="0">
                <a:solidFill>
                  <a:srgbClr val="3B892D"/>
                </a:solidFill>
              </a:rPr>
              <a:t> </a:t>
            </a:r>
            <a:r>
              <a:rPr sz="2400" spc="-5" dirty="0">
                <a:solidFill>
                  <a:srgbClr val="3B892D"/>
                </a:solidFill>
              </a:rPr>
              <a:t>Statewide</a:t>
            </a:r>
            <a:r>
              <a:rPr sz="2400" spc="20" dirty="0">
                <a:solidFill>
                  <a:srgbClr val="3B892D"/>
                </a:solidFill>
              </a:rPr>
              <a:t> </a:t>
            </a:r>
            <a:r>
              <a:rPr sz="2400" spc="-5" dirty="0">
                <a:solidFill>
                  <a:srgbClr val="3B892D"/>
                </a:solidFill>
              </a:rPr>
              <a:t>Mandatory</a:t>
            </a:r>
            <a:r>
              <a:rPr sz="2400" spc="15" dirty="0">
                <a:solidFill>
                  <a:srgbClr val="3B892D"/>
                </a:solidFill>
              </a:rPr>
              <a:t> </a:t>
            </a:r>
            <a:r>
              <a:rPr sz="2400" spc="-5" dirty="0">
                <a:solidFill>
                  <a:srgbClr val="3B892D"/>
                </a:solidFill>
              </a:rPr>
              <a:t>Organic</a:t>
            </a:r>
            <a:r>
              <a:rPr sz="2400" spc="20" dirty="0">
                <a:solidFill>
                  <a:srgbClr val="3B892D"/>
                </a:solidFill>
              </a:rPr>
              <a:t> </a:t>
            </a:r>
            <a:r>
              <a:rPr sz="2400" spc="-20" dirty="0">
                <a:solidFill>
                  <a:srgbClr val="3B892D"/>
                </a:solidFill>
              </a:rPr>
              <a:t>Waste</a:t>
            </a:r>
            <a:r>
              <a:rPr sz="2400" spc="-5" dirty="0">
                <a:solidFill>
                  <a:srgbClr val="3B892D"/>
                </a:solidFill>
              </a:rPr>
              <a:t> Collection</a:t>
            </a:r>
            <a:r>
              <a:rPr sz="2400" spc="50" dirty="0">
                <a:solidFill>
                  <a:srgbClr val="3B892D"/>
                </a:solidFill>
              </a:rPr>
              <a:t> </a:t>
            </a:r>
            <a:r>
              <a:rPr sz="2400" spc="-5" dirty="0">
                <a:solidFill>
                  <a:srgbClr val="3B892D"/>
                </a:solidFill>
              </a:rPr>
              <a:t>Regulation</a:t>
            </a:r>
            <a:endParaRPr sz="2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212402" y="6360000"/>
            <a:ext cx="780426" cy="27630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57276" y="1011427"/>
            <a:ext cx="1310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014630"/>
                </a:solidFill>
                <a:latin typeface="Arial"/>
                <a:cs typeface="Arial"/>
              </a:rPr>
              <a:t>Cart</a:t>
            </a:r>
            <a:r>
              <a:rPr sz="2000" spc="-100" dirty="0">
                <a:solidFill>
                  <a:srgbClr val="01463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14630"/>
                </a:solidFill>
                <a:latin typeface="Arial"/>
                <a:cs typeface="Arial"/>
              </a:rPr>
              <a:t>Colors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2903" y="1888378"/>
            <a:ext cx="9854030" cy="2886313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54227" y="498094"/>
            <a:ext cx="100787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3B892D"/>
                </a:solidFill>
                <a:latin typeface="Arial"/>
                <a:cs typeface="Arial"/>
              </a:rPr>
              <a:t>SB </a:t>
            </a:r>
            <a:r>
              <a:rPr sz="2400" spc="-5" dirty="0">
                <a:solidFill>
                  <a:srgbClr val="3B892D"/>
                </a:solidFill>
                <a:latin typeface="Arial"/>
                <a:cs typeface="Arial"/>
              </a:rPr>
              <a:t>1383</a:t>
            </a:r>
            <a:r>
              <a:rPr sz="2400" spc="20" dirty="0">
                <a:solidFill>
                  <a:srgbClr val="3B892D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B892D"/>
                </a:solidFill>
                <a:latin typeface="Arial"/>
                <a:cs typeface="Arial"/>
              </a:rPr>
              <a:t>-</a:t>
            </a:r>
            <a:r>
              <a:rPr sz="2400" spc="5" dirty="0">
                <a:solidFill>
                  <a:srgbClr val="3B892D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3B892D"/>
                </a:solidFill>
                <a:latin typeface="Arial"/>
                <a:cs typeface="Arial"/>
              </a:rPr>
              <a:t>New</a:t>
            </a:r>
            <a:r>
              <a:rPr sz="2400" spc="20" dirty="0">
                <a:solidFill>
                  <a:srgbClr val="3B892D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3B892D"/>
                </a:solidFill>
                <a:latin typeface="Arial"/>
                <a:cs typeface="Arial"/>
              </a:rPr>
              <a:t>Statewide</a:t>
            </a:r>
            <a:r>
              <a:rPr sz="2400" spc="20" dirty="0">
                <a:solidFill>
                  <a:srgbClr val="3B892D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3B892D"/>
                </a:solidFill>
                <a:latin typeface="Arial"/>
                <a:cs typeface="Arial"/>
              </a:rPr>
              <a:t>Mandatory</a:t>
            </a:r>
            <a:r>
              <a:rPr sz="2400" spc="15" dirty="0">
                <a:solidFill>
                  <a:srgbClr val="3B892D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3B892D"/>
                </a:solidFill>
                <a:latin typeface="Arial"/>
                <a:cs typeface="Arial"/>
              </a:rPr>
              <a:t>Organic</a:t>
            </a:r>
            <a:r>
              <a:rPr sz="2400" spc="20" dirty="0">
                <a:solidFill>
                  <a:srgbClr val="3B892D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3B892D"/>
                </a:solidFill>
                <a:latin typeface="Arial"/>
                <a:cs typeface="Arial"/>
              </a:rPr>
              <a:t>Waste</a:t>
            </a:r>
            <a:r>
              <a:rPr sz="2400" spc="-5" dirty="0">
                <a:solidFill>
                  <a:srgbClr val="3B892D"/>
                </a:solidFill>
                <a:latin typeface="Arial"/>
                <a:cs typeface="Arial"/>
              </a:rPr>
              <a:t> Collection</a:t>
            </a:r>
            <a:r>
              <a:rPr sz="2400" spc="50" dirty="0">
                <a:solidFill>
                  <a:srgbClr val="3B892D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3B892D"/>
                </a:solidFill>
                <a:latin typeface="Arial"/>
                <a:cs typeface="Arial"/>
              </a:rPr>
              <a:t>Regulation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5" dirty="0"/>
              <a:t>5</a:t>
            </a:fld>
            <a:endParaRPr spc="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52399" y="1080007"/>
            <a:ext cx="10142855" cy="31400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014630"/>
                </a:solidFill>
                <a:latin typeface="Arial"/>
                <a:cs typeface="Arial"/>
              </a:rPr>
              <a:t>Where</a:t>
            </a:r>
            <a:r>
              <a:rPr sz="2000" spc="-50" dirty="0">
                <a:solidFill>
                  <a:srgbClr val="01463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14630"/>
                </a:solidFill>
                <a:latin typeface="Arial"/>
                <a:cs typeface="Arial"/>
              </a:rPr>
              <a:t>can</a:t>
            </a:r>
            <a:r>
              <a:rPr sz="2000" spc="-25" dirty="0">
                <a:solidFill>
                  <a:srgbClr val="01463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14630"/>
                </a:solidFill>
                <a:latin typeface="Arial"/>
                <a:cs typeface="Arial"/>
              </a:rPr>
              <a:t>I</a:t>
            </a:r>
            <a:r>
              <a:rPr sz="2000" spc="-20" dirty="0">
                <a:solidFill>
                  <a:srgbClr val="01463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14630"/>
                </a:solidFill>
                <a:latin typeface="Arial"/>
                <a:cs typeface="Arial"/>
              </a:rPr>
              <a:t>learn</a:t>
            </a:r>
            <a:r>
              <a:rPr sz="2000" spc="-40" dirty="0">
                <a:solidFill>
                  <a:srgbClr val="01463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14630"/>
                </a:solidFill>
                <a:latin typeface="Arial"/>
                <a:cs typeface="Arial"/>
              </a:rPr>
              <a:t>more?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500">
              <a:latin typeface="Arial"/>
              <a:cs typeface="Arial"/>
            </a:endParaRPr>
          </a:p>
          <a:p>
            <a:pPr marL="354965" marR="11430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rgbClr val="56564F"/>
                </a:solidFill>
                <a:latin typeface="Arial"/>
                <a:cs typeface="Arial"/>
              </a:rPr>
              <a:t>Create</a:t>
            </a:r>
            <a:r>
              <a:rPr sz="2000" spc="-30" dirty="0">
                <a:solidFill>
                  <a:srgbClr val="5656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4F"/>
                </a:solidFill>
                <a:latin typeface="Arial"/>
                <a:cs typeface="Arial"/>
              </a:rPr>
              <a:t>a</a:t>
            </a:r>
            <a:r>
              <a:rPr sz="2000" spc="-15" dirty="0">
                <a:solidFill>
                  <a:srgbClr val="5656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4F"/>
                </a:solidFill>
                <a:latin typeface="Arial"/>
                <a:cs typeface="Arial"/>
              </a:rPr>
              <a:t>My</a:t>
            </a:r>
            <a:r>
              <a:rPr sz="2000" spc="-5" dirty="0">
                <a:solidFill>
                  <a:srgbClr val="5656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4F"/>
                </a:solidFill>
                <a:latin typeface="Arial"/>
                <a:cs typeface="Arial"/>
              </a:rPr>
              <a:t>WM</a:t>
            </a:r>
            <a:r>
              <a:rPr sz="2000" spc="-20" dirty="0">
                <a:solidFill>
                  <a:srgbClr val="5656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4F"/>
                </a:solidFill>
                <a:latin typeface="Arial"/>
                <a:cs typeface="Arial"/>
              </a:rPr>
              <a:t>profile</a:t>
            </a:r>
            <a:r>
              <a:rPr sz="2000" spc="-15" dirty="0">
                <a:solidFill>
                  <a:srgbClr val="5656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4F"/>
                </a:solidFill>
                <a:latin typeface="Arial"/>
                <a:cs typeface="Arial"/>
              </a:rPr>
              <a:t>online</a:t>
            </a:r>
            <a:r>
              <a:rPr sz="2000" spc="-15" dirty="0">
                <a:solidFill>
                  <a:srgbClr val="5656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4F"/>
                </a:solidFill>
                <a:latin typeface="Arial"/>
                <a:cs typeface="Arial"/>
              </a:rPr>
              <a:t>to</a:t>
            </a:r>
            <a:r>
              <a:rPr sz="2000" spc="-5" dirty="0">
                <a:solidFill>
                  <a:srgbClr val="5656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4F"/>
                </a:solidFill>
                <a:latin typeface="Arial"/>
                <a:cs typeface="Arial"/>
              </a:rPr>
              <a:t>put</a:t>
            </a:r>
            <a:r>
              <a:rPr sz="2000" spc="-20" dirty="0">
                <a:solidFill>
                  <a:srgbClr val="5656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4F"/>
                </a:solidFill>
                <a:latin typeface="Arial"/>
                <a:cs typeface="Arial"/>
              </a:rPr>
              <a:t>you</a:t>
            </a:r>
            <a:r>
              <a:rPr sz="2000" spc="-15" dirty="0">
                <a:solidFill>
                  <a:srgbClr val="5656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4F"/>
                </a:solidFill>
                <a:latin typeface="Arial"/>
                <a:cs typeface="Arial"/>
              </a:rPr>
              <a:t>in</a:t>
            </a:r>
            <a:r>
              <a:rPr sz="2000" spc="5" dirty="0">
                <a:solidFill>
                  <a:srgbClr val="5656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4F"/>
                </a:solidFill>
                <a:latin typeface="Arial"/>
                <a:cs typeface="Arial"/>
              </a:rPr>
              <a:t>control</a:t>
            </a:r>
            <a:r>
              <a:rPr sz="2000" spc="-35" dirty="0">
                <a:solidFill>
                  <a:srgbClr val="5656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4F"/>
                </a:solidFill>
                <a:latin typeface="Arial"/>
                <a:cs typeface="Arial"/>
              </a:rPr>
              <a:t>of</a:t>
            </a:r>
            <a:r>
              <a:rPr sz="2000" spc="-10" dirty="0">
                <a:solidFill>
                  <a:srgbClr val="5656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4F"/>
                </a:solidFill>
                <a:latin typeface="Arial"/>
                <a:cs typeface="Arial"/>
              </a:rPr>
              <a:t>your</a:t>
            </a:r>
            <a:r>
              <a:rPr sz="2000" spc="-10" dirty="0">
                <a:solidFill>
                  <a:srgbClr val="5656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4F"/>
                </a:solidFill>
                <a:latin typeface="Arial"/>
                <a:cs typeface="Arial"/>
              </a:rPr>
              <a:t>WM</a:t>
            </a:r>
            <a:r>
              <a:rPr sz="2000" spc="-25" dirty="0">
                <a:solidFill>
                  <a:srgbClr val="5656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4F"/>
                </a:solidFill>
                <a:latin typeface="Arial"/>
                <a:cs typeface="Arial"/>
              </a:rPr>
              <a:t>account.</a:t>
            </a:r>
            <a:r>
              <a:rPr sz="2000" spc="-25" dirty="0">
                <a:solidFill>
                  <a:srgbClr val="56564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56564F"/>
                </a:solidFill>
                <a:latin typeface="Arial"/>
                <a:cs typeface="Arial"/>
              </a:rPr>
              <a:t>Visit </a:t>
            </a:r>
            <a:r>
              <a:rPr sz="2000" spc="-540" dirty="0">
                <a:solidFill>
                  <a:srgbClr val="3A892D"/>
                </a:solidFill>
                <a:latin typeface="Arial"/>
                <a:cs typeface="Arial"/>
              </a:rPr>
              <a:t> </a:t>
            </a:r>
            <a:r>
              <a:rPr sz="2000" u="sng" spc="-5" dirty="0">
                <a:solidFill>
                  <a:srgbClr val="3A892D"/>
                </a:solidFill>
                <a:uFill>
                  <a:solidFill>
                    <a:srgbClr val="3A892D"/>
                  </a:solidFill>
                </a:uFill>
                <a:latin typeface="Arial"/>
                <a:cs typeface="Arial"/>
                <a:hlinkClick r:id="rId2"/>
              </a:rPr>
              <a:t>https://www.wm.com/us/en/user/register</a:t>
            </a:r>
            <a:r>
              <a:rPr sz="2000" spc="-45" dirty="0">
                <a:solidFill>
                  <a:srgbClr val="3A892D"/>
                </a:solidFill>
                <a:latin typeface="Arial"/>
                <a:cs typeface="Arial"/>
                <a:hlinkClick r:id="rId2"/>
              </a:rPr>
              <a:t> </a:t>
            </a:r>
            <a:r>
              <a:rPr sz="2000" dirty="0">
                <a:solidFill>
                  <a:srgbClr val="56564F"/>
                </a:solidFill>
                <a:latin typeface="Arial"/>
                <a:cs typeface="Arial"/>
              </a:rPr>
              <a:t>to</a:t>
            </a:r>
            <a:r>
              <a:rPr sz="2000" spc="-20" dirty="0">
                <a:solidFill>
                  <a:srgbClr val="5656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4F"/>
                </a:solidFill>
                <a:latin typeface="Arial"/>
                <a:cs typeface="Arial"/>
              </a:rPr>
              <a:t>create</a:t>
            </a:r>
            <a:r>
              <a:rPr sz="2000" spc="-40" dirty="0">
                <a:solidFill>
                  <a:srgbClr val="5656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4F"/>
                </a:solidFill>
                <a:latin typeface="Arial"/>
                <a:cs typeface="Arial"/>
              </a:rPr>
              <a:t>your</a:t>
            </a:r>
            <a:r>
              <a:rPr sz="2000" spc="-15" dirty="0">
                <a:solidFill>
                  <a:srgbClr val="5656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4F"/>
                </a:solidFill>
                <a:latin typeface="Arial"/>
                <a:cs typeface="Arial"/>
              </a:rPr>
              <a:t>profile</a:t>
            </a:r>
            <a:r>
              <a:rPr sz="2000" spc="-20" dirty="0">
                <a:solidFill>
                  <a:srgbClr val="56564F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56564F"/>
                </a:solidFill>
                <a:latin typeface="Arial"/>
                <a:cs typeface="Arial"/>
              </a:rPr>
              <a:t>today.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56564F"/>
              </a:buClr>
              <a:buFont typeface="Arial"/>
              <a:buChar char="•"/>
            </a:pPr>
            <a:endParaRPr sz="205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rgbClr val="56564F"/>
                </a:solidFill>
                <a:latin typeface="Arial"/>
                <a:cs typeface="Arial"/>
              </a:rPr>
              <a:t>For</a:t>
            </a:r>
            <a:r>
              <a:rPr sz="2000" spc="-15" dirty="0">
                <a:solidFill>
                  <a:srgbClr val="5656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4F"/>
                </a:solidFill>
                <a:latin typeface="Arial"/>
                <a:cs typeface="Arial"/>
              </a:rPr>
              <a:t>more</a:t>
            </a:r>
            <a:r>
              <a:rPr sz="2000" spc="-20" dirty="0">
                <a:solidFill>
                  <a:srgbClr val="5656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4F"/>
                </a:solidFill>
                <a:latin typeface="Arial"/>
                <a:cs typeface="Arial"/>
              </a:rPr>
              <a:t>information</a:t>
            </a:r>
            <a:r>
              <a:rPr sz="2000" spc="-25" dirty="0">
                <a:solidFill>
                  <a:srgbClr val="5656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4F"/>
                </a:solidFill>
                <a:latin typeface="Arial"/>
                <a:cs typeface="Arial"/>
              </a:rPr>
              <a:t>about</a:t>
            </a:r>
            <a:r>
              <a:rPr sz="2000" spc="-30" dirty="0">
                <a:solidFill>
                  <a:srgbClr val="5656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4F"/>
                </a:solidFill>
                <a:latin typeface="Arial"/>
                <a:cs typeface="Arial"/>
              </a:rPr>
              <a:t>the</a:t>
            </a:r>
            <a:r>
              <a:rPr sz="2000" spc="-15" dirty="0">
                <a:solidFill>
                  <a:srgbClr val="56564F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56564F"/>
                </a:solidFill>
                <a:latin typeface="Arial"/>
                <a:cs typeface="Arial"/>
              </a:rPr>
              <a:t>law,</a:t>
            </a:r>
            <a:r>
              <a:rPr sz="2000" spc="-5" dirty="0">
                <a:solidFill>
                  <a:srgbClr val="56564F"/>
                </a:solidFill>
                <a:latin typeface="Arial"/>
                <a:cs typeface="Arial"/>
              </a:rPr>
              <a:t> visit</a:t>
            </a:r>
            <a:r>
              <a:rPr sz="2000" spc="5" dirty="0">
                <a:solidFill>
                  <a:srgbClr val="5656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4F"/>
                </a:solidFill>
                <a:latin typeface="Arial"/>
                <a:cs typeface="Arial"/>
              </a:rPr>
              <a:t>California</a:t>
            </a:r>
            <a:r>
              <a:rPr sz="2000" spc="-10" dirty="0">
                <a:solidFill>
                  <a:srgbClr val="5656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4F"/>
                </a:solidFill>
                <a:latin typeface="Arial"/>
                <a:cs typeface="Arial"/>
              </a:rPr>
              <a:t>Department</a:t>
            </a:r>
            <a:r>
              <a:rPr sz="2000" spc="-40" dirty="0">
                <a:solidFill>
                  <a:srgbClr val="5656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4F"/>
                </a:solidFill>
                <a:latin typeface="Arial"/>
                <a:cs typeface="Arial"/>
              </a:rPr>
              <a:t>of</a:t>
            </a:r>
            <a:r>
              <a:rPr sz="2000" spc="-20" dirty="0">
                <a:solidFill>
                  <a:srgbClr val="5656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4F"/>
                </a:solidFill>
                <a:latin typeface="Arial"/>
                <a:cs typeface="Arial"/>
              </a:rPr>
              <a:t>Resources</a:t>
            </a:r>
            <a:r>
              <a:rPr sz="2000" spc="-45" dirty="0">
                <a:solidFill>
                  <a:srgbClr val="5656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4F"/>
                </a:solidFill>
                <a:latin typeface="Arial"/>
                <a:cs typeface="Arial"/>
              </a:rPr>
              <a:t>Recycling</a:t>
            </a:r>
            <a:endParaRPr sz="2000">
              <a:latin typeface="Arial"/>
              <a:cs typeface="Arial"/>
            </a:endParaRPr>
          </a:p>
          <a:p>
            <a:pPr marL="354965">
              <a:lnSpc>
                <a:spcPct val="100000"/>
              </a:lnSpc>
            </a:pPr>
            <a:r>
              <a:rPr sz="2000" dirty="0">
                <a:solidFill>
                  <a:srgbClr val="56564F"/>
                </a:solidFill>
                <a:latin typeface="Arial"/>
                <a:cs typeface="Arial"/>
              </a:rPr>
              <a:t>and</a:t>
            </a:r>
            <a:r>
              <a:rPr sz="2000" spc="-5" dirty="0">
                <a:solidFill>
                  <a:srgbClr val="5656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4F"/>
                </a:solidFill>
                <a:latin typeface="Arial"/>
                <a:cs typeface="Arial"/>
              </a:rPr>
              <a:t>Recovery</a:t>
            </a:r>
            <a:r>
              <a:rPr sz="2000" spc="-15" dirty="0">
                <a:solidFill>
                  <a:srgbClr val="5656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4F"/>
                </a:solidFill>
                <a:latin typeface="Arial"/>
                <a:cs typeface="Arial"/>
              </a:rPr>
              <a:t>(CalRecycle)</a:t>
            </a:r>
            <a:r>
              <a:rPr sz="2000" spc="-25" dirty="0">
                <a:solidFill>
                  <a:srgbClr val="5656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4F"/>
                </a:solidFill>
                <a:latin typeface="Arial"/>
                <a:cs typeface="Arial"/>
              </a:rPr>
              <a:t>website</a:t>
            </a:r>
            <a:r>
              <a:rPr sz="2000" spc="-20" dirty="0">
                <a:solidFill>
                  <a:srgbClr val="5656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4F"/>
                </a:solidFill>
                <a:latin typeface="Arial"/>
                <a:cs typeface="Arial"/>
              </a:rPr>
              <a:t>at</a:t>
            </a:r>
            <a:r>
              <a:rPr sz="2000" spc="15" dirty="0">
                <a:solidFill>
                  <a:srgbClr val="56564F"/>
                </a:solidFill>
                <a:latin typeface="Arial"/>
                <a:cs typeface="Arial"/>
              </a:rPr>
              <a:t> </a:t>
            </a:r>
            <a:r>
              <a:rPr sz="2000" u="sng" spc="-5" dirty="0">
                <a:solidFill>
                  <a:srgbClr val="3A892D"/>
                </a:solidFill>
                <a:uFill>
                  <a:solidFill>
                    <a:srgbClr val="3A892D"/>
                  </a:solidFill>
                </a:uFill>
                <a:latin typeface="Arial"/>
                <a:cs typeface="Arial"/>
                <a:hlinkClick r:id="rId3"/>
              </a:rPr>
              <a:t>https://www.calrecycle.ca.gov/organics/slcp/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>
              <a:latin typeface="Arial"/>
              <a:cs typeface="Arial"/>
            </a:endParaRPr>
          </a:p>
          <a:p>
            <a:pPr marL="354965" marR="2419985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rgbClr val="56564F"/>
                </a:solidFill>
                <a:latin typeface="Arial"/>
                <a:cs typeface="Arial"/>
              </a:rPr>
              <a:t>For</a:t>
            </a:r>
            <a:r>
              <a:rPr sz="2000" spc="-15" dirty="0">
                <a:solidFill>
                  <a:srgbClr val="5656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4F"/>
                </a:solidFill>
                <a:latin typeface="Arial"/>
                <a:cs typeface="Arial"/>
              </a:rPr>
              <a:t>updates</a:t>
            </a:r>
            <a:r>
              <a:rPr sz="2000" spc="-40" dirty="0">
                <a:solidFill>
                  <a:srgbClr val="5656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4F"/>
                </a:solidFill>
                <a:latin typeface="Arial"/>
                <a:cs typeface="Arial"/>
              </a:rPr>
              <a:t>and</a:t>
            </a:r>
            <a:r>
              <a:rPr sz="2000" spc="-10" dirty="0">
                <a:solidFill>
                  <a:srgbClr val="5656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4F"/>
                </a:solidFill>
                <a:latin typeface="Arial"/>
                <a:cs typeface="Arial"/>
              </a:rPr>
              <a:t>further</a:t>
            </a:r>
            <a:r>
              <a:rPr sz="2000" spc="-35" dirty="0">
                <a:solidFill>
                  <a:srgbClr val="5656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4F"/>
                </a:solidFill>
                <a:latin typeface="Arial"/>
                <a:cs typeface="Arial"/>
              </a:rPr>
              <a:t>information</a:t>
            </a:r>
            <a:r>
              <a:rPr sz="2000" spc="-30" dirty="0">
                <a:solidFill>
                  <a:srgbClr val="5656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4F"/>
                </a:solidFill>
                <a:latin typeface="Arial"/>
                <a:cs typeface="Arial"/>
              </a:rPr>
              <a:t>on</a:t>
            </a:r>
            <a:r>
              <a:rPr sz="2000" spc="-10" dirty="0">
                <a:solidFill>
                  <a:srgbClr val="5656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4F"/>
                </a:solidFill>
                <a:latin typeface="Arial"/>
                <a:cs typeface="Arial"/>
              </a:rPr>
              <a:t>how</a:t>
            </a:r>
            <a:r>
              <a:rPr sz="2000" spc="5" dirty="0">
                <a:solidFill>
                  <a:srgbClr val="56564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56564F"/>
                </a:solidFill>
                <a:latin typeface="Arial"/>
                <a:cs typeface="Arial"/>
              </a:rPr>
              <a:t>to</a:t>
            </a:r>
            <a:r>
              <a:rPr sz="2000" spc="-15" dirty="0">
                <a:solidFill>
                  <a:srgbClr val="5656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4F"/>
                </a:solidFill>
                <a:latin typeface="Arial"/>
                <a:cs typeface="Arial"/>
              </a:rPr>
              <a:t>Recycle</a:t>
            </a:r>
            <a:r>
              <a:rPr sz="2000" spc="-20" dirty="0">
                <a:solidFill>
                  <a:srgbClr val="5656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4F"/>
                </a:solidFill>
                <a:latin typeface="Arial"/>
                <a:cs typeface="Arial"/>
              </a:rPr>
              <a:t>Right,</a:t>
            </a:r>
            <a:r>
              <a:rPr sz="2000" spc="-10" dirty="0">
                <a:solidFill>
                  <a:srgbClr val="56564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56564F"/>
                </a:solidFill>
                <a:latin typeface="Arial"/>
                <a:cs typeface="Arial"/>
              </a:rPr>
              <a:t>visit </a:t>
            </a:r>
            <a:r>
              <a:rPr sz="2000" spc="-540" dirty="0">
                <a:solidFill>
                  <a:srgbClr val="3A892D"/>
                </a:solidFill>
                <a:latin typeface="Arial"/>
                <a:cs typeface="Arial"/>
              </a:rPr>
              <a:t> </a:t>
            </a:r>
            <a:r>
              <a:rPr sz="2000" u="sng" spc="-5" dirty="0">
                <a:solidFill>
                  <a:srgbClr val="3A892D"/>
                </a:solidFill>
                <a:uFill>
                  <a:solidFill>
                    <a:srgbClr val="3A892D"/>
                  </a:solidFill>
                </a:uFill>
                <a:latin typeface="Arial"/>
                <a:cs typeface="Arial"/>
                <a:hlinkClick r:id="rId4"/>
              </a:rPr>
              <a:t>https://www.wm.com/us/en/recycle-right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5" dirty="0"/>
              <a:t>6</a:t>
            </a:fld>
            <a:endParaRPr spc="5"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54227" y="516382"/>
            <a:ext cx="100787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3B892D"/>
                </a:solidFill>
              </a:rPr>
              <a:t>SB </a:t>
            </a:r>
            <a:r>
              <a:rPr sz="2400" spc="-5" dirty="0">
                <a:solidFill>
                  <a:srgbClr val="3B892D"/>
                </a:solidFill>
              </a:rPr>
              <a:t>1383</a:t>
            </a:r>
            <a:r>
              <a:rPr sz="2400" spc="20" dirty="0">
                <a:solidFill>
                  <a:srgbClr val="3B892D"/>
                </a:solidFill>
              </a:rPr>
              <a:t> </a:t>
            </a:r>
            <a:r>
              <a:rPr sz="2400" dirty="0">
                <a:solidFill>
                  <a:srgbClr val="3B892D"/>
                </a:solidFill>
              </a:rPr>
              <a:t>-</a:t>
            </a:r>
            <a:r>
              <a:rPr sz="2400" spc="5" dirty="0">
                <a:solidFill>
                  <a:srgbClr val="3B892D"/>
                </a:solidFill>
              </a:rPr>
              <a:t> </a:t>
            </a:r>
            <a:r>
              <a:rPr sz="2400" spc="-5" dirty="0">
                <a:solidFill>
                  <a:srgbClr val="3B892D"/>
                </a:solidFill>
              </a:rPr>
              <a:t>New</a:t>
            </a:r>
            <a:r>
              <a:rPr sz="2400" spc="20" dirty="0">
                <a:solidFill>
                  <a:srgbClr val="3B892D"/>
                </a:solidFill>
              </a:rPr>
              <a:t> </a:t>
            </a:r>
            <a:r>
              <a:rPr sz="2400" spc="-5" dirty="0">
                <a:solidFill>
                  <a:srgbClr val="3B892D"/>
                </a:solidFill>
              </a:rPr>
              <a:t>Statewide</a:t>
            </a:r>
            <a:r>
              <a:rPr sz="2400" spc="20" dirty="0">
                <a:solidFill>
                  <a:srgbClr val="3B892D"/>
                </a:solidFill>
              </a:rPr>
              <a:t> </a:t>
            </a:r>
            <a:r>
              <a:rPr sz="2400" spc="-5" dirty="0">
                <a:solidFill>
                  <a:srgbClr val="3B892D"/>
                </a:solidFill>
              </a:rPr>
              <a:t>Mandatory</a:t>
            </a:r>
            <a:r>
              <a:rPr sz="2400" spc="15" dirty="0">
                <a:solidFill>
                  <a:srgbClr val="3B892D"/>
                </a:solidFill>
              </a:rPr>
              <a:t> </a:t>
            </a:r>
            <a:r>
              <a:rPr sz="2400" spc="-5" dirty="0">
                <a:solidFill>
                  <a:srgbClr val="3B892D"/>
                </a:solidFill>
              </a:rPr>
              <a:t>Organic</a:t>
            </a:r>
            <a:r>
              <a:rPr sz="2400" spc="20" dirty="0">
                <a:solidFill>
                  <a:srgbClr val="3B892D"/>
                </a:solidFill>
              </a:rPr>
              <a:t> </a:t>
            </a:r>
            <a:r>
              <a:rPr sz="2400" spc="-20" dirty="0">
                <a:solidFill>
                  <a:srgbClr val="3B892D"/>
                </a:solidFill>
              </a:rPr>
              <a:t>Waste</a:t>
            </a:r>
            <a:r>
              <a:rPr sz="2400" spc="-5" dirty="0">
                <a:solidFill>
                  <a:srgbClr val="3B892D"/>
                </a:solidFill>
              </a:rPr>
              <a:t> Collection</a:t>
            </a:r>
            <a:r>
              <a:rPr sz="2400" spc="50" dirty="0">
                <a:solidFill>
                  <a:srgbClr val="3B892D"/>
                </a:solidFill>
              </a:rPr>
              <a:t> </a:t>
            </a:r>
            <a:r>
              <a:rPr sz="2400" spc="-5" dirty="0">
                <a:solidFill>
                  <a:srgbClr val="3B892D"/>
                </a:solidFill>
              </a:rPr>
              <a:t>Regulation</a:t>
            </a:r>
            <a:endParaRPr sz="24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54227" y="516382"/>
            <a:ext cx="411035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3B892D"/>
                </a:solidFill>
                <a:latin typeface="Arial"/>
                <a:cs typeface="Arial"/>
              </a:rPr>
              <a:t>Commercial</a:t>
            </a:r>
            <a:r>
              <a:rPr sz="2400" b="1" spc="-10" dirty="0">
                <a:solidFill>
                  <a:srgbClr val="3B892D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3B892D"/>
                </a:solidFill>
                <a:latin typeface="Arial"/>
                <a:cs typeface="Arial"/>
              </a:rPr>
              <a:t>Service</a:t>
            </a:r>
            <a:r>
              <a:rPr sz="2400" b="1" dirty="0">
                <a:solidFill>
                  <a:srgbClr val="3B892D"/>
                </a:solidFill>
                <a:latin typeface="Arial"/>
                <a:cs typeface="Arial"/>
              </a:rPr>
              <a:t> Offered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60512" y="1670304"/>
            <a:ext cx="8556255" cy="198424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360422" y="3822953"/>
            <a:ext cx="120523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5" dirty="0">
                <a:solidFill>
                  <a:srgbClr val="016B1A"/>
                </a:solidFill>
                <a:latin typeface="Arial"/>
                <a:cs typeface="Arial"/>
              </a:rPr>
              <a:t>Trash</a:t>
            </a:r>
            <a:r>
              <a:rPr sz="1100" b="1" spc="-20" dirty="0">
                <a:solidFill>
                  <a:srgbClr val="016B1A"/>
                </a:solidFill>
                <a:latin typeface="Arial"/>
                <a:cs typeface="Arial"/>
              </a:rPr>
              <a:t> </a:t>
            </a:r>
            <a:r>
              <a:rPr sz="1100" b="1" spc="-5" dirty="0">
                <a:solidFill>
                  <a:srgbClr val="016B1A"/>
                </a:solidFill>
                <a:latin typeface="Arial"/>
                <a:cs typeface="Arial"/>
              </a:rPr>
              <a:t>Bin</a:t>
            </a:r>
            <a:r>
              <a:rPr sz="1100" b="1" spc="-25" dirty="0">
                <a:solidFill>
                  <a:srgbClr val="016B1A"/>
                </a:solidFill>
                <a:latin typeface="Arial"/>
                <a:cs typeface="Arial"/>
              </a:rPr>
              <a:t> </a:t>
            </a:r>
            <a:r>
              <a:rPr sz="1100" b="1" spc="-5" dirty="0">
                <a:solidFill>
                  <a:srgbClr val="016B1A"/>
                </a:solidFill>
                <a:latin typeface="Arial"/>
                <a:cs typeface="Arial"/>
              </a:rPr>
              <a:t>Service</a:t>
            </a:r>
            <a:endParaRPr sz="1100">
              <a:latin typeface="Arial"/>
              <a:cs typeface="Arial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5" dirty="0"/>
              <a:t>7</a:t>
            </a:fld>
            <a:endParaRPr spc="5" dirty="0"/>
          </a:p>
        </p:txBody>
      </p:sp>
      <p:sp>
        <p:nvSpPr>
          <p:cNvPr id="5" name="object 5"/>
          <p:cNvSpPr txBox="1"/>
          <p:nvPr/>
        </p:nvSpPr>
        <p:spPr>
          <a:xfrm>
            <a:off x="2360422" y="4158234"/>
            <a:ext cx="1409065" cy="361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100"/>
              </a:spcBef>
              <a:buChar char="•"/>
              <a:tabLst>
                <a:tab pos="185420" algn="l"/>
              </a:tabLst>
            </a:pPr>
            <a:r>
              <a:rPr sz="1100" spc="-5" dirty="0">
                <a:solidFill>
                  <a:srgbClr val="016B1A"/>
                </a:solidFill>
                <a:latin typeface="Arial"/>
                <a:cs typeface="Arial"/>
              </a:rPr>
              <a:t>Monday</a:t>
            </a:r>
            <a:r>
              <a:rPr sz="1100" spc="-30" dirty="0">
                <a:solidFill>
                  <a:srgbClr val="016B1A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016B1A"/>
                </a:solidFill>
                <a:latin typeface="Arial"/>
                <a:cs typeface="Arial"/>
              </a:rPr>
              <a:t>–</a:t>
            </a:r>
            <a:r>
              <a:rPr sz="1100" spc="-45" dirty="0">
                <a:solidFill>
                  <a:srgbClr val="016B1A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016B1A"/>
                </a:solidFill>
                <a:latin typeface="Arial"/>
                <a:cs typeface="Arial"/>
              </a:rPr>
              <a:t>Saturday</a:t>
            </a:r>
            <a:endParaRPr sz="11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buChar char="•"/>
              <a:tabLst>
                <a:tab pos="185420" algn="l"/>
              </a:tabLst>
            </a:pPr>
            <a:r>
              <a:rPr sz="1100" spc="-5" dirty="0">
                <a:solidFill>
                  <a:srgbClr val="016B1A"/>
                </a:solidFill>
                <a:latin typeface="Arial"/>
                <a:cs typeface="Arial"/>
              </a:rPr>
              <a:t>Available</a:t>
            </a:r>
            <a:r>
              <a:rPr sz="1100" spc="-10" dirty="0">
                <a:solidFill>
                  <a:srgbClr val="016B1A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016B1A"/>
                </a:solidFill>
                <a:latin typeface="Arial"/>
                <a:cs typeface="Arial"/>
              </a:rPr>
              <a:t>Sizes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703322" y="4493767"/>
            <a:ext cx="492125" cy="528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100"/>
              </a:spcBef>
              <a:buChar char="•"/>
              <a:tabLst>
                <a:tab pos="185420" algn="l"/>
              </a:tabLst>
            </a:pPr>
            <a:r>
              <a:rPr sz="1100" dirty="0">
                <a:solidFill>
                  <a:srgbClr val="016B1A"/>
                </a:solidFill>
                <a:latin typeface="Arial"/>
                <a:cs typeface="Arial"/>
              </a:rPr>
              <a:t>2</a:t>
            </a:r>
            <a:r>
              <a:rPr sz="1100" spc="-15" dirty="0">
                <a:solidFill>
                  <a:srgbClr val="016B1A"/>
                </a:solidFill>
                <a:latin typeface="Arial"/>
                <a:cs typeface="Arial"/>
              </a:rPr>
              <a:t>y</a:t>
            </a:r>
            <a:r>
              <a:rPr sz="1100" dirty="0">
                <a:solidFill>
                  <a:srgbClr val="016B1A"/>
                </a:solidFill>
                <a:latin typeface="Arial"/>
                <a:cs typeface="Arial"/>
              </a:rPr>
              <a:t>ds</a:t>
            </a:r>
            <a:endParaRPr sz="11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buChar char="•"/>
              <a:tabLst>
                <a:tab pos="185420" algn="l"/>
              </a:tabLst>
            </a:pPr>
            <a:r>
              <a:rPr sz="1100" dirty="0">
                <a:solidFill>
                  <a:srgbClr val="016B1A"/>
                </a:solidFill>
                <a:latin typeface="Arial"/>
                <a:cs typeface="Arial"/>
              </a:rPr>
              <a:t>3</a:t>
            </a:r>
            <a:r>
              <a:rPr sz="1100" spc="-15" dirty="0">
                <a:solidFill>
                  <a:srgbClr val="016B1A"/>
                </a:solidFill>
                <a:latin typeface="Arial"/>
                <a:cs typeface="Arial"/>
              </a:rPr>
              <a:t>y</a:t>
            </a:r>
            <a:r>
              <a:rPr sz="1100" dirty="0">
                <a:solidFill>
                  <a:srgbClr val="016B1A"/>
                </a:solidFill>
                <a:latin typeface="Arial"/>
                <a:cs typeface="Arial"/>
              </a:rPr>
              <a:t>ds</a:t>
            </a:r>
            <a:endParaRPr sz="11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buChar char="•"/>
              <a:tabLst>
                <a:tab pos="185420" algn="l"/>
              </a:tabLst>
            </a:pPr>
            <a:r>
              <a:rPr sz="1100" dirty="0">
                <a:solidFill>
                  <a:srgbClr val="016B1A"/>
                </a:solidFill>
                <a:latin typeface="Arial"/>
                <a:cs typeface="Arial"/>
              </a:rPr>
              <a:t>4</a:t>
            </a:r>
            <a:r>
              <a:rPr sz="1100" spc="-15" dirty="0">
                <a:solidFill>
                  <a:srgbClr val="016B1A"/>
                </a:solidFill>
                <a:latin typeface="Arial"/>
                <a:cs typeface="Arial"/>
              </a:rPr>
              <a:t>y</a:t>
            </a:r>
            <a:r>
              <a:rPr sz="1100" dirty="0">
                <a:solidFill>
                  <a:srgbClr val="016B1A"/>
                </a:solidFill>
                <a:latin typeface="Arial"/>
                <a:cs typeface="Arial"/>
              </a:rPr>
              <a:t>ds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574919" y="3822953"/>
            <a:ext cx="148399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5" dirty="0">
                <a:solidFill>
                  <a:srgbClr val="016B1A"/>
                </a:solidFill>
                <a:latin typeface="Arial"/>
                <a:cs typeface="Arial"/>
              </a:rPr>
              <a:t>Recycling</a:t>
            </a:r>
            <a:r>
              <a:rPr sz="1100" b="1" spc="-15" dirty="0">
                <a:solidFill>
                  <a:srgbClr val="016B1A"/>
                </a:solidFill>
                <a:latin typeface="Arial"/>
                <a:cs typeface="Arial"/>
              </a:rPr>
              <a:t> </a:t>
            </a:r>
            <a:r>
              <a:rPr sz="1100" b="1" spc="-5" dirty="0">
                <a:solidFill>
                  <a:srgbClr val="016B1A"/>
                </a:solidFill>
                <a:latin typeface="Arial"/>
                <a:cs typeface="Arial"/>
              </a:rPr>
              <a:t>Bin</a:t>
            </a:r>
            <a:r>
              <a:rPr sz="1100" b="1" spc="-25" dirty="0">
                <a:solidFill>
                  <a:srgbClr val="016B1A"/>
                </a:solidFill>
                <a:latin typeface="Arial"/>
                <a:cs typeface="Arial"/>
              </a:rPr>
              <a:t> </a:t>
            </a:r>
            <a:r>
              <a:rPr sz="1100" b="1" spc="-5" dirty="0">
                <a:solidFill>
                  <a:srgbClr val="016B1A"/>
                </a:solidFill>
                <a:latin typeface="Arial"/>
                <a:cs typeface="Arial"/>
              </a:rPr>
              <a:t>Service</a:t>
            </a:r>
            <a:endParaRPr sz="11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574919" y="4158234"/>
            <a:ext cx="74930" cy="361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016B1A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100" dirty="0">
                <a:solidFill>
                  <a:srgbClr val="016B1A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747130" y="4158234"/>
            <a:ext cx="1237615" cy="361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016B1A"/>
                </a:solidFill>
                <a:latin typeface="Arial"/>
                <a:cs typeface="Arial"/>
              </a:rPr>
              <a:t>Monday</a:t>
            </a:r>
            <a:r>
              <a:rPr sz="1100" spc="-30" dirty="0">
                <a:solidFill>
                  <a:srgbClr val="016B1A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016B1A"/>
                </a:solidFill>
                <a:latin typeface="Arial"/>
                <a:cs typeface="Arial"/>
              </a:rPr>
              <a:t>–</a:t>
            </a:r>
            <a:r>
              <a:rPr sz="1100" spc="-45" dirty="0">
                <a:solidFill>
                  <a:srgbClr val="016B1A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016B1A"/>
                </a:solidFill>
                <a:latin typeface="Arial"/>
                <a:cs typeface="Arial"/>
              </a:rPr>
              <a:t>Saturday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100" spc="-5" dirty="0">
                <a:solidFill>
                  <a:srgbClr val="016B1A"/>
                </a:solidFill>
                <a:latin typeface="Arial"/>
                <a:cs typeface="Arial"/>
              </a:rPr>
              <a:t>Available</a:t>
            </a:r>
            <a:r>
              <a:rPr sz="1100" spc="-10" dirty="0">
                <a:solidFill>
                  <a:srgbClr val="016B1A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016B1A"/>
                </a:solidFill>
                <a:latin typeface="Arial"/>
                <a:cs typeface="Arial"/>
              </a:rPr>
              <a:t>Sizes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918072" y="4493767"/>
            <a:ext cx="492125" cy="528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100"/>
              </a:spcBef>
              <a:buChar char="•"/>
              <a:tabLst>
                <a:tab pos="185420" algn="l"/>
              </a:tabLst>
            </a:pPr>
            <a:r>
              <a:rPr sz="1100" dirty="0">
                <a:solidFill>
                  <a:srgbClr val="016B1A"/>
                </a:solidFill>
                <a:latin typeface="Arial"/>
                <a:cs typeface="Arial"/>
              </a:rPr>
              <a:t>2</a:t>
            </a:r>
            <a:r>
              <a:rPr sz="1100" spc="-15" dirty="0">
                <a:solidFill>
                  <a:srgbClr val="016B1A"/>
                </a:solidFill>
                <a:latin typeface="Arial"/>
                <a:cs typeface="Arial"/>
              </a:rPr>
              <a:t>y</a:t>
            </a:r>
            <a:r>
              <a:rPr sz="1100" dirty="0">
                <a:solidFill>
                  <a:srgbClr val="016B1A"/>
                </a:solidFill>
                <a:latin typeface="Arial"/>
                <a:cs typeface="Arial"/>
              </a:rPr>
              <a:t>ds</a:t>
            </a:r>
            <a:endParaRPr sz="11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buChar char="•"/>
              <a:tabLst>
                <a:tab pos="185420" algn="l"/>
              </a:tabLst>
            </a:pPr>
            <a:r>
              <a:rPr sz="1100" dirty="0">
                <a:solidFill>
                  <a:srgbClr val="016B1A"/>
                </a:solidFill>
                <a:latin typeface="Arial"/>
                <a:cs typeface="Arial"/>
              </a:rPr>
              <a:t>3</a:t>
            </a:r>
            <a:r>
              <a:rPr sz="1100" spc="-15" dirty="0">
                <a:solidFill>
                  <a:srgbClr val="016B1A"/>
                </a:solidFill>
                <a:latin typeface="Arial"/>
                <a:cs typeface="Arial"/>
              </a:rPr>
              <a:t>y</a:t>
            </a:r>
            <a:r>
              <a:rPr sz="1100" dirty="0">
                <a:solidFill>
                  <a:srgbClr val="016B1A"/>
                </a:solidFill>
                <a:latin typeface="Arial"/>
                <a:cs typeface="Arial"/>
              </a:rPr>
              <a:t>ds</a:t>
            </a:r>
            <a:endParaRPr sz="11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buChar char="•"/>
              <a:tabLst>
                <a:tab pos="185420" algn="l"/>
              </a:tabLst>
            </a:pPr>
            <a:r>
              <a:rPr sz="1100" dirty="0">
                <a:solidFill>
                  <a:srgbClr val="016B1A"/>
                </a:solidFill>
                <a:latin typeface="Arial"/>
                <a:cs typeface="Arial"/>
              </a:rPr>
              <a:t>4</a:t>
            </a:r>
            <a:r>
              <a:rPr sz="1100" spc="-15" dirty="0">
                <a:solidFill>
                  <a:srgbClr val="016B1A"/>
                </a:solidFill>
                <a:latin typeface="Arial"/>
                <a:cs typeface="Arial"/>
              </a:rPr>
              <a:t>y</a:t>
            </a:r>
            <a:r>
              <a:rPr sz="1100" dirty="0">
                <a:solidFill>
                  <a:srgbClr val="016B1A"/>
                </a:solidFill>
                <a:latin typeface="Arial"/>
                <a:cs typeface="Arial"/>
              </a:rPr>
              <a:t>ds</a:t>
            </a:r>
            <a:endParaRPr sz="11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780526" y="3822953"/>
            <a:ext cx="135128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016B1A"/>
                </a:solidFill>
                <a:latin typeface="Arial"/>
                <a:cs typeface="Arial"/>
              </a:rPr>
              <a:t>Organic</a:t>
            </a:r>
            <a:r>
              <a:rPr sz="1100" b="1" spc="-55" dirty="0">
                <a:solidFill>
                  <a:srgbClr val="016B1A"/>
                </a:solidFill>
                <a:latin typeface="Arial"/>
                <a:cs typeface="Arial"/>
              </a:rPr>
              <a:t> </a:t>
            </a:r>
            <a:r>
              <a:rPr sz="1100" b="1" spc="-5" dirty="0">
                <a:solidFill>
                  <a:srgbClr val="016B1A"/>
                </a:solidFill>
                <a:latin typeface="Arial"/>
                <a:cs typeface="Arial"/>
              </a:rPr>
              <a:t>Bin</a:t>
            </a:r>
            <a:r>
              <a:rPr sz="1100" b="1" spc="-35" dirty="0">
                <a:solidFill>
                  <a:srgbClr val="016B1A"/>
                </a:solidFill>
                <a:latin typeface="Arial"/>
                <a:cs typeface="Arial"/>
              </a:rPr>
              <a:t> </a:t>
            </a:r>
            <a:r>
              <a:rPr sz="1100" b="1" spc="-5" dirty="0">
                <a:solidFill>
                  <a:srgbClr val="016B1A"/>
                </a:solidFill>
                <a:latin typeface="Arial"/>
                <a:cs typeface="Arial"/>
              </a:rPr>
              <a:t>Service</a:t>
            </a:r>
            <a:endParaRPr sz="11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780526" y="4158234"/>
            <a:ext cx="1778000" cy="361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100"/>
              </a:spcBef>
              <a:buChar char="•"/>
              <a:tabLst>
                <a:tab pos="185420" algn="l"/>
              </a:tabLst>
            </a:pPr>
            <a:r>
              <a:rPr sz="1100" spc="-5" dirty="0">
                <a:solidFill>
                  <a:srgbClr val="016B1A"/>
                </a:solidFill>
                <a:latin typeface="Arial"/>
                <a:cs typeface="Arial"/>
              </a:rPr>
              <a:t>Monday</a:t>
            </a:r>
            <a:r>
              <a:rPr sz="1100" spc="-25" dirty="0">
                <a:solidFill>
                  <a:srgbClr val="016B1A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016B1A"/>
                </a:solidFill>
                <a:latin typeface="Arial"/>
                <a:cs typeface="Arial"/>
              </a:rPr>
              <a:t>–</a:t>
            </a:r>
            <a:r>
              <a:rPr sz="1100" spc="-35" dirty="0">
                <a:solidFill>
                  <a:srgbClr val="016B1A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016B1A"/>
                </a:solidFill>
                <a:latin typeface="Arial"/>
                <a:cs typeface="Arial"/>
              </a:rPr>
              <a:t>Friday</a:t>
            </a:r>
            <a:endParaRPr sz="11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buChar char="•"/>
              <a:tabLst>
                <a:tab pos="185420" algn="l"/>
              </a:tabLst>
            </a:pPr>
            <a:r>
              <a:rPr sz="1100" spc="-5" dirty="0">
                <a:solidFill>
                  <a:srgbClr val="016B1A"/>
                </a:solidFill>
                <a:latin typeface="Arial"/>
                <a:cs typeface="Arial"/>
              </a:rPr>
              <a:t>Available</a:t>
            </a:r>
            <a:r>
              <a:rPr sz="1100" spc="15" dirty="0">
                <a:solidFill>
                  <a:srgbClr val="016B1A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016B1A"/>
                </a:solidFill>
                <a:latin typeface="Arial"/>
                <a:cs typeface="Arial"/>
              </a:rPr>
              <a:t>Size/Frequency</a:t>
            </a:r>
            <a:endParaRPr sz="11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123426" y="4493767"/>
            <a:ext cx="143129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100"/>
              </a:spcBef>
              <a:buChar char="•"/>
              <a:tabLst>
                <a:tab pos="185420" algn="l"/>
              </a:tabLst>
            </a:pPr>
            <a:r>
              <a:rPr sz="1100" dirty="0">
                <a:solidFill>
                  <a:srgbClr val="016B1A"/>
                </a:solidFill>
                <a:latin typeface="Arial"/>
                <a:cs typeface="Arial"/>
              </a:rPr>
              <a:t>64g</a:t>
            </a:r>
            <a:r>
              <a:rPr sz="1100" spc="-50" dirty="0">
                <a:solidFill>
                  <a:srgbClr val="016B1A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016B1A"/>
                </a:solidFill>
                <a:latin typeface="Arial"/>
                <a:cs typeface="Arial"/>
              </a:rPr>
              <a:t>carts.</a:t>
            </a:r>
            <a:endParaRPr sz="11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buChar char="•"/>
              <a:tabLst>
                <a:tab pos="185420" algn="l"/>
              </a:tabLst>
            </a:pPr>
            <a:r>
              <a:rPr sz="1100" spc="-5" dirty="0">
                <a:solidFill>
                  <a:srgbClr val="016B1A"/>
                </a:solidFill>
                <a:latin typeface="Arial"/>
                <a:cs typeface="Arial"/>
              </a:rPr>
              <a:t>Multiple</a:t>
            </a:r>
            <a:r>
              <a:rPr sz="1100" spc="-15" dirty="0">
                <a:solidFill>
                  <a:srgbClr val="016B1A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016B1A"/>
                </a:solidFill>
                <a:latin typeface="Arial"/>
                <a:cs typeface="Arial"/>
              </a:rPr>
              <a:t>carts</a:t>
            </a:r>
            <a:endParaRPr sz="1100">
              <a:latin typeface="Arial"/>
              <a:cs typeface="Arial"/>
            </a:endParaRPr>
          </a:p>
          <a:p>
            <a:pPr marL="184785" marR="5080" indent="-172720">
              <a:lnSpc>
                <a:spcPct val="100000"/>
              </a:lnSpc>
              <a:buChar char="•"/>
              <a:tabLst>
                <a:tab pos="185420" algn="l"/>
              </a:tabLst>
            </a:pPr>
            <a:r>
              <a:rPr sz="1100" dirty="0">
                <a:solidFill>
                  <a:srgbClr val="016B1A"/>
                </a:solidFill>
                <a:latin typeface="Arial"/>
                <a:cs typeface="Arial"/>
              </a:rPr>
              <a:t>Increased</a:t>
            </a:r>
            <a:r>
              <a:rPr sz="1100" spc="-75" dirty="0">
                <a:solidFill>
                  <a:srgbClr val="016B1A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016B1A"/>
                </a:solidFill>
                <a:latin typeface="Arial"/>
                <a:cs typeface="Arial"/>
              </a:rPr>
              <a:t>collection </a:t>
            </a:r>
            <a:r>
              <a:rPr sz="1100" spc="-290" dirty="0">
                <a:solidFill>
                  <a:srgbClr val="016B1A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016B1A"/>
                </a:solidFill>
                <a:latin typeface="Arial"/>
                <a:cs typeface="Arial"/>
              </a:rPr>
              <a:t>frequency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52399" y="1022424"/>
            <a:ext cx="9217025" cy="1264285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5"/>
              </a:spcBef>
            </a:pPr>
            <a:r>
              <a:rPr sz="2000" dirty="0">
                <a:solidFill>
                  <a:srgbClr val="014630"/>
                </a:solidFill>
                <a:latin typeface="Arial"/>
                <a:cs typeface="Arial"/>
              </a:rPr>
              <a:t>WM</a:t>
            </a:r>
            <a:r>
              <a:rPr sz="2000" spc="-30" dirty="0">
                <a:solidFill>
                  <a:srgbClr val="01463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14630"/>
                </a:solidFill>
                <a:latin typeface="Arial"/>
                <a:cs typeface="Arial"/>
              </a:rPr>
              <a:t>South</a:t>
            </a:r>
            <a:r>
              <a:rPr sz="2000" spc="-30" dirty="0">
                <a:solidFill>
                  <a:srgbClr val="014630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014630"/>
                </a:solidFill>
                <a:latin typeface="Arial"/>
                <a:cs typeface="Arial"/>
              </a:rPr>
              <a:t>Valley</a:t>
            </a:r>
            <a:r>
              <a:rPr sz="2000" spc="-15" dirty="0">
                <a:solidFill>
                  <a:srgbClr val="01463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14630"/>
                </a:solidFill>
                <a:latin typeface="Arial"/>
                <a:cs typeface="Arial"/>
              </a:rPr>
              <a:t>Compost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sz="1800" spc="-5" dirty="0">
                <a:solidFill>
                  <a:srgbClr val="56564F"/>
                </a:solidFill>
                <a:latin typeface="Arial"/>
                <a:cs typeface="Arial"/>
              </a:rPr>
              <a:t>35 permitted</a:t>
            </a:r>
            <a:r>
              <a:rPr sz="1800" spc="5" dirty="0">
                <a:solidFill>
                  <a:srgbClr val="56564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6564F"/>
                </a:solidFill>
                <a:latin typeface="Arial"/>
                <a:cs typeface="Arial"/>
              </a:rPr>
              <a:t>acres,</a:t>
            </a:r>
            <a:r>
              <a:rPr sz="1800" spc="5" dirty="0">
                <a:solidFill>
                  <a:srgbClr val="56564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6564F"/>
                </a:solidFill>
                <a:latin typeface="Arial"/>
                <a:cs typeface="Arial"/>
              </a:rPr>
              <a:t>1,000</a:t>
            </a:r>
            <a:r>
              <a:rPr sz="1800" spc="5" dirty="0">
                <a:solidFill>
                  <a:srgbClr val="56564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6564F"/>
                </a:solidFill>
                <a:latin typeface="Arial"/>
                <a:cs typeface="Arial"/>
              </a:rPr>
              <a:t>ton</a:t>
            </a:r>
            <a:r>
              <a:rPr sz="1800" spc="-10" dirty="0">
                <a:solidFill>
                  <a:srgbClr val="56564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6564F"/>
                </a:solidFill>
                <a:latin typeface="Arial"/>
                <a:cs typeface="Arial"/>
              </a:rPr>
              <a:t>per</a:t>
            </a:r>
            <a:r>
              <a:rPr sz="1800" spc="5" dirty="0">
                <a:solidFill>
                  <a:srgbClr val="56564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6564F"/>
                </a:solidFill>
                <a:latin typeface="Arial"/>
                <a:cs typeface="Arial"/>
              </a:rPr>
              <a:t>day</a:t>
            </a:r>
            <a:r>
              <a:rPr sz="1800" dirty="0">
                <a:solidFill>
                  <a:srgbClr val="56564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6564F"/>
                </a:solidFill>
                <a:latin typeface="Arial"/>
                <a:cs typeface="Arial"/>
              </a:rPr>
              <a:t>permit</a:t>
            </a:r>
            <a:r>
              <a:rPr sz="1800" spc="20" dirty="0">
                <a:solidFill>
                  <a:srgbClr val="56564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6564F"/>
                </a:solidFill>
                <a:latin typeface="Arial"/>
                <a:cs typeface="Arial"/>
              </a:rPr>
              <a:t>(500 tpd processing),</a:t>
            </a:r>
            <a:r>
              <a:rPr sz="1800" spc="30" dirty="0">
                <a:solidFill>
                  <a:srgbClr val="56564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56564F"/>
                </a:solidFill>
                <a:latin typeface="Arial"/>
                <a:cs typeface="Arial"/>
              </a:rPr>
              <a:t>windrow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solidFill>
                  <a:srgbClr val="56564F"/>
                </a:solidFill>
                <a:latin typeface="Arial"/>
                <a:cs typeface="Arial"/>
              </a:rPr>
              <a:t>composting</a:t>
            </a:r>
            <a:r>
              <a:rPr sz="1800" spc="10" dirty="0">
                <a:solidFill>
                  <a:srgbClr val="56564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6564F"/>
                </a:solidFill>
                <a:latin typeface="Arial"/>
                <a:cs typeface="Arial"/>
              </a:rPr>
              <a:t>that</a:t>
            </a:r>
            <a:r>
              <a:rPr sz="1800" spc="10" dirty="0">
                <a:solidFill>
                  <a:srgbClr val="56564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6564F"/>
                </a:solidFill>
                <a:latin typeface="Arial"/>
                <a:cs typeface="Arial"/>
              </a:rPr>
              <a:t>receives</a:t>
            </a:r>
            <a:r>
              <a:rPr sz="1800" spc="20" dirty="0">
                <a:solidFill>
                  <a:srgbClr val="56564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6564F"/>
                </a:solidFill>
                <a:latin typeface="Arial"/>
                <a:cs typeface="Arial"/>
              </a:rPr>
              <a:t>feedstocks</a:t>
            </a:r>
            <a:r>
              <a:rPr sz="1800" spc="5" dirty="0">
                <a:solidFill>
                  <a:srgbClr val="56564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6564F"/>
                </a:solidFill>
                <a:latin typeface="Arial"/>
                <a:cs typeface="Arial"/>
              </a:rPr>
              <a:t>including</a:t>
            </a:r>
            <a:r>
              <a:rPr sz="1800" spc="35" dirty="0">
                <a:solidFill>
                  <a:srgbClr val="56564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6564F"/>
                </a:solidFill>
                <a:latin typeface="Arial"/>
                <a:cs typeface="Arial"/>
              </a:rPr>
              <a:t>green</a:t>
            </a:r>
            <a:r>
              <a:rPr sz="1800" spc="15" dirty="0">
                <a:solidFill>
                  <a:srgbClr val="56564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56564F"/>
                </a:solidFill>
                <a:latin typeface="Arial"/>
                <a:cs typeface="Arial"/>
              </a:rPr>
              <a:t>waste,</a:t>
            </a:r>
            <a:r>
              <a:rPr sz="1800" spc="45" dirty="0">
                <a:solidFill>
                  <a:srgbClr val="56564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6564F"/>
                </a:solidFill>
                <a:latin typeface="Arial"/>
                <a:cs typeface="Arial"/>
              </a:rPr>
              <a:t>food</a:t>
            </a:r>
            <a:r>
              <a:rPr sz="1800" spc="10" dirty="0">
                <a:solidFill>
                  <a:srgbClr val="56564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56564F"/>
                </a:solidFill>
                <a:latin typeface="Arial"/>
                <a:cs typeface="Arial"/>
              </a:rPr>
              <a:t>waste,</a:t>
            </a:r>
            <a:r>
              <a:rPr sz="1800" spc="45" dirty="0">
                <a:solidFill>
                  <a:srgbClr val="56564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6564F"/>
                </a:solidFill>
                <a:latin typeface="Arial"/>
                <a:cs typeface="Arial"/>
              </a:rPr>
              <a:t>anaerobic</a:t>
            </a:r>
            <a:r>
              <a:rPr sz="1800" spc="25" dirty="0">
                <a:solidFill>
                  <a:srgbClr val="56564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6564F"/>
                </a:solidFill>
                <a:latin typeface="Arial"/>
                <a:cs typeface="Arial"/>
              </a:rPr>
              <a:t>digester </a:t>
            </a:r>
            <a:r>
              <a:rPr sz="1800" spc="-484" dirty="0">
                <a:solidFill>
                  <a:srgbClr val="56564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6564F"/>
                </a:solidFill>
                <a:latin typeface="Arial"/>
                <a:cs typeface="Arial"/>
              </a:rPr>
              <a:t>digestate,</a:t>
            </a:r>
            <a:r>
              <a:rPr sz="1800" spc="5" dirty="0">
                <a:solidFill>
                  <a:srgbClr val="56564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6564F"/>
                </a:solidFill>
                <a:latin typeface="Arial"/>
                <a:cs typeface="Arial"/>
              </a:rPr>
              <a:t>and</a:t>
            </a:r>
            <a:r>
              <a:rPr sz="1800" dirty="0">
                <a:solidFill>
                  <a:srgbClr val="56564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6564F"/>
                </a:solidFill>
                <a:latin typeface="Arial"/>
                <a:cs typeface="Arial"/>
              </a:rPr>
              <a:t>agricultural</a:t>
            </a:r>
            <a:r>
              <a:rPr sz="1800" spc="20" dirty="0">
                <a:solidFill>
                  <a:srgbClr val="56564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56564F"/>
                </a:solidFill>
                <a:latin typeface="Arial"/>
                <a:cs typeface="Arial"/>
              </a:rPr>
              <a:t>waste.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52399" y="516382"/>
            <a:ext cx="106629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3B892D"/>
                </a:solidFill>
                <a:latin typeface="Arial"/>
                <a:cs typeface="Arial"/>
              </a:rPr>
              <a:t>SB 1383</a:t>
            </a:r>
            <a:r>
              <a:rPr sz="2400" b="1" spc="15" dirty="0">
                <a:solidFill>
                  <a:srgbClr val="3B892D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3B892D"/>
                </a:solidFill>
                <a:latin typeface="Arial"/>
                <a:cs typeface="Arial"/>
              </a:rPr>
              <a:t>- </a:t>
            </a:r>
            <a:r>
              <a:rPr sz="2400" b="1" spc="-5" dirty="0">
                <a:solidFill>
                  <a:srgbClr val="3B892D"/>
                </a:solidFill>
                <a:latin typeface="Arial"/>
                <a:cs typeface="Arial"/>
              </a:rPr>
              <a:t>New</a:t>
            </a:r>
            <a:r>
              <a:rPr sz="2400" b="1" spc="10" dirty="0">
                <a:solidFill>
                  <a:srgbClr val="3B892D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3B892D"/>
                </a:solidFill>
                <a:latin typeface="Arial"/>
                <a:cs typeface="Arial"/>
              </a:rPr>
              <a:t>Statewide</a:t>
            </a:r>
            <a:r>
              <a:rPr sz="2400" b="1" spc="-40" dirty="0">
                <a:solidFill>
                  <a:srgbClr val="3B892D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3B892D"/>
                </a:solidFill>
                <a:latin typeface="Arial"/>
                <a:cs typeface="Arial"/>
              </a:rPr>
              <a:t>Mandatory</a:t>
            </a:r>
            <a:r>
              <a:rPr sz="2400" b="1" spc="10" dirty="0">
                <a:solidFill>
                  <a:srgbClr val="3B892D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3B892D"/>
                </a:solidFill>
                <a:latin typeface="Arial"/>
                <a:cs typeface="Arial"/>
              </a:rPr>
              <a:t>Organic</a:t>
            </a:r>
            <a:r>
              <a:rPr sz="2400" b="1" spc="5" dirty="0">
                <a:solidFill>
                  <a:srgbClr val="3B892D"/>
                </a:solidFill>
                <a:latin typeface="Arial"/>
                <a:cs typeface="Arial"/>
              </a:rPr>
              <a:t> </a:t>
            </a:r>
            <a:r>
              <a:rPr sz="2400" b="1" spc="-20" dirty="0">
                <a:solidFill>
                  <a:srgbClr val="3B892D"/>
                </a:solidFill>
                <a:latin typeface="Arial"/>
                <a:cs typeface="Arial"/>
              </a:rPr>
              <a:t>Waste</a:t>
            </a:r>
            <a:r>
              <a:rPr sz="2400" b="1" spc="-5" dirty="0">
                <a:solidFill>
                  <a:srgbClr val="3B892D"/>
                </a:solidFill>
                <a:latin typeface="Arial"/>
                <a:cs typeface="Arial"/>
              </a:rPr>
              <a:t> Collection</a:t>
            </a:r>
            <a:r>
              <a:rPr sz="2400" b="1" spc="-15" dirty="0">
                <a:solidFill>
                  <a:srgbClr val="3B892D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3B892D"/>
                </a:solidFill>
                <a:latin typeface="Arial"/>
                <a:cs typeface="Arial"/>
              </a:rPr>
              <a:t>Regulation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8744" y="2439923"/>
            <a:ext cx="10426017" cy="4154424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5" dirty="0"/>
              <a:t>8</a:t>
            </a:fld>
            <a:endParaRPr spc="5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57276" y="1043432"/>
            <a:ext cx="641096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i="1" spc="-5" dirty="0">
                <a:solidFill>
                  <a:srgbClr val="014630"/>
                </a:solidFill>
                <a:latin typeface="Arial"/>
                <a:cs typeface="Arial"/>
              </a:rPr>
              <a:t>Full </a:t>
            </a:r>
            <a:r>
              <a:rPr sz="1400" i="1" dirty="0">
                <a:solidFill>
                  <a:srgbClr val="014630"/>
                </a:solidFill>
                <a:latin typeface="Arial"/>
                <a:cs typeface="Arial"/>
              </a:rPr>
              <a:t>suite</a:t>
            </a:r>
            <a:r>
              <a:rPr sz="1400" i="1" spc="-25" dirty="0">
                <a:solidFill>
                  <a:srgbClr val="014630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14630"/>
                </a:solidFill>
                <a:latin typeface="Arial"/>
                <a:cs typeface="Arial"/>
              </a:rPr>
              <a:t>of</a:t>
            </a:r>
            <a:r>
              <a:rPr sz="1400" i="1" spc="-15" dirty="0">
                <a:solidFill>
                  <a:srgbClr val="014630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14630"/>
                </a:solidFill>
                <a:latin typeface="Arial"/>
                <a:cs typeface="Arial"/>
              </a:rPr>
              <a:t>materials</a:t>
            </a:r>
            <a:r>
              <a:rPr sz="1400" i="1" spc="-40" dirty="0">
                <a:solidFill>
                  <a:srgbClr val="014630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14630"/>
                </a:solidFill>
                <a:latin typeface="Arial"/>
                <a:cs typeface="Arial"/>
              </a:rPr>
              <a:t>using</a:t>
            </a:r>
            <a:r>
              <a:rPr sz="1400" i="1" spc="-15" dirty="0">
                <a:solidFill>
                  <a:srgbClr val="014630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14630"/>
                </a:solidFill>
                <a:latin typeface="Arial"/>
                <a:cs typeface="Arial"/>
              </a:rPr>
              <a:t>all</a:t>
            </a:r>
            <a:r>
              <a:rPr sz="1400" i="1" spc="-5" dirty="0">
                <a:solidFill>
                  <a:srgbClr val="014630"/>
                </a:solidFill>
                <a:latin typeface="Arial"/>
                <a:cs typeface="Arial"/>
              </a:rPr>
              <a:t> communication</a:t>
            </a:r>
            <a:r>
              <a:rPr sz="1400" i="1" spc="-40" dirty="0">
                <a:solidFill>
                  <a:srgbClr val="014630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14630"/>
                </a:solidFill>
                <a:latin typeface="Arial"/>
                <a:cs typeface="Arial"/>
              </a:rPr>
              <a:t>channels</a:t>
            </a:r>
            <a:r>
              <a:rPr sz="1400" i="1" spc="-40" dirty="0">
                <a:solidFill>
                  <a:srgbClr val="014630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14630"/>
                </a:solidFill>
                <a:latin typeface="Arial"/>
                <a:cs typeface="Arial"/>
              </a:rPr>
              <a:t>and</a:t>
            </a:r>
            <a:r>
              <a:rPr sz="1400" i="1" spc="-15" dirty="0">
                <a:solidFill>
                  <a:srgbClr val="014630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14630"/>
                </a:solidFill>
                <a:latin typeface="Arial"/>
                <a:cs typeface="Arial"/>
              </a:rPr>
              <a:t>multiple</a:t>
            </a:r>
            <a:r>
              <a:rPr sz="1400" i="1" spc="-20" dirty="0">
                <a:solidFill>
                  <a:srgbClr val="014630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14630"/>
                </a:solidFill>
                <a:latin typeface="Arial"/>
                <a:cs typeface="Arial"/>
              </a:rPr>
              <a:t>touch</a:t>
            </a:r>
            <a:r>
              <a:rPr sz="1400" i="1" spc="-40" dirty="0">
                <a:solidFill>
                  <a:srgbClr val="014630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14630"/>
                </a:solidFill>
                <a:latin typeface="Arial"/>
                <a:cs typeface="Arial"/>
              </a:rPr>
              <a:t>points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54227" y="516382"/>
            <a:ext cx="76504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3B892D"/>
                </a:solidFill>
              </a:rPr>
              <a:t>Suite</a:t>
            </a:r>
            <a:r>
              <a:rPr sz="2400" dirty="0">
                <a:solidFill>
                  <a:srgbClr val="3B892D"/>
                </a:solidFill>
              </a:rPr>
              <a:t> of </a:t>
            </a:r>
            <a:r>
              <a:rPr sz="2400" spc="-5" dirty="0">
                <a:solidFill>
                  <a:srgbClr val="3B892D"/>
                </a:solidFill>
              </a:rPr>
              <a:t>Education</a:t>
            </a:r>
            <a:r>
              <a:rPr sz="2400" spc="25" dirty="0">
                <a:solidFill>
                  <a:srgbClr val="3B892D"/>
                </a:solidFill>
              </a:rPr>
              <a:t> </a:t>
            </a:r>
            <a:r>
              <a:rPr sz="2400" dirty="0">
                <a:solidFill>
                  <a:srgbClr val="3B892D"/>
                </a:solidFill>
              </a:rPr>
              <a:t>&amp; Outreach</a:t>
            </a:r>
            <a:r>
              <a:rPr sz="2400" spc="-10" dirty="0">
                <a:solidFill>
                  <a:srgbClr val="3B892D"/>
                </a:solidFill>
              </a:rPr>
              <a:t> </a:t>
            </a:r>
            <a:r>
              <a:rPr sz="2400" spc="-5" dirty="0">
                <a:solidFill>
                  <a:srgbClr val="3B892D"/>
                </a:solidFill>
              </a:rPr>
              <a:t>Communication</a:t>
            </a:r>
            <a:r>
              <a:rPr sz="2400" spc="35" dirty="0">
                <a:solidFill>
                  <a:srgbClr val="3B892D"/>
                </a:solidFill>
              </a:rPr>
              <a:t> </a:t>
            </a:r>
            <a:r>
              <a:rPr sz="2400" spc="-5" dirty="0">
                <a:solidFill>
                  <a:srgbClr val="3B892D"/>
                </a:solidFill>
              </a:rPr>
              <a:t>Materials</a:t>
            </a:r>
            <a:endParaRPr sz="2400"/>
          </a:p>
        </p:txBody>
      </p:sp>
      <p:grpSp>
        <p:nvGrpSpPr>
          <p:cNvPr id="4" name="object 4"/>
          <p:cNvGrpSpPr/>
          <p:nvPr/>
        </p:nvGrpSpPr>
        <p:grpSpPr>
          <a:xfrm>
            <a:off x="198066" y="1572733"/>
            <a:ext cx="3081655" cy="3961129"/>
            <a:chOff x="198066" y="1572733"/>
            <a:chExt cx="3081655" cy="3961129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8066" y="1572733"/>
              <a:ext cx="3081634" cy="396094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5740" y="1580387"/>
              <a:ext cx="3015996" cy="3895344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3400000" y="4021796"/>
            <a:ext cx="3582035" cy="1976755"/>
            <a:chOff x="3400000" y="4021796"/>
            <a:chExt cx="3582035" cy="1976755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00000" y="4021796"/>
              <a:ext cx="1906609" cy="138691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07663" y="4029455"/>
              <a:ext cx="1840991" cy="132130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091939" y="4245863"/>
              <a:ext cx="1938527" cy="142189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117847" y="4271771"/>
              <a:ext cx="1836420" cy="131978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930139" y="4497336"/>
              <a:ext cx="2051304" cy="150114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956047" y="4523231"/>
              <a:ext cx="1949196" cy="1399032"/>
            </a:xfrm>
            <a:prstGeom prst="rect">
              <a:avLst/>
            </a:prstGeom>
          </p:spPr>
        </p:pic>
      </p:grpSp>
      <p:grpSp>
        <p:nvGrpSpPr>
          <p:cNvPr id="14" name="object 14"/>
          <p:cNvGrpSpPr/>
          <p:nvPr/>
        </p:nvGrpSpPr>
        <p:grpSpPr>
          <a:xfrm>
            <a:off x="3463978" y="1609279"/>
            <a:ext cx="3473450" cy="1998345"/>
            <a:chOff x="3463978" y="1609279"/>
            <a:chExt cx="3473450" cy="1998345"/>
          </a:xfrm>
        </p:grpSpPr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463978" y="1609279"/>
              <a:ext cx="1857902" cy="125742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471672" y="1616963"/>
              <a:ext cx="1792224" cy="1191767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895344" y="1908047"/>
              <a:ext cx="1891283" cy="1293876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921252" y="1933955"/>
              <a:ext cx="1789176" cy="1191768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430012" y="1766315"/>
              <a:ext cx="894575" cy="1840992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456047" y="1792858"/>
              <a:ext cx="792479" cy="1738249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012180" y="1748027"/>
              <a:ext cx="925080" cy="1848612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038342" y="1774952"/>
              <a:ext cx="823594" cy="1745868"/>
            </a:xfrm>
            <a:prstGeom prst="rect">
              <a:avLst/>
            </a:prstGeom>
          </p:spPr>
        </p:pic>
      </p:grpSp>
      <p:sp>
        <p:nvSpPr>
          <p:cNvPr id="23" name="object 23"/>
          <p:cNvSpPr txBox="1"/>
          <p:nvPr/>
        </p:nvSpPr>
        <p:spPr>
          <a:xfrm>
            <a:off x="672185" y="5505703"/>
            <a:ext cx="205105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dirty="0">
                <a:solidFill>
                  <a:srgbClr val="56564F"/>
                </a:solidFill>
                <a:latin typeface="Arial"/>
                <a:cs typeface="Arial"/>
              </a:rPr>
              <a:t>Program</a:t>
            </a:r>
            <a:r>
              <a:rPr sz="1100" i="1" spc="-65" dirty="0">
                <a:solidFill>
                  <a:srgbClr val="56564F"/>
                </a:solidFill>
                <a:latin typeface="Arial"/>
                <a:cs typeface="Arial"/>
              </a:rPr>
              <a:t> </a:t>
            </a:r>
            <a:r>
              <a:rPr sz="1100" i="1" dirty="0">
                <a:solidFill>
                  <a:srgbClr val="56564F"/>
                </a:solidFill>
                <a:latin typeface="Arial"/>
                <a:cs typeface="Arial"/>
              </a:rPr>
              <a:t>Introduction</a:t>
            </a:r>
            <a:r>
              <a:rPr sz="1100" i="1" spc="-70" dirty="0">
                <a:solidFill>
                  <a:srgbClr val="56564F"/>
                </a:solidFill>
                <a:latin typeface="Arial"/>
                <a:cs typeface="Arial"/>
              </a:rPr>
              <a:t> </a:t>
            </a:r>
            <a:r>
              <a:rPr sz="1100" i="1" dirty="0">
                <a:solidFill>
                  <a:srgbClr val="56564F"/>
                </a:solidFill>
                <a:latin typeface="Arial"/>
                <a:cs typeface="Arial"/>
              </a:rPr>
              <a:t>One-Pager</a:t>
            </a:r>
            <a:endParaRPr sz="11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693667" y="3226435"/>
            <a:ext cx="150622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i="1" dirty="0">
                <a:solidFill>
                  <a:srgbClr val="56564F"/>
                </a:solidFill>
                <a:latin typeface="Arial"/>
                <a:cs typeface="Arial"/>
              </a:rPr>
              <a:t>Postcard</a:t>
            </a:r>
            <a:r>
              <a:rPr sz="1100" i="1" spc="-50" dirty="0">
                <a:solidFill>
                  <a:srgbClr val="56564F"/>
                </a:solidFill>
                <a:latin typeface="Arial"/>
                <a:cs typeface="Arial"/>
              </a:rPr>
              <a:t> </a:t>
            </a:r>
            <a:r>
              <a:rPr sz="1100" i="1" dirty="0">
                <a:solidFill>
                  <a:srgbClr val="56564F"/>
                </a:solidFill>
                <a:latin typeface="Arial"/>
                <a:cs typeface="Arial"/>
              </a:rPr>
              <a:t>&amp;</a:t>
            </a:r>
            <a:r>
              <a:rPr sz="1100" i="1" spc="-15" dirty="0">
                <a:solidFill>
                  <a:srgbClr val="56564F"/>
                </a:solidFill>
                <a:latin typeface="Arial"/>
                <a:cs typeface="Arial"/>
              </a:rPr>
              <a:t> </a:t>
            </a:r>
            <a:r>
              <a:rPr sz="1100" i="1" spc="-5" dirty="0">
                <a:solidFill>
                  <a:srgbClr val="56564F"/>
                </a:solidFill>
                <a:latin typeface="Arial"/>
                <a:cs typeface="Arial"/>
              </a:rPr>
              <a:t>Cart</a:t>
            </a:r>
            <a:r>
              <a:rPr sz="1100" i="1" spc="-30" dirty="0">
                <a:solidFill>
                  <a:srgbClr val="56564F"/>
                </a:solidFill>
                <a:latin typeface="Arial"/>
                <a:cs typeface="Arial"/>
              </a:rPr>
              <a:t> </a:t>
            </a:r>
            <a:r>
              <a:rPr sz="1100" i="1" spc="-5" dirty="0">
                <a:solidFill>
                  <a:srgbClr val="56564F"/>
                </a:solidFill>
                <a:latin typeface="Arial"/>
                <a:cs typeface="Arial"/>
              </a:rPr>
              <a:t>Hanger</a:t>
            </a:r>
            <a:endParaRPr sz="11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487671" y="6047638"/>
            <a:ext cx="121539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spc="-5" dirty="0">
                <a:solidFill>
                  <a:srgbClr val="56564F"/>
                </a:solidFill>
                <a:latin typeface="Arial"/>
                <a:cs typeface="Arial"/>
              </a:rPr>
              <a:t>Social</a:t>
            </a:r>
            <a:r>
              <a:rPr sz="1100" i="1" spc="-15" dirty="0">
                <a:solidFill>
                  <a:srgbClr val="56564F"/>
                </a:solidFill>
                <a:latin typeface="Arial"/>
                <a:cs typeface="Arial"/>
              </a:rPr>
              <a:t> </a:t>
            </a:r>
            <a:r>
              <a:rPr sz="1100" i="1" spc="-5" dirty="0">
                <a:solidFill>
                  <a:srgbClr val="56564F"/>
                </a:solidFill>
                <a:latin typeface="Arial"/>
                <a:cs typeface="Arial"/>
              </a:rPr>
              <a:t>Media</a:t>
            </a:r>
            <a:r>
              <a:rPr sz="1100" i="1" spc="-25" dirty="0">
                <a:solidFill>
                  <a:srgbClr val="56564F"/>
                </a:solidFill>
                <a:latin typeface="Arial"/>
                <a:cs typeface="Arial"/>
              </a:rPr>
              <a:t> </a:t>
            </a:r>
            <a:r>
              <a:rPr sz="1100" i="1" dirty="0">
                <a:solidFill>
                  <a:srgbClr val="56564F"/>
                </a:solidFill>
                <a:latin typeface="Arial"/>
                <a:cs typeface="Arial"/>
              </a:rPr>
              <a:t>Posts</a:t>
            </a:r>
            <a:endParaRPr sz="11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698993" y="5871464"/>
            <a:ext cx="152400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dirty="0">
                <a:solidFill>
                  <a:srgbClr val="56564F"/>
                </a:solidFill>
                <a:latin typeface="Arial"/>
                <a:cs typeface="Arial"/>
              </a:rPr>
              <a:t>Automated</a:t>
            </a:r>
            <a:r>
              <a:rPr sz="1100" i="1" spc="-60" dirty="0">
                <a:solidFill>
                  <a:srgbClr val="56564F"/>
                </a:solidFill>
                <a:latin typeface="Arial"/>
                <a:cs typeface="Arial"/>
              </a:rPr>
              <a:t> </a:t>
            </a:r>
            <a:r>
              <a:rPr sz="1100" i="1" spc="-5" dirty="0">
                <a:solidFill>
                  <a:srgbClr val="56564F"/>
                </a:solidFill>
                <a:latin typeface="Arial"/>
                <a:cs typeface="Arial"/>
              </a:rPr>
              <a:t>Email</a:t>
            </a:r>
            <a:r>
              <a:rPr sz="1100" i="1" spc="-25" dirty="0">
                <a:solidFill>
                  <a:srgbClr val="56564F"/>
                </a:solidFill>
                <a:latin typeface="Arial"/>
                <a:cs typeface="Arial"/>
              </a:rPr>
              <a:t> </a:t>
            </a:r>
            <a:r>
              <a:rPr sz="1100" i="1" dirty="0">
                <a:solidFill>
                  <a:srgbClr val="56564F"/>
                </a:solidFill>
                <a:latin typeface="Arial"/>
                <a:cs typeface="Arial"/>
              </a:rPr>
              <a:t>Notice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7164323" y="1554480"/>
            <a:ext cx="4605655" cy="4546600"/>
            <a:chOff x="7164323" y="1554480"/>
            <a:chExt cx="4605655" cy="4546600"/>
          </a:xfrm>
        </p:grpSpPr>
        <p:pic>
          <p:nvPicPr>
            <p:cNvPr id="28" name="object 2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9843487" y="3189694"/>
              <a:ext cx="1926392" cy="2910915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9851135" y="3197352"/>
              <a:ext cx="1860803" cy="2845308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8497823" y="2186940"/>
              <a:ext cx="1964435" cy="3567684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8523731" y="2212848"/>
              <a:ext cx="1862327" cy="3465576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7164323" y="1554480"/>
              <a:ext cx="1940052" cy="3058668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7190231" y="1580388"/>
              <a:ext cx="1837944" cy="2956560"/>
            </a:xfrm>
            <a:prstGeom prst="rect">
              <a:avLst/>
            </a:prstGeom>
          </p:spPr>
        </p:pic>
      </p:grpSp>
      <p:sp>
        <p:nvSpPr>
          <p:cNvPr id="34" name="object 3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5" dirty="0"/>
              <a:t>9</a:t>
            </a:fld>
            <a:endParaRPr spc="5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A892D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572</Words>
  <Application>Microsoft Office PowerPoint</Application>
  <PresentationFormat>Widescreen</PresentationFormat>
  <Paragraphs>80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PowerPoint Presentation</vt:lpstr>
      <vt:lpstr>SB 1383 - New Statewide Mandatory Organic Waste Collection Regulation</vt:lpstr>
      <vt:lpstr>SB 1383 - New Statewide Mandatory Organic Waste Collection Regulation</vt:lpstr>
      <vt:lpstr>SB 1383 - New Statewide Mandatory Organic Waste Collection Regulation</vt:lpstr>
      <vt:lpstr>PowerPoint Presentation</vt:lpstr>
      <vt:lpstr>SB 1383 - New Statewide Mandatory Organic Waste Collection Regulation</vt:lpstr>
      <vt:lpstr>Commercial Service Offered</vt:lpstr>
      <vt:lpstr>SB 1383 - New Statewide Mandatory Organic Waste Collection Regulation</vt:lpstr>
      <vt:lpstr>Suite of Education &amp; Outreach Communication Materials</vt:lpstr>
      <vt:lpstr>Thank you.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Residential Smart Service Solutions</dc:title>
  <dc:creator>Rodriguez, Kayla</dc:creator>
  <cp:lastModifiedBy>Van Gordon, Tiffany</cp:lastModifiedBy>
  <cp:revision>1</cp:revision>
  <dcterms:created xsi:type="dcterms:W3CDTF">2021-11-16T16:59:07Z</dcterms:created>
  <dcterms:modified xsi:type="dcterms:W3CDTF">2021-11-16T16:59:59Z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2021-11-16T00:00:00Z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2021-11-16T00:00:00Z</vt:filetime>
  </property>
</Properties>
</file>