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8" r:id="rId3"/>
    <p:sldId id="259" r:id="rId4"/>
    <p:sldId id="260" r:id="rId5"/>
    <p:sldId id="261" r:id="rId6"/>
    <p:sldId id="262"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0" autoAdjust="0"/>
    <p:restoredTop sz="94660"/>
  </p:normalViewPr>
  <p:slideViewPr>
    <p:cSldViewPr snapToGrid="0">
      <p:cViewPr varScale="1">
        <p:scale>
          <a:sx n="83" d="100"/>
          <a:sy n="83" d="100"/>
        </p:scale>
        <p:origin x="1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11/15/2021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11/15/2021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11/15/2021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11/15/2021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11/15/2021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11/15/2021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11/15/2021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11/15/2021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11/15/2021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11/15/2021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11/15/2021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11/15/2021</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alrecycle.ca.gov/Electronics/" TargetMode="External"/><Relationship Id="rId2" Type="http://schemas.openxmlformats.org/officeDocument/2006/relationships/hyperlink" Target="https://www.calrecycle.ca.gov/" TargetMode="External"/><Relationship Id="rId1" Type="http://schemas.openxmlformats.org/officeDocument/2006/relationships/slideLayout" Target="../slideLayouts/slideLayout2.xml"/><Relationship Id="rId5" Type="http://schemas.openxmlformats.org/officeDocument/2006/relationships/hyperlink" Target="https://www.rcwaste.org/hhw/palmsprings" TargetMode="External"/><Relationship Id="rId4" Type="http://schemas.openxmlformats.org/officeDocument/2006/relationships/hyperlink" Target="https://www.calrecycle.ca.gov/HomeHazWast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2B19-5C96-4C56-8E55-F2E49FCC9F57}"/>
              </a:ext>
            </a:extLst>
          </p:cNvPr>
          <p:cNvSpPr>
            <a:spLocks noGrp="1"/>
          </p:cNvSpPr>
          <p:nvPr>
            <p:ph type="title"/>
          </p:nvPr>
        </p:nvSpPr>
        <p:spPr/>
        <p:txBody>
          <a:bodyPr/>
          <a:lstStyle/>
          <a:p>
            <a:r>
              <a:rPr lang="en-US" dirty="0"/>
              <a:t>Commercial Recycling </a:t>
            </a:r>
            <a:endParaRPr lang="es-MX" dirty="0"/>
          </a:p>
        </p:txBody>
      </p:sp>
      <p:pic>
        <p:nvPicPr>
          <p:cNvPr id="9" name="Content Placeholder 8">
            <a:extLst>
              <a:ext uri="{FF2B5EF4-FFF2-40B4-BE49-F238E27FC236}">
                <a16:creationId xmlns:a16="http://schemas.microsoft.com/office/drawing/2014/main" id="{B15D5398-82AC-4108-9F7C-DD5F9E9B2796}"/>
              </a:ext>
            </a:extLst>
          </p:cNvPr>
          <p:cNvPicPr>
            <a:picLocks noGrp="1" noChangeAspect="1"/>
          </p:cNvPicPr>
          <p:nvPr>
            <p:ph idx="1"/>
          </p:nvPr>
        </p:nvPicPr>
        <p:blipFill>
          <a:blip r:embed="rId2"/>
          <a:stretch>
            <a:fillRect/>
          </a:stretch>
        </p:blipFill>
        <p:spPr>
          <a:xfrm>
            <a:off x="4385469" y="2768600"/>
            <a:ext cx="4572000" cy="2565400"/>
          </a:xfrm>
        </p:spPr>
      </p:pic>
    </p:spTree>
    <p:extLst>
      <p:ext uri="{BB962C8B-B14F-4D97-AF65-F5344CB8AC3E}">
        <p14:creationId xmlns:p14="http://schemas.microsoft.com/office/powerpoint/2010/main" val="1698064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7F4DD-433C-4E1A-AABA-D0D806FECA03}"/>
              </a:ext>
            </a:extLst>
          </p:cNvPr>
          <p:cNvSpPr>
            <a:spLocks noGrp="1"/>
          </p:cNvSpPr>
          <p:nvPr>
            <p:ph type="title"/>
          </p:nvPr>
        </p:nvSpPr>
        <p:spPr/>
        <p:txBody>
          <a:bodyPr/>
          <a:lstStyle/>
          <a:p>
            <a:r>
              <a:rPr lang="en-US" dirty="0"/>
              <a:t>What Happened in 2021</a:t>
            </a:r>
            <a:br>
              <a:rPr lang="en-US" dirty="0"/>
            </a:br>
            <a:r>
              <a:rPr lang="en-US" sz="2800" dirty="0"/>
              <a:t>3 Bin Roll Out </a:t>
            </a:r>
            <a:endParaRPr lang="es-MX" dirty="0"/>
          </a:p>
        </p:txBody>
      </p:sp>
      <p:pic>
        <p:nvPicPr>
          <p:cNvPr id="1026" name="Picture 2" descr="residential trash and recycling carts">
            <a:extLst>
              <a:ext uri="{FF2B5EF4-FFF2-40B4-BE49-F238E27FC236}">
                <a16:creationId xmlns:a16="http://schemas.microsoft.com/office/drawing/2014/main" id="{923E580B-4579-4837-9F9B-55BBC0C2EB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1552" y="1791854"/>
            <a:ext cx="3735540" cy="24924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idential green waste recycling">
            <a:extLst>
              <a:ext uri="{FF2B5EF4-FFF2-40B4-BE49-F238E27FC236}">
                <a16:creationId xmlns:a16="http://schemas.microsoft.com/office/drawing/2014/main" id="{5CCDA069-2B7F-4936-95C2-5120D7A91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38096"/>
            <a:ext cx="4227008" cy="2820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64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B5D9-F9E9-4364-BDA6-EAFBD8A195C5}"/>
              </a:ext>
            </a:extLst>
          </p:cNvPr>
          <p:cNvSpPr>
            <a:spLocks noGrp="1"/>
          </p:cNvSpPr>
          <p:nvPr>
            <p:ph type="title"/>
          </p:nvPr>
        </p:nvSpPr>
        <p:spPr/>
        <p:txBody>
          <a:bodyPr/>
          <a:lstStyle/>
          <a:p>
            <a:r>
              <a:rPr lang="en-US" dirty="0"/>
              <a:t>Food Waste </a:t>
            </a:r>
            <a:endParaRPr lang="es-MX" dirty="0"/>
          </a:p>
        </p:txBody>
      </p:sp>
      <p:pic>
        <p:nvPicPr>
          <p:cNvPr id="9" name="Content Placeholder 8">
            <a:extLst>
              <a:ext uri="{FF2B5EF4-FFF2-40B4-BE49-F238E27FC236}">
                <a16:creationId xmlns:a16="http://schemas.microsoft.com/office/drawing/2014/main" id="{A4001CAE-4490-46CD-8692-0B3689427E61}"/>
              </a:ext>
            </a:extLst>
          </p:cNvPr>
          <p:cNvPicPr>
            <a:picLocks noGrp="1" noChangeAspect="1"/>
          </p:cNvPicPr>
          <p:nvPr>
            <p:ph idx="1"/>
          </p:nvPr>
        </p:nvPicPr>
        <p:blipFill>
          <a:blip r:embed="rId2"/>
          <a:stretch>
            <a:fillRect/>
          </a:stretch>
        </p:blipFill>
        <p:spPr>
          <a:xfrm>
            <a:off x="3547753" y="2052638"/>
            <a:ext cx="6247432" cy="3997325"/>
          </a:xfrm>
        </p:spPr>
      </p:pic>
    </p:spTree>
    <p:extLst>
      <p:ext uri="{BB962C8B-B14F-4D97-AF65-F5344CB8AC3E}">
        <p14:creationId xmlns:p14="http://schemas.microsoft.com/office/powerpoint/2010/main" val="319467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D463E-DAC8-4C80-95B4-E152A1359187}"/>
              </a:ext>
            </a:extLst>
          </p:cNvPr>
          <p:cNvSpPr>
            <a:spLocks noGrp="1"/>
          </p:cNvSpPr>
          <p:nvPr>
            <p:ph type="title"/>
          </p:nvPr>
        </p:nvSpPr>
        <p:spPr/>
        <p:txBody>
          <a:bodyPr/>
          <a:lstStyle/>
          <a:p>
            <a:r>
              <a:rPr lang="en-US" dirty="0"/>
              <a:t>We are here to help </a:t>
            </a:r>
            <a:endParaRPr lang="es-MX" dirty="0"/>
          </a:p>
        </p:txBody>
      </p:sp>
      <p:pic>
        <p:nvPicPr>
          <p:cNvPr id="5" name="Content Placeholder 4">
            <a:extLst>
              <a:ext uri="{FF2B5EF4-FFF2-40B4-BE49-F238E27FC236}">
                <a16:creationId xmlns:a16="http://schemas.microsoft.com/office/drawing/2014/main" id="{2C425D42-6945-4DD1-978D-67AD5C569DD1}"/>
              </a:ext>
            </a:extLst>
          </p:cNvPr>
          <p:cNvPicPr>
            <a:picLocks noGrp="1" noChangeAspect="1"/>
          </p:cNvPicPr>
          <p:nvPr>
            <p:ph idx="1"/>
          </p:nvPr>
        </p:nvPicPr>
        <p:blipFill>
          <a:blip r:embed="rId2"/>
          <a:stretch>
            <a:fillRect/>
          </a:stretch>
        </p:blipFill>
        <p:spPr>
          <a:xfrm>
            <a:off x="3296369" y="2052638"/>
            <a:ext cx="6750199" cy="3997325"/>
          </a:xfrm>
        </p:spPr>
      </p:pic>
    </p:spTree>
    <p:extLst>
      <p:ext uri="{BB962C8B-B14F-4D97-AF65-F5344CB8AC3E}">
        <p14:creationId xmlns:p14="http://schemas.microsoft.com/office/powerpoint/2010/main" val="198179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242E-831F-437E-9035-CF400D96A732}"/>
              </a:ext>
            </a:extLst>
          </p:cNvPr>
          <p:cNvSpPr>
            <a:spLocks noGrp="1"/>
          </p:cNvSpPr>
          <p:nvPr>
            <p:ph type="title"/>
          </p:nvPr>
        </p:nvSpPr>
        <p:spPr/>
        <p:txBody>
          <a:bodyPr/>
          <a:lstStyle/>
          <a:p>
            <a:r>
              <a:rPr lang="en-US" dirty="0"/>
              <a:t>What is coming in 2022</a:t>
            </a:r>
            <a:endParaRPr lang="es-MX" dirty="0"/>
          </a:p>
        </p:txBody>
      </p:sp>
      <p:pic>
        <p:nvPicPr>
          <p:cNvPr id="5" name="Content Placeholder 4">
            <a:extLst>
              <a:ext uri="{FF2B5EF4-FFF2-40B4-BE49-F238E27FC236}">
                <a16:creationId xmlns:a16="http://schemas.microsoft.com/office/drawing/2014/main" id="{6115080C-3BFD-4D11-9CFD-2CD65A817BAD}"/>
              </a:ext>
            </a:extLst>
          </p:cNvPr>
          <p:cNvPicPr>
            <a:picLocks noGrp="1" noChangeAspect="1"/>
          </p:cNvPicPr>
          <p:nvPr>
            <p:ph idx="1"/>
          </p:nvPr>
        </p:nvPicPr>
        <p:blipFill>
          <a:blip r:embed="rId2"/>
          <a:stretch>
            <a:fillRect/>
          </a:stretch>
        </p:blipFill>
        <p:spPr>
          <a:xfrm>
            <a:off x="3673475" y="2052638"/>
            <a:ext cx="5995987" cy="3997325"/>
          </a:xfrm>
        </p:spPr>
      </p:pic>
    </p:spTree>
    <p:extLst>
      <p:ext uri="{BB962C8B-B14F-4D97-AF65-F5344CB8AC3E}">
        <p14:creationId xmlns:p14="http://schemas.microsoft.com/office/powerpoint/2010/main" val="992062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AF72-2B0F-43E8-B012-FE31AD1C0D80}"/>
              </a:ext>
            </a:extLst>
          </p:cNvPr>
          <p:cNvSpPr>
            <a:spLocks noGrp="1"/>
          </p:cNvSpPr>
          <p:nvPr>
            <p:ph type="title"/>
          </p:nvPr>
        </p:nvSpPr>
        <p:spPr/>
        <p:txBody>
          <a:bodyPr/>
          <a:lstStyle/>
          <a:p>
            <a:r>
              <a:rPr lang="en-US" dirty="0"/>
              <a:t>Help and Resources   </a:t>
            </a:r>
            <a:endParaRPr lang="es-MX" dirty="0"/>
          </a:p>
        </p:txBody>
      </p:sp>
      <p:sp>
        <p:nvSpPr>
          <p:cNvPr id="3" name="Content Placeholder 2">
            <a:extLst>
              <a:ext uri="{FF2B5EF4-FFF2-40B4-BE49-F238E27FC236}">
                <a16:creationId xmlns:a16="http://schemas.microsoft.com/office/drawing/2014/main" id="{EDFEEBBF-DD16-4F87-B3E0-89403196667B}"/>
              </a:ext>
            </a:extLst>
          </p:cNvPr>
          <p:cNvSpPr>
            <a:spLocks noGrp="1"/>
          </p:cNvSpPr>
          <p:nvPr>
            <p:ph idx="1"/>
          </p:nvPr>
        </p:nvSpPr>
        <p:spPr/>
        <p:txBody>
          <a:bodyPr>
            <a:normAutofit fontScale="92500" lnSpcReduction="10000"/>
          </a:bodyPr>
          <a:lstStyle/>
          <a:p>
            <a:pPr algn="ctr"/>
            <a:r>
              <a:rPr lang="en-US" b="1" i="0" dirty="0">
                <a:solidFill>
                  <a:srgbClr val="00715A"/>
                </a:solidFill>
                <a:effectLst/>
                <a:latin typeface="Open Sans" panose="020B0606030504020204" pitchFamily="34" charset="0"/>
              </a:rPr>
              <a:t>Web Resources</a:t>
            </a:r>
          </a:p>
          <a:p>
            <a:pPr algn="l"/>
            <a:r>
              <a:rPr lang="en-US" b="0" i="0" u="sng" dirty="0" err="1">
                <a:solidFill>
                  <a:srgbClr val="00715A"/>
                </a:solidFill>
                <a:effectLst/>
                <a:latin typeface="Open Sans" panose="020B0606030504020204" pitchFamily="34" charset="0"/>
                <a:hlinkClick r:id="rId2"/>
              </a:rPr>
              <a:t>CalRecycle</a:t>
            </a:r>
            <a:r>
              <a:rPr lang="en-US" b="0" i="0" dirty="0">
                <a:effectLst/>
                <a:latin typeface="Open Sans" panose="020B0606030504020204" pitchFamily="34" charset="0"/>
              </a:rPr>
              <a:t> is the State's leading authority on recycling, waste reduction, and product reuse. It plays an important role in the stewardship of California's vast resources and promotes innovation in technology to encourage economic and environmental sustainability.</a:t>
            </a:r>
          </a:p>
          <a:p>
            <a:pPr algn="l"/>
            <a:r>
              <a:rPr lang="en-US" b="0" i="0" u="sng" dirty="0" err="1">
                <a:solidFill>
                  <a:srgbClr val="00715A"/>
                </a:solidFill>
                <a:effectLst/>
                <a:latin typeface="Open Sans" panose="020B0606030504020204" pitchFamily="34" charset="0"/>
                <a:hlinkClick r:id="rId3"/>
              </a:rPr>
              <a:t>CalRecycle</a:t>
            </a:r>
            <a:r>
              <a:rPr lang="en-US" b="0" i="0" u="sng" dirty="0">
                <a:solidFill>
                  <a:srgbClr val="00715A"/>
                </a:solidFill>
                <a:effectLst/>
                <a:latin typeface="Open Sans" panose="020B0606030504020204" pitchFamily="34" charset="0"/>
                <a:hlinkClick r:id="rId3"/>
              </a:rPr>
              <a:t> </a:t>
            </a:r>
            <a:r>
              <a:rPr lang="en-US" b="0" i="0" u="sng" dirty="0" err="1">
                <a:solidFill>
                  <a:srgbClr val="00715A"/>
                </a:solidFill>
                <a:effectLst/>
                <a:latin typeface="Open Sans" panose="020B0606030504020204" pitchFamily="34" charset="0"/>
                <a:hlinkClick r:id="rId3"/>
              </a:rPr>
              <a:t>eWaste</a:t>
            </a:r>
            <a:endParaRPr lang="en-US" b="0" i="0" dirty="0">
              <a:effectLst/>
              <a:latin typeface="Open Sans" panose="020B0606030504020204" pitchFamily="34" charset="0"/>
            </a:endParaRPr>
          </a:p>
          <a:p>
            <a:pPr algn="l"/>
            <a:r>
              <a:rPr lang="en-US" b="0" i="0" u="sng" dirty="0" err="1">
                <a:solidFill>
                  <a:srgbClr val="00715A"/>
                </a:solidFill>
                <a:effectLst/>
                <a:latin typeface="Open Sans" panose="020B0606030504020204" pitchFamily="34" charset="0"/>
                <a:hlinkClick r:id="rId4"/>
              </a:rPr>
              <a:t>CalRecycle</a:t>
            </a:r>
            <a:r>
              <a:rPr lang="en-US" b="0" i="0" u="sng" dirty="0">
                <a:solidFill>
                  <a:srgbClr val="00715A"/>
                </a:solidFill>
                <a:effectLst/>
                <a:latin typeface="Open Sans" panose="020B0606030504020204" pitchFamily="34" charset="0"/>
                <a:hlinkClick r:id="rId4"/>
              </a:rPr>
              <a:t> HHW</a:t>
            </a:r>
            <a:endParaRPr lang="en-US" b="0" i="0" dirty="0">
              <a:effectLst/>
              <a:latin typeface="Open Sans" panose="020B0606030504020204" pitchFamily="34" charset="0"/>
            </a:endParaRPr>
          </a:p>
          <a:p>
            <a:pPr algn="l"/>
            <a:r>
              <a:rPr lang="en-US" b="0" i="0" u="sng" dirty="0">
                <a:solidFill>
                  <a:srgbClr val="00715A"/>
                </a:solidFill>
                <a:effectLst/>
                <a:latin typeface="Open Sans" panose="020B0606030504020204" pitchFamily="34" charset="0"/>
                <a:hlinkClick r:id="rId5"/>
              </a:rPr>
              <a:t>Riverside County HHW</a:t>
            </a:r>
            <a:endParaRPr lang="en-US" b="0" i="0" dirty="0">
              <a:effectLst/>
              <a:latin typeface="Open Sans" panose="020B0606030504020204" pitchFamily="34" charset="0"/>
            </a:endParaRPr>
          </a:p>
          <a:p>
            <a:endParaRPr lang="es-MX" b="1" dirty="0"/>
          </a:p>
        </p:txBody>
      </p:sp>
    </p:spTree>
    <p:extLst>
      <p:ext uri="{BB962C8B-B14F-4D97-AF65-F5344CB8AC3E}">
        <p14:creationId xmlns:p14="http://schemas.microsoft.com/office/powerpoint/2010/main" val="320152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334C-9958-4289-BBB7-71804CF8397D}"/>
              </a:ext>
            </a:extLst>
          </p:cNvPr>
          <p:cNvSpPr>
            <a:spLocks noGrp="1"/>
          </p:cNvSpPr>
          <p:nvPr>
            <p:ph type="title"/>
          </p:nvPr>
        </p:nvSpPr>
        <p:spPr/>
        <p:txBody>
          <a:bodyPr/>
          <a:lstStyle/>
          <a:p>
            <a:r>
              <a:rPr lang="en-US" dirty="0"/>
              <a:t>We are here to help</a:t>
            </a:r>
            <a:endParaRPr lang="es-MX" dirty="0"/>
          </a:p>
        </p:txBody>
      </p:sp>
      <p:pic>
        <p:nvPicPr>
          <p:cNvPr id="5" name="Content Placeholder 4">
            <a:extLst>
              <a:ext uri="{FF2B5EF4-FFF2-40B4-BE49-F238E27FC236}">
                <a16:creationId xmlns:a16="http://schemas.microsoft.com/office/drawing/2014/main" id="{AD6F53DF-B102-4FA4-9BF2-6E550CE4AD42}"/>
              </a:ext>
            </a:extLst>
          </p:cNvPr>
          <p:cNvPicPr>
            <a:picLocks noGrp="1" noChangeAspect="1"/>
          </p:cNvPicPr>
          <p:nvPr>
            <p:ph idx="1"/>
          </p:nvPr>
        </p:nvPicPr>
        <p:blipFill>
          <a:blip r:embed="rId2"/>
          <a:stretch>
            <a:fillRect/>
          </a:stretch>
        </p:blipFill>
        <p:spPr>
          <a:xfrm>
            <a:off x="2305660" y="2431329"/>
            <a:ext cx="7050600" cy="3997325"/>
          </a:xfrm>
        </p:spPr>
      </p:pic>
    </p:spTree>
    <p:extLst>
      <p:ext uri="{BB962C8B-B14F-4D97-AF65-F5344CB8AC3E}">
        <p14:creationId xmlns:p14="http://schemas.microsoft.com/office/powerpoint/2010/main" val="28890375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TM16401375[[fn=Madison]]</Template>
  <TotalTime>1040</TotalTime>
  <Words>80</Words>
  <Application>Microsoft Office PowerPoint</Application>
  <PresentationFormat>Widescreen</PresentationFormat>
  <Paragraphs>12</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MS Shell Dlg 2</vt:lpstr>
      <vt:lpstr>Open Sans</vt:lpstr>
      <vt:lpstr>Wingdings</vt:lpstr>
      <vt:lpstr>Wingdings 3</vt:lpstr>
      <vt:lpstr>Madison</vt:lpstr>
      <vt:lpstr>Commercial Recycling </vt:lpstr>
      <vt:lpstr>What Happened in 2021 3 Bin Roll Out </vt:lpstr>
      <vt:lpstr>Food Waste </vt:lpstr>
      <vt:lpstr>We are here to help </vt:lpstr>
      <vt:lpstr>What is coming in 2022</vt:lpstr>
      <vt:lpstr>Help and Resources   </vt:lpstr>
      <vt:lpstr>We are here to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Recycling</dc:title>
  <dc:creator>Lizeth Hernandez</dc:creator>
  <cp:lastModifiedBy>Lizeth Hernandez</cp:lastModifiedBy>
  <cp:revision>2</cp:revision>
  <dcterms:created xsi:type="dcterms:W3CDTF">2021-11-15T23:05:16Z</dcterms:created>
  <dcterms:modified xsi:type="dcterms:W3CDTF">2021-11-16T16:25:57Z</dcterms:modified>
</cp:coreProperties>
</file>