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21" r:id="rId2"/>
    <p:sldId id="347" r:id="rId3"/>
    <p:sldId id="352" r:id="rId4"/>
    <p:sldId id="348" r:id="rId5"/>
    <p:sldId id="337" r:id="rId6"/>
    <p:sldId id="338" r:id="rId7"/>
    <p:sldId id="340" r:id="rId8"/>
    <p:sldId id="343" r:id="rId9"/>
    <p:sldId id="341" r:id="rId10"/>
    <p:sldId id="344" r:id="rId11"/>
    <p:sldId id="351" r:id="rId12"/>
    <p:sldId id="349"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BE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7" autoAdjust="0"/>
    <p:restoredTop sz="88693" autoAdjust="0"/>
  </p:normalViewPr>
  <p:slideViewPr>
    <p:cSldViewPr snapToGrid="0" snapToObjects="1">
      <p:cViewPr varScale="1">
        <p:scale>
          <a:sx n="115" d="100"/>
          <a:sy n="115" d="100"/>
        </p:scale>
        <p:origin x="1518"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1B1E78D0-5C31-4E3D-8BEF-BD8F8C07BBE8}" type="datetimeFigureOut">
              <a:rPr lang="en-US" smtClean="0"/>
              <a:t>11/15/2021</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2E6D80B3-FD27-4E59-8F8D-0E5B2EA8369F}" type="slidenum">
              <a:rPr lang="en-US" smtClean="0"/>
              <a:t>‹#›</a:t>
            </a:fld>
            <a:endParaRPr lang="en-US" dirty="0"/>
          </a:p>
        </p:txBody>
      </p:sp>
    </p:spTree>
    <p:extLst>
      <p:ext uri="{BB962C8B-B14F-4D97-AF65-F5344CB8AC3E}">
        <p14:creationId xmlns:p14="http://schemas.microsoft.com/office/powerpoint/2010/main" val="994791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99696E2-DC2B-4E13-8462-1240270CC7E8}" type="datetimeFigureOut">
              <a:rPr lang="en-US" smtClean="0"/>
              <a:t>11/15/2021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DBF4221-A502-42A4-991B-1E831F6E6F8F}" type="slidenum">
              <a:rPr lang="en-US" smtClean="0"/>
              <a:t>‹#›</a:t>
            </a:fld>
            <a:endParaRPr lang="en-US" dirty="0"/>
          </a:p>
        </p:txBody>
      </p:sp>
    </p:spTree>
    <p:extLst>
      <p:ext uri="{BB962C8B-B14F-4D97-AF65-F5344CB8AC3E}">
        <p14:creationId xmlns:p14="http://schemas.microsoft.com/office/powerpoint/2010/main" val="377199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3A497B-A3FB-48CB-8BFF-72EC5D9DD884}"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8914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4221-A502-42A4-991B-1E831F6E6F8F}" type="slidenum">
              <a:rPr lang="en-US" smtClean="0"/>
              <a:t>10</a:t>
            </a:fld>
            <a:endParaRPr lang="en-US" dirty="0"/>
          </a:p>
        </p:txBody>
      </p:sp>
    </p:spTree>
    <p:extLst>
      <p:ext uri="{BB962C8B-B14F-4D97-AF65-F5344CB8AC3E}">
        <p14:creationId xmlns:p14="http://schemas.microsoft.com/office/powerpoint/2010/main" val="2051156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4221-A502-42A4-991B-1E831F6E6F8F}" type="slidenum">
              <a:rPr lang="en-US" smtClean="0"/>
              <a:t>11</a:t>
            </a:fld>
            <a:endParaRPr lang="en-US" dirty="0"/>
          </a:p>
        </p:txBody>
      </p:sp>
    </p:spTree>
    <p:extLst>
      <p:ext uri="{BB962C8B-B14F-4D97-AF65-F5344CB8AC3E}">
        <p14:creationId xmlns:p14="http://schemas.microsoft.com/office/powerpoint/2010/main" val="3021234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4221-A502-42A4-991B-1E831F6E6F8F}" type="slidenum">
              <a:rPr lang="en-US" smtClean="0"/>
              <a:t>12</a:t>
            </a:fld>
            <a:endParaRPr lang="en-US" dirty="0"/>
          </a:p>
        </p:txBody>
      </p:sp>
    </p:spTree>
    <p:extLst>
      <p:ext uri="{BB962C8B-B14F-4D97-AF65-F5344CB8AC3E}">
        <p14:creationId xmlns:p14="http://schemas.microsoft.com/office/powerpoint/2010/main" val="73690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4221-A502-42A4-991B-1E831F6E6F8F}" type="slidenum">
              <a:rPr lang="en-US" smtClean="0"/>
              <a:t>2</a:t>
            </a:fld>
            <a:endParaRPr lang="en-US" dirty="0"/>
          </a:p>
        </p:txBody>
      </p:sp>
    </p:spTree>
    <p:extLst>
      <p:ext uri="{BB962C8B-B14F-4D97-AF65-F5344CB8AC3E}">
        <p14:creationId xmlns:p14="http://schemas.microsoft.com/office/powerpoint/2010/main" val="304934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4221-A502-42A4-991B-1E831F6E6F8F}" type="slidenum">
              <a:rPr lang="en-US" smtClean="0"/>
              <a:t>3</a:t>
            </a:fld>
            <a:endParaRPr lang="en-US" dirty="0"/>
          </a:p>
        </p:txBody>
      </p:sp>
    </p:spTree>
    <p:extLst>
      <p:ext uri="{BB962C8B-B14F-4D97-AF65-F5344CB8AC3E}">
        <p14:creationId xmlns:p14="http://schemas.microsoft.com/office/powerpoint/2010/main" val="79045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4221-A502-42A4-991B-1E831F6E6F8F}" type="slidenum">
              <a:rPr lang="en-US" smtClean="0"/>
              <a:t>4</a:t>
            </a:fld>
            <a:endParaRPr lang="en-US" dirty="0"/>
          </a:p>
        </p:txBody>
      </p:sp>
    </p:spTree>
    <p:extLst>
      <p:ext uri="{BB962C8B-B14F-4D97-AF65-F5344CB8AC3E}">
        <p14:creationId xmlns:p14="http://schemas.microsoft.com/office/powerpoint/2010/main" val="184317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BF4221-A502-42A4-991B-1E831F6E6F8F}" type="slidenum">
              <a:rPr lang="en-US" smtClean="0"/>
              <a:t>5</a:t>
            </a:fld>
            <a:endParaRPr lang="en-US" dirty="0"/>
          </a:p>
        </p:txBody>
      </p:sp>
    </p:spTree>
    <p:extLst>
      <p:ext uri="{BB962C8B-B14F-4D97-AF65-F5344CB8AC3E}">
        <p14:creationId xmlns:p14="http://schemas.microsoft.com/office/powerpoint/2010/main" val="2867689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4221-A502-42A4-991B-1E831F6E6F8F}" type="slidenum">
              <a:rPr lang="en-US" smtClean="0"/>
              <a:t>6</a:t>
            </a:fld>
            <a:endParaRPr lang="en-US" dirty="0"/>
          </a:p>
        </p:txBody>
      </p:sp>
    </p:spTree>
    <p:extLst>
      <p:ext uri="{BB962C8B-B14F-4D97-AF65-F5344CB8AC3E}">
        <p14:creationId xmlns:p14="http://schemas.microsoft.com/office/powerpoint/2010/main" val="3407120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tabLst>
                <a:tab pos="457200" algn="l"/>
              </a:tabLst>
            </a:pPr>
            <a:endParaRPr lang="en-US" dirty="0">
              <a:effectLs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BF4221-A502-42A4-991B-1E831F6E6F8F}" type="slidenum">
              <a:rPr lang="en-US" smtClean="0"/>
              <a:t>7</a:t>
            </a:fld>
            <a:endParaRPr lang="en-US" dirty="0"/>
          </a:p>
        </p:txBody>
      </p:sp>
    </p:spTree>
    <p:extLst>
      <p:ext uri="{BB962C8B-B14F-4D97-AF65-F5344CB8AC3E}">
        <p14:creationId xmlns:p14="http://schemas.microsoft.com/office/powerpoint/2010/main" val="506784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Arial" panose="020B0604020202020204" pitchFamily="34" charset="0"/>
              <a:buNone/>
              <a:tabLst>
                <a:tab pos="457200" algn="l"/>
              </a:tabLs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BF4221-A502-42A4-991B-1E831F6E6F8F}" type="slidenum">
              <a:rPr lang="en-US" smtClean="0"/>
              <a:t>8</a:t>
            </a:fld>
            <a:endParaRPr lang="en-US" dirty="0"/>
          </a:p>
        </p:txBody>
      </p:sp>
    </p:spTree>
    <p:extLst>
      <p:ext uri="{BB962C8B-B14F-4D97-AF65-F5344CB8AC3E}">
        <p14:creationId xmlns:p14="http://schemas.microsoft.com/office/powerpoint/2010/main" val="127597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4221-A502-42A4-991B-1E831F6E6F8F}" type="slidenum">
              <a:rPr lang="en-US" smtClean="0"/>
              <a:t>9</a:t>
            </a:fld>
            <a:endParaRPr lang="en-US" dirty="0"/>
          </a:p>
        </p:txBody>
      </p:sp>
    </p:spTree>
    <p:extLst>
      <p:ext uri="{BB962C8B-B14F-4D97-AF65-F5344CB8AC3E}">
        <p14:creationId xmlns:p14="http://schemas.microsoft.com/office/powerpoint/2010/main" val="178307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25A7C9-8749-AF40-8299-F57E40DC7678}"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5EB287-A187-BA4A-BC96-1123455B6B4D}" type="slidenum">
              <a:rPr lang="en-US" smtClean="0"/>
              <a:t>‹#›</a:t>
            </a:fld>
            <a:endParaRPr lang="en-US" dirty="0"/>
          </a:p>
        </p:txBody>
      </p:sp>
    </p:spTree>
    <p:extLst>
      <p:ext uri="{BB962C8B-B14F-4D97-AF65-F5344CB8AC3E}">
        <p14:creationId xmlns:p14="http://schemas.microsoft.com/office/powerpoint/2010/main" val="239373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25A7C9-8749-AF40-8299-F57E40DC7678}"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5EB287-A187-BA4A-BC96-1123455B6B4D}" type="slidenum">
              <a:rPr lang="en-US" smtClean="0"/>
              <a:t>‹#›</a:t>
            </a:fld>
            <a:endParaRPr lang="en-US" dirty="0"/>
          </a:p>
        </p:txBody>
      </p:sp>
    </p:spTree>
    <p:extLst>
      <p:ext uri="{BB962C8B-B14F-4D97-AF65-F5344CB8AC3E}">
        <p14:creationId xmlns:p14="http://schemas.microsoft.com/office/powerpoint/2010/main" val="149934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25A7C9-8749-AF40-8299-F57E40DC7678}"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5EB287-A187-BA4A-BC96-1123455B6B4D}" type="slidenum">
              <a:rPr lang="en-US" smtClean="0"/>
              <a:t>‹#›</a:t>
            </a:fld>
            <a:endParaRPr lang="en-US" dirty="0"/>
          </a:p>
        </p:txBody>
      </p:sp>
    </p:spTree>
    <p:extLst>
      <p:ext uri="{BB962C8B-B14F-4D97-AF65-F5344CB8AC3E}">
        <p14:creationId xmlns:p14="http://schemas.microsoft.com/office/powerpoint/2010/main" val="220215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25A7C9-8749-AF40-8299-F57E40DC7678}"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5EB287-A187-BA4A-BC96-1123455B6B4D}" type="slidenum">
              <a:rPr lang="en-US" smtClean="0"/>
              <a:t>‹#›</a:t>
            </a:fld>
            <a:endParaRPr lang="en-US" dirty="0"/>
          </a:p>
        </p:txBody>
      </p:sp>
    </p:spTree>
    <p:extLst>
      <p:ext uri="{BB962C8B-B14F-4D97-AF65-F5344CB8AC3E}">
        <p14:creationId xmlns:p14="http://schemas.microsoft.com/office/powerpoint/2010/main" val="152353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25A7C9-8749-AF40-8299-F57E40DC7678}"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5EB287-A187-BA4A-BC96-1123455B6B4D}" type="slidenum">
              <a:rPr lang="en-US" smtClean="0"/>
              <a:t>‹#›</a:t>
            </a:fld>
            <a:endParaRPr lang="en-US" dirty="0"/>
          </a:p>
        </p:txBody>
      </p:sp>
    </p:spTree>
    <p:extLst>
      <p:ext uri="{BB962C8B-B14F-4D97-AF65-F5344CB8AC3E}">
        <p14:creationId xmlns:p14="http://schemas.microsoft.com/office/powerpoint/2010/main" val="69499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25A7C9-8749-AF40-8299-F57E40DC7678}"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5EB287-A187-BA4A-BC96-1123455B6B4D}" type="slidenum">
              <a:rPr lang="en-US" smtClean="0"/>
              <a:t>‹#›</a:t>
            </a:fld>
            <a:endParaRPr lang="en-US" dirty="0"/>
          </a:p>
        </p:txBody>
      </p:sp>
    </p:spTree>
    <p:extLst>
      <p:ext uri="{BB962C8B-B14F-4D97-AF65-F5344CB8AC3E}">
        <p14:creationId xmlns:p14="http://schemas.microsoft.com/office/powerpoint/2010/main" val="34525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25A7C9-8749-AF40-8299-F57E40DC7678}" type="datetimeFigureOut">
              <a:rPr lang="en-US" smtClean="0"/>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5EB287-A187-BA4A-BC96-1123455B6B4D}" type="slidenum">
              <a:rPr lang="en-US" smtClean="0"/>
              <a:t>‹#›</a:t>
            </a:fld>
            <a:endParaRPr lang="en-US" dirty="0"/>
          </a:p>
        </p:txBody>
      </p:sp>
    </p:spTree>
    <p:extLst>
      <p:ext uri="{BB962C8B-B14F-4D97-AF65-F5344CB8AC3E}">
        <p14:creationId xmlns:p14="http://schemas.microsoft.com/office/powerpoint/2010/main" val="274838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25A7C9-8749-AF40-8299-F57E40DC7678}" type="datetimeFigureOut">
              <a:rPr lang="en-US" smtClean="0"/>
              <a:t>11/15/2021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5EB287-A187-BA4A-BC96-1123455B6B4D}" type="slidenum">
              <a:rPr lang="en-US" smtClean="0"/>
              <a:t>‹#›</a:t>
            </a:fld>
            <a:endParaRPr lang="en-US" dirty="0"/>
          </a:p>
        </p:txBody>
      </p:sp>
    </p:spTree>
    <p:extLst>
      <p:ext uri="{BB962C8B-B14F-4D97-AF65-F5344CB8AC3E}">
        <p14:creationId xmlns:p14="http://schemas.microsoft.com/office/powerpoint/2010/main" val="180594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5A7C9-8749-AF40-8299-F57E40DC7678}" type="datetimeFigureOut">
              <a:rPr lang="en-US" smtClean="0"/>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5EB287-A187-BA4A-BC96-1123455B6B4D}" type="slidenum">
              <a:rPr lang="en-US" smtClean="0"/>
              <a:t>‹#›</a:t>
            </a:fld>
            <a:endParaRPr lang="en-US" dirty="0"/>
          </a:p>
        </p:txBody>
      </p:sp>
    </p:spTree>
    <p:extLst>
      <p:ext uri="{BB962C8B-B14F-4D97-AF65-F5344CB8AC3E}">
        <p14:creationId xmlns:p14="http://schemas.microsoft.com/office/powerpoint/2010/main" val="379377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25A7C9-8749-AF40-8299-F57E40DC7678}"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5EB287-A187-BA4A-BC96-1123455B6B4D}" type="slidenum">
              <a:rPr lang="en-US" smtClean="0"/>
              <a:t>‹#›</a:t>
            </a:fld>
            <a:endParaRPr lang="en-US" dirty="0"/>
          </a:p>
        </p:txBody>
      </p:sp>
    </p:spTree>
    <p:extLst>
      <p:ext uri="{BB962C8B-B14F-4D97-AF65-F5344CB8AC3E}">
        <p14:creationId xmlns:p14="http://schemas.microsoft.com/office/powerpoint/2010/main" val="208871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25A7C9-8749-AF40-8299-F57E40DC7678}"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5EB287-A187-BA4A-BC96-1123455B6B4D}" type="slidenum">
              <a:rPr lang="en-US" smtClean="0"/>
              <a:t>‹#›</a:t>
            </a:fld>
            <a:endParaRPr lang="en-US" dirty="0"/>
          </a:p>
        </p:txBody>
      </p:sp>
    </p:spTree>
    <p:extLst>
      <p:ext uri="{BB962C8B-B14F-4D97-AF65-F5344CB8AC3E}">
        <p14:creationId xmlns:p14="http://schemas.microsoft.com/office/powerpoint/2010/main" val="128634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5A7C9-8749-AF40-8299-F57E40DC7678}" type="datetimeFigureOut">
              <a:rPr lang="en-US" smtClean="0"/>
              <a:t>11/15/2021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EB287-A187-BA4A-BC96-1123455B6B4D}" type="slidenum">
              <a:rPr lang="en-US" smtClean="0"/>
              <a:t>‹#›</a:t>
            </a:fld>
            <a:endParaRPr lang="en-US" dirty="0"/>
          </a:p>
        </p:txBody>
      </p:sp>
    </p:spTree>
    <p:extLst>
      <p:ext uri="{BB962C8B-B14F-4D97-AF65-F5344CB8AC3E}">
        <p14:creationId xmlns:p14="http://schemas.microsoft.com/office/powerpoint/2010/main" val="1919877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G.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343150"/>
            <a:ext cx="9139238" cy="1333499"/>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bwMode="auto">
          <a:xfrm>
            <a:off x="6743698" y="5670947"/>
            <a:ext cx="2194560" cy="100584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60789" y="2346789"/>
            <a:ext cx="8021470" cy="1398973"/>
          </a:xfrm>
          <a:prstGeom prst="rect">
            <a:avLst/>
          </a:prstGeom>
          <a:noFill/>
        </p:spPr>
        <p:txBody>
          <a:bodyPr wrap="square" rtlCol="0">
            <a:spAutoFit/>
          </a:bodyPr>
          <a:lstStyle/>
          <a:p>
            <a:pPr algn="ctr">
              <a:lnSpc>
                <a:spcPct val="80000"/>
              </a:lnSpc>
            </a:pPr>
            <a:endParaRPr lang="en-US" sz="2000" spc="300" dirty="0">
              <a:solidFill>
                <a:schemeClr val="bg1"/>
              </a:solidFill>
              <a:latin typeface="Bookman Old Style" panose="02050604050505020204" pitchFamily="18" charset="0"/>
              <a:ea typeface="Avant Garde"/>
              <a:cs typeface="AvantGarde Medium"/>
            </a:endParaRPr>
          </a:p>
          <a:p>
            <a:pPr algn="ctr">
              <a:lnSpc>
                <a:spcPct val="80000"/>
              </a:lnSpc>
            </a:pPr>
            <a:r>
              <a:rPr lang="en-US" sz="2400" spc="300" dirty="0">
                <a:solidFill>
                  <a:schemeClr val="bg1"/>
                </a:solidFill>
                <a:latin typeface="Bookman Old Style" panose="02050604050505020204" pitchFamily="18" charset="0"/>
                <a:ea typeface="Avant Garde"/>
                <a:cs typeface="AvantGarde Medium"/>
              </a:rPr>
              <a:t>County of Riverside Summit - SB 1383 Overview</a:t>
            </a:r>
          </a:p>
          <a:p>
            <a:pPr algn="ctr">
              <a:lnSpc>
                <a:spcPct val="80000"/>
              </a:lnSpc>
            </a:pPr>
            <a:endParaRPr lang="en-US" spc="300" dirty="0">
              <a:solidFill>
                <a:schemeClr val="bg1"/>
              </a:solidFill>
              <a:highlight>
                <a:srgbClr val="FFFF00"/>
              </a:highlight>
              <a:latin typeface="Bookman Old Style" panose="02050604050505020204" pitchFamily="18" charset="0"/>
              <a:ea typeface="Avant Garde"/>
              <a:cs typeface="AvantGarde Medium"/>
            </a:endParaRPr>
          </a:p>
          <a:p>
            <a:pPr algn="ctr">
              <a:lnSpc>
                <a:spcPct val="80000"/>
              </a:lnSpc>
            </a:pPr>
            <a:r>
              <a:rPr lang="en-US" sz="2000" dirty="0">
                <a:solidFill>
                  <a:schemeClr val="bg1"/>
                </a:solidFill>
                <a:latin typeface="Bookman Old Style" panose="02050604050505020204" pitchFamily="18" charset="0"/>
                <a:ea typeface="Avant Garde"/>
                <a:cs typeface="AvantGarde Medium"/>
              </a:rPr>
              <a:t>November 16, 2021</a:t>
            </a:r>
          </a:p>
        </p:txBody>
      </p:sp>
      <p:sp>
        <p:nvSpPr>
          <p:cNvPr id="7" name="Slide Number Placeholder 6"/>
          <p:cNvSpPr>
            <a:spLocks noGrp="1"/>
          </p:cNvSpPr>
          <p:nvPr>
            <p:ph type="sldNum" sz="quarter" idx="12"/>
          </p:nvPr>
        </p:nvSpPr>
        <p:spPr/>
        <p:txBody>
          <a:bodyPr/>
          <a:lstStyle/>
          <a:p>
            <a:fld id="{445EB287-A187-BA4A-BC96-1123455B6B4D}" type="slidenum">
              <a:rPr lang="en-US" smtClean="0"/>
              <a:pPr/>
              <a:t>1</a:t>
            </a:fld>
            <a:endParaRPr lang="en-US" dirty="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679" y="4327450"/>
            <a:ext cx="1871083" cy="184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477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porateSlideB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 y="0"/>
            <a:ext cx="9099352" cy="6858000"/>
          </a:xfrm>
          <a:prstGeom prst="rect">
            <a:avLst/>
          </a:prstGeom>
        </p:spPr>
      </p:pic>
      <p:sp>
        <p:nvSpPr>
          <p:cNvPr id="3" name="AutoShape 2" descr="Salesforce"/>
          <p:cNvSpPr>
            <a:spLocks noChangeAspect="1" noChangeArrowheads="1"/>
          </p:cNvSpPr>
          <p:nvPr/>
        </p:nvSpPr>
        <p:spPr bwMode="auto">
          <a:xfrm>
            <a:off x="142875" y="-1778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Salesforce"/>
          <p:cNvSpPr>
            <a:spLocks noChangeAspect="1" noChangeArrowheads="1"/>
          </p:cNvSpPr>
          <p:nvPr/>
        </p:nvSpPr>
        <p:spPr bwMode="auto">
          <a:xfrm>
            <a:off x="142875" y="-1123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264168" y="1192298"/>
            <a:ext cx="7622532" cy="400110"/>
          </a:xfrm>
          <a:prstGeom prst="rect">
            <a:avLst/>
          </a:prstGeom>
          <a:noFill/>
        </p:spPr>
        <p:txBody>
          <a:bodyPr wrap="square" rtlCol="0">
            <a:spAutoFit/>
          </a:bodyPr>
          <a:lstStyle/>
          <a:p>
            <a:r>
              <a:rPr lang="en-US" sz="2000" b="1" dirty="0">
                <a:solidFill>
                  <a:schemeClr val="tx2"/>
                </a:solidFill>
                <a:latin typeface="Bookman Old Style" panose="02050604050505020204" pitchFamily="18" charset="0"/>
                <a:cs typeface="Arial" panose="020B0604020202020204" pitchFamily="34" charset="0"/>
              </a:rPr>
              <a:t>Solutions for SB 1383 Compliance</a:t>
            </a:r>
          </a:p>
        </p:txBody>
      </p:sp>
      <p:pic>
        <p:nvPicPr>
          <p:cNvPr id="18" name="Picture 17" descr="Rule.jpg"/>
          <p:cNvPicPr>
            <a:picLocks/>
          </p:cNvPicPr>
          <p:nvPr/>
        </p:nvPicPr>
        <p:blipFill>
          <a:blip r:embed="rId4">
            <a:extLst>
              <a:ext uri="{28A0092B-C50C-407E-A947-70E740481C1C}">
                <a14:useLocalDpi xmlns:a14="http://schemas.microsoft.com/office/drawing/2010/main" val="0"/>
              </a:ext>
            </a:extLst>
          </a:blip>
          <a:stretch>
            <a:fillRect/>
          </a:stretch>
        </p:blipFill>
        <p:spPr>
          <a:xfrm flipV="1">
            <a:off x="1918" y="1546689"/>
            <a:ext cx="7496162" cy="45719"/>
          </a:xfrm>
          <a:prstGeom prst="rect">
            <a:avLst/>
          </a:prstGeom>
        </p:spPr>
      </p:pic>
      <p:sp>
        <p:nvSpPr>
          <p:cNvPr id="8" name="TextBox 7">
            <a:extLst>
              <a:ext uri="{FF2B5EF4-FFF2-40B4-BE49-F238E27FC236}">
                <a16:creationId xmlns:a16="http://schemas.microsoft.com/office/drawing/2014/main" id="{52CA4839-91BA-4046-8A3F-49D28FBCACA9}"/>
              </a:ext>
            </a:extLst>
          </p:cNvPr>
          <p:cNvSpPr txBox="1"/>
          <p:nvPr/>
        </p:nvSpPr>
        <p:spPr>
          <a:xfrm>
            <a:off x="295275" y="1946799"/>
            <a:ext cx="6022332" cy="4478149"/>
          </a:xfrm>
          <a:prstGeom prst="rect">
            <a:avLst/>
          </a:prstGeom>
          <a:noFill/>
        </p:spPr>
        <p:txBody>
          <a:bodyPr wrap="square">
            <a:spAutoFit/>
          </a:bodyPr>
          <a:lstStyle/>
          <a:p>
            <a:pPr marL="342900" indent="-342900">
              <a:spcBef>
                <a:spcPts val="300"/>
              </a:spcBef>
              <a:spcAft>
                <a:spcPts val="300"/>
              </a:spcAft>
              <a:buFont typeface="Arial" panose="020B0604020202020204" pitchFamily="34" charset="0"/>
              <a:buChar char="•"/>
            </a:pPr>
            <a:r>
              <a:rPr lang="en-US" dirty="0">
                <a:solidFill>
                  <a:srgbClr val="002060"/>
                </a:solidFill>
                <a:latin typeface="Bookman Old Style" panose="02050604050505020204" pitchFamily="18" charset="0"/>
              </a:rPr>
              <a:t>Infrastructure</a:t>
            </a:r>
          </a:p>
          <a:p>
            <a:pPr marL="800100" lvl="1" indent="-342900">
              <a:spcBef>
                <a:spcPts val="300"/>
              </a:spcBef>
              <a:spcAft>
                <a:spcPts val="300"/>
              </a:spcAft>
              <a:buFont typeface="Courier New" panose="02070309020205020404" pitchFamily="49" charset="0"/>
              <a:buChar char="o"/>
            </a:pPr>
            <a:r>
              <a:rPr lang="en-US" sz="16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CR&amp;R is one of the only environmental service companies in California to offer co-collection of residential food and green waste combined for energy recovery and nutrient production with 100% capture of methane emissions.</a:t>
            </a:r>
          </a:p>
          <a:p>
            <a:pPr marL="800100" lvl="1" indent="-342900">
              <a:spcBef>
                <a:spcPts val="300"/>
              </a:spcBef>
              <a:spcAft>
                <a:spcPts val="300"/>
              </a:spcAft>
              <a:buFont typeface="Courier New" panose="02070309020205020404" pitchFamily="49" charset="0"/>
              <a:buChar char="o"/>
            </a:pPr>
            <a:r>
              <a:rPr lang="en-US" sz="1600" dirty="0">
                <a:solidFill>
                  <a:srgbClr val="002060"/>
                </a:solidFill>
                <a:latin typeface="Bookman Old Style" panose="02050604050505020204" pitchFamily="18" charset="0"/>
                <a:cs typeface="Times New Roman" panose="02020603050405020304" pitchFamily="18" charset="0"/>
              </a:rPr>
              <a:t>CR&amp;R can guarantee our cities capacity for organics processing/disposal for many years to come via our Perris Anaerobic Digester and our Yuma Composting Facility.</a:t>
            </a:r>
            <a:endParaRPr lang="en-US" sz="1600" dirty="0">
              <a:solidFill>
                <a:srgbClr val="002060"/>
              </a:solidFill>
              <a:latin typeface="Bookman Old Style" panose="02050604050505020204" pitchFamily="18" charset="0"/>
            </a:endParaRPr>
          </a:p>
          <a:p>
            <a:pPr marL="342900" indent="-342900">
              <a:spcBef>
                <a:spcPts val="300"/>
              </a:spcBef>
              <a:spcAft>
                <a:spcPts val="300"/>
              </a:spcAft>
              <a:buFont typeface="Arial" panose="020B0604020202020204" pitchFamily="34" charset="0"/>
              <a:buChar char="•"/>
            </a:pPr>
            <a:r>
              <a:rPr lang="en-US" dirty="0">
                <a:solidFill>
                  <a:srgbClr val="002060"/>
                </a:solidFill>
                <a:latin typeface="Bookman Old Style" panose="02050604050505020204" pitchFamily="18" charset="0"/>
              </a:rPr>
              <a:t>Procurement</a:t>
            </a:r>
          </a:p>
          <a:p>
            <a:pPr marL="800100" lvl="1" indent="-342900">
              <a:spcBef>
                <a:spcPts val="300"/>
              </a:spcBef>
              <a:spcAft>
                <a:spcPts val="300"/>
              </a:spcAft>
              <a:buFont typeface="Courier New" panose="02070309020205020404" pitchFamily="49" charset="0"/>
              <a:buChar char="o"/>
            </a:pPr>
            <a:r>
              <a:rPr lang="en-US" sz="1600" b="0" dirty="0">
                <a:solidFill>
                  <a:srgbClr val="002060"/>
                </a:solidFill>
                <a:latin typeface="Bookman Old Style" panose="02050604050505020204" pitchFamily="18" charset="0"/>
                <a:cs typeface="Arial" panose="020B0604020202020204" pitchFamily="34" charset="0"/>
              </a:rPr>
              <a:t>CR&amp;R will provide the City the opportunity to procure compost for use at City parks and other City designated facilities.</a:t>
            </a:r>
          </a:p>
          <a:p>
            <a:pPr marL="800100" lvl="1" indent="-342900">
              <a:spcBef>
                <a:spcPts val="300"/>
              </a:spcBef>
              <a:spcAft>
                <a:spcPts val="300"/>
              </a:spcAft>
              <a:buFont typeface="Courier New" panose="02070309020205020404" pitchFamily="49" charset="0"/>
              <a:buChar char="o"/>
            </a:pPr>
            <a:r>
              <a:rPr lang="en-US" sz="1600" dirty="0">
                <a:solidFill>
                  <a:srgbClr val="002060"/>
                </a:solidFill>
                <a:latin typeface="Bookman Old Style" panose="02050604050505020204" pitchFamily="18" charset="0"/>
                <a:cs typeface="Arial" panose="020B0604020202020204" pitchFamily="34" charset="0"/>
              </a:rPr>
              <a:t>CR&amp;R can also provide DGE credits for renewable gas in the form of Transportation Fuel. </a:t>
            </a:r>
            <a:endParaRPr lang="en-US" sz="1600" b="0" dirty="0">
              <a:solidFill>
                <a:srgbClr val="002060"/>
              </a:solidFill>
              <a:latin typeface="Bookman Old Style" panose="02050604050505020204" pitchFamily="18" charset="0"/>
              <a:cs typeface="Arial" panose="020B0604020202020204" pitchFamily="34" charset="0"/>
            </a:endParaRPr>
          </a:p>
        </p:txBody>
      </p:sp>
      <p:pic>
        <p:nvPicPr>
          <p:cNvPr id="9" name="Picture 8">
            <a:extLst>
              <a:ext uri="{FF2B5EF4-FFF2-40B4-BE49-F238E27FC236}">
                <a16:creationId xmlns:a16="http://schemas.microsoft.com/office/drawing/2014/main" id="{E12D2639-4A25-47BE-8275-E202AB409306}"/>
              </a:ext>
            </a:extLst>
          </p:cNvPr>
          <p:cNvPicPr>
            <a:picLocks noChangeAspect="1"/>
          </p:cNvPicPr>
          <p:nvPr/>
        </p:nvPicPr>
        <p:blipFill>
          <a:blip r:embed="rId5"/>
          <a:stretch>
            <a:fillRect/>
          </a:stretch>
        </p:blipFill>
        <p:spPr>
          <a:xfrm>
            <a:off x="6419569" y="2031997"/>
            <a:ext cx="2157021" cy="3889710"/>
          </a:xfrm>
          <a:prstGeom prst="rect">
            <a:avLst/>
          </a:prstGeom>
        </p:spPr>
      </p:pic>
    </p:spTree>
    <p:extLst>
      <p:ext uri="{BB962C8B-B14F-4D97-AF65-F5344CB8AC3E}">
        <p14:creationId xmlns:p14="http://schemas.microsoft.com/office/powerpoint/2010/main" val="262838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porateSlideB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 y="9525"/>
            <a:ext cx="9099352" cy="6858000"/>
          </a:xfrm>
          <a:prstGeom prst="rect">
            <a:avLst/>
          </a:prstGeom>
        </p:spPr>
      </p:pic>
      <p:sp>
        <p:nvSpPr>
          <p:cNvPr id="3" name="AutoShape 2" descr="Salesforce"/>
          <p:cNvSpPr>
            <a:spLocks noChangeAspect="1" noChangeArrowheads="1"/>
          </p:cNvSpPr>
          <p:nvPr/>
        </p:nvSpPr>
        <p:spPr bwMode="auto">
          <a:xfrm>
            <a:off x="142875" y="-1778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Salesforce"/>
          <p:cNvSpPr>
            <a:spLocks noChangeAspect="1" noChangeArrowheads="1"/>
          </p:cNvSpPr>
          <p:nvPr/>
        </p:nvSpPr>
        <p:spPr bwMode="auto">
          <a:xfrm>
            <a:off x="142875" y="-1123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264168" y="1192298"/>
            <a:ext cx="7622532" cy="400110"/>
          </a:xfrm>
          <a:prstGeom prst="rect">
            <a:avLst/>
          </a:prstGeom>
          <a:noFill/>
        </p:spPr>
        <p:txBody>
          <a:bodyPr wrap="square" rtlCol="0">
            <a:spAutoFit/>
          </a:bodyPr>
          <a:lstStyle/>
          <a:p>
            <a:r>
              <a:rPr lang="en-US" sz="2000" b="1" dirty="0">
                <a:solidFill>
                  <a:schemeClr val="tx2"/>
                </a:solidFill>
                <a:latin typeface="Bookman Old Style" panose="02050604050505020204" pitchFamily="18" charset="0"/>
                <a:cs typeface="Arial" panose="020B0604020202020204" pitchFamily="34" charset="0"/>
              </a:rPr>
              <a:t>CR&amp;R Partnering with our Cities </a:t>
            </a:r>
          </a:p>
        </p:txBody>
      </p:sp>
      <p:pic>
        <p:nvPicPr>
          <p:cNvPr id="18" name="Picture 17" descr="Rule.jpg"/>
          <p:cNvPicPr>
            <a:picLocks/>
          </p:cNvPicPr>
          <p:nvPr/>
        </p:nvPicPr>
        <p:blipFill>
          <a:blip r:embed="rId4">
            <a:extLst>
              <a:ext uri="{28A0092B-C50C-407E-A947-70E740481C1C}">
                <a14:useLocalDpi xmlns:a14="http://schemas.microsoft.com/office/drawing/2010/main" val="0"/>
              </a:ext>
            </a:extLst>
          </a:blip>
          <a:stretch>
            <a:fillRect/>
          </a:stretch>
        </p:blipFill>
        <p:spPr>
          <a:xfrm flipV="1">
            <a:off x="1918" y="1546689"/>
            <a:ext cx="7496162" cy="45719"/>
          </a:xfrm>
          <a:prstGeom prst="rect">
            <a:avLst/>
          </a:prstGeom>
        </p:spPr>
      </p:pic>
      <p:sp>
        <p:nvSpPr>
          <p:cNvPr id="8" name="TextBox 7">
            <a:extLst>
              <a:ext uri="{FF2B5EF4-FFF2-40B4-BE49-F238E27FC236}">
                <a16:creationId xmlns:a16="http://schemas.microsoft.com/office/drawing/2014/main" id="{52CA4839-91BA-4046-8A3F-49D28FBCACA9}"/>
              </a:ext>
            </a:extLst>
          </p:cNvPr>
          <p:cNvSpPr txBox="1"/>
          <p:nvPr/>
        </p:nvSpPr>
        <p:spPr>
          <a:xfrm>
            <a:off x="295275" y="1946799"/>
            <a:ext cx="6022332" cy="3554819"/>
          </a:xfrm>
          <a:prstGeom prst="rect">
            <a:avLst/>
          </a:prstGeom>
          <a:noFill/>
        </p:spPr>
        <p:txBody>
          <a:bodyPr wrap="square">
            <a:spAutoFit/>
          </a:bodyPr>
          <a:lstStyle/>
          <a:p>
            <a:pPr marL="342900" indent="-342900">
              <a:spcBef>
                <a:spcPts val="300"/>
              </a:spcBef>
              <a:spcAft>
                <a:spcPts val="300"/>
              </a:spcAft>
              <a:buFont typeface="Arial" panose="020B0604020202020204" pitchFamily="34" charset="0"/>
              <a:buChar char="•"/>
            </a:pPr>
            <a:endParaRPr lang="en-US" dirty="0">
              <a:solidFill>
                <a:srgbClr val="002060"/>
              </a:solidFill>
              <a:latin typeface="Bookman Old Style" panose="02050604050505020204" pitchFamily="18" charset="0"/>
            </a:endParaRPr>
          </a:p>
          <a:p>
            <a:pPr marL="800100" lvl="1" indent="-342900">
              <a:spcBef>
                <a:spcPts val="300"/>
              </a:spcBef>
              <a:spcAft>
                <a:spcPts val="300"/>
              </a:spcAft>
              <a:buFont typeface="Courier New" panose="02070309020205020404" pitchFamily="49" charset="0"/>
              <a:buChar char="o"/>
            </a:pPr>
            <a:r>
              <a:rPr lang="en-US" sz="16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CR&amp;R is working with our cities on SB1383 rate adjustments, which will take place in July of 2022.</a:t>
            </a:r>
          </a:p>
          <a:p>
            <a:pPr marL="800100" lvl="1" indent="-342900">
              <a:spcBef>
                <a:spcPts val="300"/>
              </a:spcBef>
              <a:spcAft>
                <a:spcPts val="300"/>
              </a:spcAft>
              <a:buFont typeface="Courier New" panose="02070309020205020404" pitchFamily="49" charset="0"/>
              <a:buChar char="o"/>
            </a:pPr>
            <a:r>
              <a:rPr lang="en-US" sz="1600" dirty="0">
                <a:solidFill>
                  <a:srgbClr val="002060"/>
                </a:solidFill>
                <a:latin typeface="Bookman Old Style" panose="02050604050505020204" pitchFamily="18" charset="0"/>
                <a:cs typeface="Times New Roman" panose="02020603050405020304" pitchFamily="18" charset="0"/>
              </a:rPr>
              <a:t>CR&amp;R is hiring boots on the ground, auditing team members, to assure continued compliance with AB341/AB1826 as we will with more stringent SB1383 requirements.</a:t>
            </a:r>
          </a:p>
          <a:p>
            <a:pPr marL="800100" lvl="1" indent="-342900">
              <a:spcBef>
                <a:spcPts val="300"/>
              </a:spcBef>
              <a:spcAft>
                <a:spcPts val="300"/>
              </a:spcAft>
              <a:buFont typeface="Courier New" panose="02070309020205020404" pitchFamily="49" charset="0"/>
              <a:buChar char="o"/>
            </a:pPr>
            <a:r>
              <a:rPr lang="en-US" sz="1600" dirty="0">
                <a:solidFill>
                  <a:srgbClr val="002060"/>
                </a:solidFill>
                <a:latin typeface="Bookman Old Style" panose="02050604050505020204" pitchFamily="18" charset="0"/>
              </a:rPr>
              <a:t>CR&amp;R has a dedicated team of personnel to assist our jurisdictions with their SB 1383 requirements. Our goal is to maintain and exceed our cites expectations with regards to California’s new organics diversion mandates. </a:t>
            </a:r>
          </a:p>
        </p:txBody>
      </p:sp>
      <p:pic>
        <p:nvPicPr>
          <p:cNvPr id="11" name="Picture 10" descr="anaerobic digestion facility.">
            <a:extLst>
              <a:ext uri="{FF2B5EF4-FFF2-40B4-BE49-F238E27FC236}">
                <a16:creationId xmlns:a16="http://schemas.microsoft.com/office/drawing/2014/main" id="{47D1F0B3-B644-49E6-A514-FA544B2787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2675" y="2265046"/>
            <a:ext cx="2790824" cy="3699510"/>
          </a:xfrm>
          <a:prstGeom prst="rect">
            <a:avLst/>
          </a:prstGeom>
        </p:spPr>
      </p:pic>
    </p:spTree>
    <p:extLst>
      <p:ext uri="{BB962C8B-B14F-4D97-AF65-F5344CB8AC3E}">
        <p14:creationId xmlns:p14="http://schemas.microsoft.com/office/powerpoint/2010/main" val="4171533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porateSlideB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1" y="4763"/>
            <a:ext cx="9099352" cy="6858000"/>
          </a:xfrm>
          <a:prstGeom prst="rect">
            <a:avLst/>
          </a:prstGeom>
        </p:spPr>
      </p:pic>
      <p:sp>
        <p:nvSpPr>
          <p:cNvPr id="3" name="AutoShape 2" descr="Salesforce"/>
          <p:cNvSpPr>
            <a:spLocks noChangeAspect="1" noChangeArrowheads="1"/>
          </p:cNvSpPr>
          <p:nvPr/>
        </p:nvSpPr>
        <p:spPr bwMode="auto">
          <a:xfrm>
            <a:off x="142875" y="-1778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Salesforce"/>
          <p:cNvSpPr>
            <a:spLocks noChangeAspect="1" noChangeArrowheads="1"/>
          </p:cNvSpPr>
          <p:nvPr/>
        </p:nvSpPr>
        <p:spPr bwMode="auto">
          <a:xfrm>
            <a:off x="142875" y="-1123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a:extLst>
              <a:ext uri="{FF2B5EF4-FFF2-40B4-BE49-F238E27FC236}">
                <a16:creationId xmlns:a16="http://schemas.microsoft.com/office/drawing/2014/main" id="{B56EC705-1470-4874-8759-98BA0D4A419F}"/>
              </a:ext>
            </a:extLst>
          </p:cNvPr>
          <p:cNvSpPr txBox="1"/>
          <p:nvPr/>
        </p:nvSpPr>
        <p:spPr>
          <a:xfrm>
            <a:off x="696685" y="4017678"/>
            <a:ext cx="7750629" cy="1415772"/>
          </a:xfrm>
          <a:prstGeom prst="rect">
            <a:avLst/>
          </a:prstGeom>
          <a:noFill/>
        </p:spPr>
        <p:txBody>
          <a:bodyPr wrap="square">
            <a:spAutoFit/>
          </a:bodyPr>
          <a:lstStyle/>
          <a:p>
            <a:pPr>
              <a:spcBef>
                <a:spcPts val="300"/>
              </a:spcBef>
              <a:spcAft>
                <a:spcPts val="300"/>
              </a:spcAft>
            </a:pPr>
            <a:r>
              <a:rPr lang="en-US" sz="4800" dirty="0">
                <a:solidFill>
                  <a:srgbClr val="002060"/>
                </a:solidFill>
                <a:latin typeface="Bookman Old Style" panose="02050604050505020204" pitchFamily="18" charset="0"/>
              </a:rPr>
              <a:t>Thank you for your time!</a:t>
            </a:r>
          </a:p>
          <a:p>
            <a:pPr algn="r">
              <a:spcBef>
                <a:spcPts val="300"/>
              </a:spcBef>
              <a:spcAft>
                <a:spcPts val="300"/>
              </a:spcAft>
            </a:pPr>
            <a:r>
              <a:rPr lang="en-US" sz="1400" dirty="0">
                <a:solidFill>
                  <a:srgbClr val="002060"/>
                </a:solidFill>
                <a:latin typeface="Bookman Old Style" panose="02050604050505020204" pitchFamily="18" charset="0"/>
              </a:rPr>
              <a:t>Barbara Jimenez, </a:t>
            </a:r>
          </a:p>
          <a:p>
            <a:pPr algn="r">
              <a:spcBef>
                <a:spcPts val="300"/>
              </a:spcBef>
              <a:spcAft>
                <a:spcPts val="300"/>
              </a:spcAft>
            </a:pPr>
            <a:r>
              <a:rPr lang="en-US" sz="1400" dirty="0">
                <a:solidFill>
                  <a:srgbClr val="002060"/>
                </a:solidFill>
                <a:latin typeface="Bookman Old Style" panose="02050604050505020204" pitchFamily="18" charset="0"/>
              </a:rPr>
              <a:t>Regulatory Compliance Manager </a:t>
            </a:r>
          </a:p>
        </p:txBody>
      </p:sp>
      <p:pic>
        <p:nvPicPr>
          <p:cNvPr id="2050" name="Picture 2" descr="CRR-logoFlame">
            <a:extLst>
              <a:ext uri="{FF2B5EF4-FFF2-40B4-BE49-F238E27FC236}">
                <a16:creationId xmlns:a16="http://schemas.microsoft.com/office/drawing/2014/main" id="{1CE33D3C-783B-4830-96FB-19B9FB413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56" y="2111434"/>
            <a:ext cx="3395395" cy="149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401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porateSlideB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4" y="0"/>
            <a:ext cx="9099352" cy="6858000"/>
          </a:xfrm>
          <a:prstGeom prst="rect">
            <a:avLst/>
          </a:prstGeom>
        </p:spPr>
      </p:pic>
      <p:sp>
        <p:nvSpPr>
          <p:cNvPr id="3" name="AutoShape 2" descr="Salesforce"/>
          <p:cNvSpPr>
            <a:spLocks noChangeAspect="1" noChangeArrowheads="1"/>
          </p:cNvSpPr>
          <p:nvPr/>
        </p:nvSpPr>
        <p:spPr bwMode="auto">
          <a:xfrm>
            <a:off x="142875" y="-1778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Salesforce"/>
          <p:cNvSpPr>
            <a:spLocks noChangeAspect="1" noChangeArrowheads="1"/>
          </p:cNvSpPr>
          <p:nvPr/>
        </p:nvSpPr>
        <p:spPr bwMode="auto">
          <a:xfrm>
            <a:off x="142875" y="-1123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264168" y="1192298"/>
            <a:ext cx="5519412" cy="400110"/>
          </a:xfrm>
          <a:prstGeom prst="rect">
            <a:avLst/>
          </a:prstGeom>
          <a:noFill/>
        </p:spPr>
        <p:txBody>
          <a:bodyPr wrap="square" rtlCol="0">
            <a:spAutoFit/>
          </a:bodyPr>
          <a:lstStyle/>
          <a:p>
            <a:r>
              <a:rPr lang="en-US" sz="2000" b="1" spc="300" dirty="0">
                <a:solidFill>
                  <a:schemeClr val="tx2"/>
                </a:solidFill>
                <a:latin typeface="Bookman Old Style" panose="02050604050505020204" pitchFamily="18" charset="0"/>
                <a:ea typeface="Avant Garde"/>
                <a:cs typeface="Arial" panose="020B0604020202020204" pitchFamily="34" charset="0"/>
              </a:rPr>
              <a:t>Senate Bill 1383 (SB 1383)</a:t>
            </a:r>
          </a:p>
        </p:txBody>
      </p:sp>
      <p:pic>
        <p:nvPicPr>
          <p:cNvPr id="18" name="Picture 17" descr="Rule.jpg"/>
          <p:cNvPicPr>
            <a:picLocks/>
          </p:cNvPicPr>
          <p:nvPr/>
        </p:nvPicPr>
        <p:blipFill>
          <a:blip r:embed="rId4">
            <a:extLst>
              <a:ext uri="{28A0092B-C50C-407E-A947-70E740481C1C}">
                <a14:useLocalDpi xmlns:a14="http://schemas.microsoft.com/office/drawing/2010/main" val="0"/>
              </a:ext>
            </a:extLst>
          </a:blip>
          <a:stretch>
            <a:fillRect/>
          </a:stretch>
        </p:blipFill>
        <p:spPr>
          <a:xfrm>
            <a:off x="1919" y="1592408"/>
            <a:ext cx="4958702" cy="45719"/>
          </a:xfrm>
          <a:prstGeom prst="rect">
            <a:avLst/>
          </a:prstGeom>
        </p:spPr>
      </p:pic>
      <p:sp>
        <p:nvSpPr>
          <p:cNvPr id="5" name="Rectangle 2">
            <a:extLst>
              <a:ext uri="{FF2B5EF4-FFF2-40B4-BE49-F238E27FC236}">
                <a16:creationId xmlns:a16="http://schemas.microsoft.com/office/drawing/2014/main" id="{6C777AB3-980A-4B58-A05C-9A7C790FC86B}"/>
              </a:ext>
            </a:extLst>
          </p:cNvPr>
          <p:cNvSpPr>
            <a:spLocks noChangeArrowheads="1"/>
          </p:cNvSpPr>
          <p:nvPr/>
        </p:nvSpPr>
        <p:spPr bwMode="auto">
          <a:xfrm>
            <a:off x="364142" y="153246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A picture containing person, indoor, close&#10;&#10;Description automatically generated">
            <a:extLst>
              <a:ext uri="{FF2B5EF4-FFF2-40B4-BE49-F238E27FC236}">
                <a16:creationId xmlns:a16="http://schemas.microsoft.com/office/drawing/2014/main" id="{3959CAA5-79CD-40F0-94B6-F32CBCD1DF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652667" y="2361099"/>
            <a:ext cx="1884219" cy="1573308"/>
          </a:xfrm>
          <a:prstGeom prst="rect">
            <a:avLst/>
          </a:prstGeom>
          <a:solidFill>
            <a:srgbClr val="000000">
              <a:shade val="95000"/>
            </a:srgbClr>
          </a:solidFill>
          <a:ln w="444500" cap="sq">
            <a:solidFill>
              <a:schemeClr val="accent5">
                <a:lumMod val="50000"/>
              </a:schemeClr>
            </a:solidFill>
            <a:miter lim="800000"/>
          </a:ln>
          <a:effectLst>
            <a:outerShdw blurRad="254000" dist="190500" dir="2700000" sy="90000" algn="b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D64B20F-8493-412C-A60B-304B2D9F3428}"/>
              </a:ext>
            </a:extLst>
          </p:cNvPr>
          <p:cNvSpPr>
            <a:spLocks noChangeArrowheads="1"/>
          </p:cNvSpPr>
          <p:nvPr/>
        </p:nvSpPr>
        <p:spPr bwMode="auto">
          <a:xfrm>
            <a:off x="295275" y="2205643"/>
            <a:ext cx="595199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Barbara Jimenez is the Regulatory Compliance Manager at CR&amp;R Environmental Services. She has been with the company for almost a year, and in the waste and recycling industry for 10 years. Barbara oversees compliance for all cities in the Inland Empire and assists them with compliance for CalRecycle mandates. She also works with the commercial sector to make sure they are subscribed to the necessary services regulated by AB 341, AB 1826 and SB 1383.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She enjoys working in the communities outreaching to the public to educate them and assist them on the various services that are offered.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Barbara loves working in the Waste Industry and keeping up with all regulations to provide the necessary changes, services, and outreach to our customers.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2853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porateSlideB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 y="-1"/>
            <a:ext cx="9099352" cy="6858000"/>
          </a:xfrm>
          <a:prstGeom prst="rect">
            <a:avLst/>
          </a:prstGeom>
        </p:spPr>
      </p:pic>
      <p:sp>
        <p:nvSpPr>
          <p:cNvPr id="2" name="Rectangle 1"/>
          <p:cNvSpPr/>
          <p:nvPr/>
        </p:nvSpPr>
        <p:spPr>
          <a:xfrm>
            <a:off x="264168" y="1942928"/>
            <a:ext cx="5896602" cy="2739211"/>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cs typeface="Arial" panose="020B0604020202020204" pitchFamily="34" charset="0"/>
              </a:rPr>
              <a:t>Signed into law by Governor Brown in 2016</a:t>
            </a:r>
          </a:p>
          <a:p>
            <a:pPr marL="285750" indent="-285750">
              <a:spcAft>
                <a:spcPts val="600"/>
              </a:spcAft>
              <a:buFont typeface="Arial" panose="020B0604020202020204" pitchFamily="34" charset="0"/>
              <a:buChar char="•"/>
            </a:pPr>
            <a:endParaRPr lang="en-US" sz="500" dirty="0">
              <a:solidFill>
                <a:schemeClr val="tx2"/>
              </a:solidFill>
              <a:latin typeface="Bookman Old Style" panose="02050604050505020204" pitchFamily="18" charset="0"/>
              <a:cs typeface="Arial" panose="020B0604020202020204" pitchFamily="34" charset="0"/>
            </a:endParaRPr>
          </a:p>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cs typeface="Arial" panose="020B0604020202020204" pitchFamily="34" charset="0"/>
              </a:rPr>
              <a:t>Requires the State to reduce organic waste disposal by 75% by 2025</a:t>
            </a:r>
          </a:p>
          <a:p>
            <a:pPr marL="285750" indent="-285750">
              <a:spcAft>
                <a:spcPts val="600"/>
              </a:spcAft>
              <a:buFont typeface="Arial" panose="020B0604020202020204" pitchFamily="34" charset="0"/>
              <a:buChar char="•"/>
            </a:pPr>
            <a:endParaRPr lang="en-US" sz="500" dirty="0">
              <a:solidFill>
                <a:schemeClr val="tx2"/>
              </a:solidFill>
              <a:latin typeface="Bookman Old Style" panose="02050604050505020204" pitchFamily="18" charset="0"/>
              <a:cs typeface="Arial" panose="020B0604020202020204" pitchFamily="34" charset="0"/>
            </a:endParaRPr>
          </a:p>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cs typeface="Arial" panose="020B0604020202020204" pitchFamily="34" charset="0"/>
              </a:rPr>
              <a:t>75% reduction = 20 million tons annually Statewide</a:t>
            </a:r>
          </a:p>
          <a:p>
            <a:pPr marL="285750" indent="-285750">
              <a:spcAft>
                <a:spcPts val="600"/>
              </a:spcAft>
              <a:buFont typeface="Arial" panose="020B0604020202020204" pitchFamily="34" charset="0"/>
              <a:buChar char="•"/>
            </a:pPr>
            <a:endParaRPr lang="en-US" sz="500" dirty="0">
              <a:solidFill>
                <a:schemeClr val="tx2"/>
              </a:solidFill>
              <a:latin typeface="Bookman Old Style" panose="02050604050505020204" pitchFamily="18" charset="0"/>
              <a:cs typeface="Arial" panose="020B0604020202020204" pitchFamily="34" charset="0"/>
            </a:endParaRPr>
          </a:p>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cs typeface="Arial" panose="020B0604020202020204" pitchFamily="34" charset="0"/>
              </a:rPr>
              <a:t>Requires the State to increase edible food recovery by 20% by 2025</a:t>
            </a:r>
          </a:p>
          <a:p>
            <a:pPr marL="285750" indent="-285750">
              <a:spcAft>
                <a:spcPts val="600"/>
              </a:spcAft>
              <a:buFont typeface="Arial" panose="020B0604020202020204" pitchFamily="34" charset="0"/>
              <a:buChar char="•"/>
            </a:pPr>
            <a:endParaRPr lang="en-US" sz="500" dirty="0">
              <a:solidFill>
                <a:schemeClr val="tx2"/>
              </a:solidFill>
              <a:latin typeface="Bookman Old Style" panose="02050604050505020204" pitchFamily="18" charset="0"/>
              <a:cs typeface="Arial" panose="020B0604020202020204" pitchFamily="34" charset="0"/>
            </a:endParaRPr>
          </a:p>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cs typeface="Arial" panose="020B0604020202020204" pitchFamily="34" charset="0"/>
              </a:rPr>
              <a:t>SB 1383 regulations go into effect January 1, 2022</a:t>
            </a:r>
          </a:p>
        </p:txBody>
      </p:sp>
      <p:sp>
        <p:nvSpPr>
          <p:cNvPr id="3" name="AutoShape 2" descr="Salesforce"/>
          <p:cNvSpPr>
            <a:spLocks noChangeAspect="1" noChangeArrowheads="1"/>
          </p:cNvSpPr>
          <p:nvPr/>
        </p:nvSpPr>
        <p:spPr bwMode="auto">
          <a:xfrm>
            <a:off x="142875" y="-1778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Salesforce"/>
          <p:cNvSpPr>
            <a:spLocks noChangeAspect="1" noChangeArrowheads="1"/>
          </p:cNvSpPr>
          <p:nvPr/>
        </p:nvSpPr>
        <p:spPr bwMode="auto">
          <a:xfrm>
            <a:off x="142875" y="-1123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264168" y="1192298"/>
            <a:ext cx="5519412" cy="400110"/>
          </a:xfrm>
          <a:prstGeom prst="rect">
            <a:avLst/>
          </a:prstGeom>
          <a:noFill/>
        </p:spPr>
        <p:txBody>
          <a:bodyPr wrap="square" rtlCol="0">
            <a:spAutoFit/>
          </a:bodyPr>
          <a:lstStyle/>
          <a:p>
            <a:r>
              <a:rPr lang="en-US" sz="2000" b="1" spc="300" dirty="0">
                <a:solidFill>
                  <a:schemeClr val="tx2"/>
                </a:solidFill>
                <a:latin typeface="Bookman Old Style" panose="02050604050505020204" pitchFamily="18" charset="0"/>
                <a:ea typeface="Avant Garde"/>
                <a:cs typeface="Arial" panose="020B0604020202020204" pitchFamily="34" charset="0"/>
              </a:rPr>
              <a:t>Senate Bill 1383 (SB 1383)</a:t>
            </a:r>
          </a:p>
        </p:txBody>
      </p:sp>
      <p:pic>
        <p:nvPicPr>
          <p:cNvPr id="18" name="Picture 17" descr="Rule.jpg"/>
          <p:cNvPicPr>
            <a:picLocks/>
          </p:cNvPicPr>
          <p:nvPr/>
        </p:nvPicPr>
        <p:blipFill>
          <a:blip r:embed="rId4">
            <a:extLst>
              <a:ext uri="{28A0092B-C50C-407E-A947-70E740481C1C}">
                <a14:useLocalDpi xmlns:a14="http://schemas.microsoft.com/office/drawing/2010/main" val="0"/>
              </a:ext>
            </a:extLst>
          </a:blip>
          <a:stretch>
            <a:fillRect/>
          </a:stretch>
        </p:blipFill>
        <p:spPr>
          <a:xfrm>
            <a:off x="1919" y="1592408"/>
            <a:ext cx="4958702" cy="45719"/>
          </a:xfrm>
          <a:prstGeom prst="rect">
            <a:avLst/>
          </a:prstGeom>
        </p:spPr>
      </p:pic>
      <p:pic>
        <p:nvPicPr>
          <p:cNvPr id="11" name="Picture 10">
            <a:extLst>
              <a:ext uri="{FF2B5EF4-FFF2-40B4-BE49-F238E27FC236}">
                <a16:creationId xmlns:a16="http://schemas.microsoft.com/office/drawing/2014/main" id="{EB4E15FC-0C8A-4EF3-9AA5-990D91D8CE2C}"/>
              </a:ext>
            </a:extLst>
          </p:cNvPr>
          <p:cNvPicPr>
            <a:picLocks noChangeAspect="1"/>
          </p:cNvPicPr>
          <p:nvPr/>
        </p:nvPicPr>
        <p:blipFill>
          <a:blip r:embed="rId5"/>
          <a:stretch>
            <a:fillRect/>
          </a:stretch>
        </p:blipFill>
        <p:spPr>
          <a:xfrm>
            <a:off x="6239102" y="1815957"/>
            <a:ext cx="2331720" cy="3621024"/>
          </a:xfrm>
          <a:prstGeom prst="rect">
            <a:avLst/>
          </a:prstGeom>
        </p:spPr>
      </p:pic>
    </p:spTree>
    <p:extLst>
      <p:ext uri="{BB962C8B-B14F-4D97-AF65-F5344CB8AC3E}">
        <p14:creationId xmlns:p14="http://schemas.microsoft.com/office/powerpoint/2010/main" val="61014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porateSlideB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9" y="0"/>
            <a:ext cx="9099352" cy="6858000"/>
          </a:xfrm>
          <a:prstGeom prst="rect">
            <a:avLst/>
          </a:prstGeom>
        </p:spPr>
      </p:pic>
      <p:sp>
        <p:nvSpPr>
          <p:cNvPr id="2" name="Rectangle 1"/>
          <p:cNvSpPr/>
          <p:nvPr/>
        </p:nvSpPr>
        <p:spPr>
          <a:xfrm>
            <a:off x="264168" y="1815957"/>
            <a:ext cx="5501366" cy="4662815"/>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cs typeface="Arial" panose="020B0604020202020204" pitchFamily="34" charset="0"/>
              </a:rPr>
              <a:t>Back in the early 2010’s CR&amp;R began planning for organics recycling</a:t>
            </a:r>
          </a:p>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cs typeface="Arial" panose="020B0604020202020204" pitchFamily="34" charset="0"/>
              </a:rPr>
              <a:t>We looked at trash as a “commodity” not a material destined for the landfill. We are driven by “landfill avoidance”</a:t>
            </a:r>
          </a:p>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cs typeface="Arial" panose="020B0604020202020204" pitchFamily="34" charset="0"/>
              </a:rPr>
              <a:t>We worked with legislators and cities early on to better understand their diversion goals </a:t>
            </a:r>
          </a:p>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cs typeface="Arial" panose="020B0604020202020204" pitchFamily="34" charset="0"/>
              </a:rPr>
              <a:t>Conducted extensive R&amp;D and determined the Anaerobic Digestion was our proposed solution for organic waste (OW) in the future</a:t>
            </a:r>
          </a:p>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cs typeface="Arial" panose="020B0604020202020204" pitchFamily="34" charset="0"/>
              </a:rPr>
              <a:t>CR&amp;R embarked on this one-of-a-kind project in 2014 and our jurisdictions began delivering OW in 2016</a:t>
            </a:r>
          </a:p>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cs typeface="Arial" panose="020B0604020202020204" pitchFamily="34" charset="0"/>
              </a:rPr>
              <a:t>Today, all our Inland Empire Cities’ green and food waste are brought to our AD Plant where capacity is </a:t>
            </a:r>
            <a:r>
              <a:rPr lang="en-US" sz="1600" b="1" i="1" dirty="0">
                <a:solidFill>
                  <a:schemeClr val="tx2"/>
                </a:solidFill>
                <a:latin typeface="Bookman Old Style" panose="02050604050505020204" pitchFamily="18" charset="0"/>
                <a:cs typeface="Arial" panose="020B0604020202020204" pitchFamily="34" charset="0"/>
              </a:rPr>
              <a:t>GUARANTEED</a:t>
            </a:r>
            <a:r>
              <a:rPr lang="en-US" sz="1600" dirty="0">
                <a:solidFill>
                  <a:schemeClr val="tx2"/>
                </a:solidFill>
                <a:latin typeface="Bookman Old Style" panose="02050604050505020204" pitchFamily="18" charset="0"/>
                <a:cs typeface="Arial" panose="020B0604020202020204" pitchFamily="34" charset="0"/>
              </a:rPr>
              <a:t> for all their residents and businesses.</a:t>
            </a:r>
          </a:p>
        </p:txBody>
      </p:sp>
      <p:sp>
        <p:nvSpPr>
          <p:cNvPr id="3" name="AutoShape 2" descr="Salesforce"/>
          <p:cNvSpPr>
            <a:spLocks noChangeAspect="1" noChangeArrowheads="1"/>
          </p:cNvSpPr>
          <p:nvPr/>
        </p:nvSpPr>
        <p:spPr bwMode="auto">
          <a:xfrm>
            <a:off x="142875" y="-1778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Salesforce"/>
          <p:cNvSpPr>
            <a:spLocks noChangeAspect="1" noChangeArrowheads="1"/>
          </p:cNvSpPr>
          <p:nvPr/>
        </p:nvSpPr>
        <p:spPr bwMode="auto">
          <a:xfrm>
            <a:off x="142875" y="-1123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264168" y="1192298"/>
            <a:ext cx="6811002" cy="400110"/>
          </a:xfrm>
          <a:prstGeom prst="rect">
            <a:avLst/>
          </a:prstGeom>
          <a:noFill/>
        </p:spPr>
        <p:txBody>
          <a:bodyPr wrap="square" rtlCol="0">
            <a:spAutoFit/>
          </a:bodyPr>
          <a:lstStyle/>
          <a:p>
            <a:r>
              <a:rPr lang="en-US" sz="2000" b="1" spc="300" dirty="0">
                <a:solidFill>
                  <a:schemeClr val="tx2"/>
                </a:solidFill>
                <a:latin typeface="Bookman Old Style" panose="02050604050505020204" pitchFamily="18" charset="0"/>
                <a:ea typeface="Avant Garde"/>
                <a:cs typeface="Arial" panose="020B0604020202020204" pitchFamily="34" charset="0"/>
              </a:rPr>
              <a:t>Investments in the Community</a:t>
            </a:r>
          </a:p>
        </p:txBody>
      </p:sp>
      <p:pic>
        <p:nvPicPr>
          <p:cNvPr id="18" name="Picture 17" descr="Rule.jpg"/>
          <p:cNvPicPr>
            <a:picLocks/>
          </p:cNvPicPr>
          <p:nvPr/>
        </p:nvPicPr>
        <p:blipFill>
          <a:blip r:embed="rId4">
            <a:extLst>
              <a:ext uri="{28A0092B-C50C-407E-A947-70E740481C1C}">
                <a14:useLocalDpi xmlns:a14="http://schemas.microsoft.com/office/drawing/2010/main" val="0"/>
              </a:ext>
            </a:extLst>
          </a:blip>
          <a:stretch>
            <a:fillRect/>
          </a:stretch>
        </p:blipFill>
        <p:spPr>
          <a:xfrm>
            <a:off x="1918" y="1592408"/>
            <a:ext cx="6958952" cy="45719"/>
          </a:xfrm>
          <a:prstGeom prst="rect">
            <a:avLst/>
          </a:prstGeom>
        </p:spPr>
      </p:pic>
    </p:spTree>
    <p:extLst>
      <p:ext uri="{BB962C8B-B14F-4D97-AF65-F5344CB8AC3E}">
        <p14:creationId xmlns:p14="http://schemas.microsoft.com/office/powerpoint/2010/main" val="29127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porateSlideB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0" y="9525"/>
            <a:ext cx="9099352" cy="6858000"/>
          </a:xfrm>
          <a:prstGeom prst="rect">
            <a:avLst/>
          </a:prstGeom>
        </p:spPr>
      </p:pic>
      <p:sp>
        <p:nvSpPr>
          <p:cNvPr id="3" name="AutoShape 2" descr="Salesforce"/>
          <p:cNvSpPr>
            <a:spLocks noChangeAspect="1" noChangeArrowheads="1"/>
          </p:cNvSpPr>
          <p:nvPr/>
        </p:nvSpPr>
        <p:spPr bwMode="auto">
          <a:xfrm>
            <a:off x="142875" y="-1778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Salesforce"/>
          <p:cNvSpPr>
            <a:spLocks noChangeAspect="1" noChangeArrowheads="1"/>
          </p:cNvSpPr>
          <p:nvPr/>
        </p:nvSpPr>
        <p:spPr bwMode="auto">
          <a:xfrm>
            <a:off x="142875" y="-1123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264168" y="1192298"/>
            <a:ext cx="6707000" cy="400110"/>
          </a:xfrm>
          <a:prstGeom prst="rect">
            <a:avLst/>
          </a:prstGeom>
          <a:noFill/>
        </p:spPr>
        <p:txBody>
          <a:bodyPr wrap="square" rtlCol="0">
            <a:spAutoFit/>
          </a:bodyPr>
          <a:lstStyle/>
          <a:p>
            <a:r>
              <a:rPr lang="en-US" sz="2000" b="1" dirty="0">
                <a:solidFill>
                  <a:schemeClr val="tx2"/>
                </a:solidFill>
                <a:latin typeface="Bookman Old Style" panose="02050604050505020204" pitchFamily="18" charset="0"/>
                <a:cs typeface="Arial" panose="020B0604020202020204" pitchFamily="34" charset="0"/>
              </a:rPr>
              <a:t>Edible Food Recovery – Increase By 20%</a:t>
            </a:r>
          </a:p>
        </p:txBody>
      </p:sp>
      <p:pic>
        <p:nvPicPr>
          <p:cNvPr id="18" name="Picture 17" descr="Rule.jpg"/>
          <p:cNvPicPr>
            <a:picLocks/>
          </p:cNvPicPr>
          <p:nvPr/>
        </p:nvPicPr>
        <p:blipFill>
          <a:blip r:embed="rId4">
            <a:extLst>
              <a:ext uri="{28A0092B-C50C-407E-A947-70E740481C1C}">
                <a14:useLocalDpi xmlns:a14="http://schemas.microsoft.com/office/drawing/2010/main" val="0"/>
              </a:ext>
            </a:extLst>
          </a:blip>
          <a:stretch>
            <a:fillRect/>
          </a:stretch>
        </p:blipFill>
        <p:spPr>
          <a:xfrm>
            <a:off x="1917" y="1592408"/>
            <a:ext cx="5713083" cy="45719"/>
          </a:xfrm>
          <a:prstGeom prst="rect">
            <a:avLst/>
          </a:prstGeom>
        </p:spPr>
      </p:pic>
      <p:pic>
        <p:nvPicPr>
          <p:cNvPr id="9" name="Picture 8" descr="Local governments, commercial generators, food banks and pantries, health department, food recovery services, food recovery kitchens, local food policy council, food delivery services.">
            <a:extLst>
              <a:ext uri="{FF2B5EF4-FFF2-40B4-BE49-F238E27FC236}">
                <a16:creationId xmlns:a16="http://schemas.microsoft.com/office/drawing/2014/main" id="{F641A167-B393-4EE3-9BDF-85A18D6B2D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6006" y="1682753"/>
            <a:ext cx="4052061" cy="4052061"/>
          </a:xfrm>
          <a:prstGeom prst="rect">
            <a:avLst/>
          </a:prstGeom>
        </p:spPr>
      </p:pic>
      <p:sp>
        <p:nvSpPr>
          <p:cNvPr id="11" name="Rectangle 10">
            <a:extLst>
              <a:ext uri="{FF2B5EF4-FFF2-40B4-BE49-F238E27FC236}">
                <a16:creationId xmlns:a16="http://schemas.microsoft.com/office/drawing/2014/main" id="{6DF46E78-25CE-4D55-AE0D-9AEFBB55DA67}"/>
              </a:ext>
            </a:extLst>
          </p:cNvPr>
          <p:cNvSpPr/>
          <p:nvPr/>
        </p:nvSpPr>
        <p:spPr>
          <a:xfrm>
            <a:off x="242585" y="1815958"/>
            <a:ext cx="4503421" cy="3662541"/>
          </a:xfrm>
          <a:prstGeom prst="rect">
            <a:avLst/>
          </a:prstGeom>
        </p:spPr>
        <p:txBody>
          <a:bodyPr wrap="square">
            <a:spAutoFit/>
          </a:bodyPr>
          <a:lstStyle/>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rPr>
              <a:t>Identify Existing Food Recovery Capacity</a:t>
            </a:r>
          </a:p>
          <a:p>
            <a:pPr marL="285750" indent="-285750">
              <a:spcAft>
                <a:spcPts val="600"/>
              </a:spcAft>
              <a:buFont typeface="Arial" panose="020B0604020202020204" pitchFamily="34" charset="0"/>
              <a:buChar char="•"/>
            </a:pPr>
            <a:endParaRPr lang="en-US" sz="800" dirty="0">
              <a:solidFill>
                <a:schemeClr val="tx2"/>
              </a:solidFill>
              <a:latin typeface="Bookman Old Style" panose="02050604050505020204" pitchFamily="18" charset="0"/>
            </a:endParaRPr>
          </a:p>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rPr>
              <a:t>Expand Existing Capacity if Needed</a:t>
            </a:r>
          </a:p>
          <a:p>
            <a:pPr marL="285750" indent="-285750">
              <a:spcAft>
                <a:spcPts val="600"/>
              </a:spcAft>
              <a:buFont typeface="Arial" panose="020B0604020202020204" pitchFamily="34" charset="0"/>
              <a:buChar char="•"/>
            </a:pPr>
            <a:endParaRPr lang="en-US" sz="800" dirty="0">
              <a:solidFill>
                <a:schemeClr val="tx2"/>
              </a:solidFill>
              <a:latin typeface="Bookman Old Style" panose="02050604050505020204" pitchFamily="18" charset="0"/>
            </a:endParaRPr>
          </a:p>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rPr>
              <a:t>Ensure Commercial Edible Food Generators Have Access to Food Recovery Services</a:t>
            </a:r>
          </a:p>
          <a:p>
            <a:pPr marL="285750" indent="-285750">
              <a:spcAft>
                <a:spcPts val="600"/>
              </a:spcAft>
              <a:buFont typeface="Arial" panose="020B0604020202020204" pitchFamily="34" charset="0"/>
              <a:buChar char="•"/>
            </a:pPr>
            <a:endParaRPr lang="en-US" sz="800" dirty="0">
              <a:solidFill>
                <a:schemeClr val="tx2"/>
              </a:solidFill>
              <a:latin typeface="Bookman Old Style" panose="02050604050505020204" pitchFamily="18" charset="0"/>
            </a:endParaRPr>
          </a:p>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rPr>
              <a:t>Identify Commercial Food Generators (Tier 1 &amp; Tier 2)</a:t>
            </a:r>
          </a:p>
          <a:p>
            <a:pPr marL="285750" indent="-285750">
              <a:spcAft>
                <a:spcPts val="600"/>
              </a:spcAft>
              <a:buFont typeface="Arial" panose="020B0604020202020204" pitchFamily="34" charset="0"/>
              <a:buChar char="•"/>
            </a:pPr>
            <a:endParaRPr lang="en-US" sz="800" dirty="0">
              <a:solidFill>
                <a:schemeClr val="tx2"/>
              </a:solidFill>
              <a:latin typeface="Bookman Old Style" panose="02050604050505020204" pitchFamily="18" charset="0"/>
            </a:endParaRPr>
          </a:p>
          <a:p>
            <a:pPr marL="285750" indent="-285750">
              <a:spcAft>
                <a:spcPts val="600"/>
              </a:spcAft>
              <a:buFont typeface="Arial" panose="020B0604020202020204" pitchFamily="34" charset="0"/>
              <a:buChar char="•"/>
            </a:pPr>
            <a:r>
              <a:rPr lang="en-US" sz="1600" dirty="0">
                <a:solidFill>
                  <a:schemeClr val="tx2"/>
                </a:solidFill>
                <a:latin typeface="Bookman Old Style" panose="02050604050505020204" pitchFamily="18" charset="0"/>
              </a:rPr>
              <a:t>Monitor Commercial Edible Food Generators for Compliance</a:t>
            </a:r>
          </a:p>
        </p:txBody>
      </p:sp>
    </p:spTree>
    <p:extLst>
      <p:ext uri="{BB962C8B-B14F-4D97-AF65-F5344CB8AC3E}">
        <p14:creationId xmlns:p14="http://schemas.microsoft.com/office/powerpoint/2010/main" val="247885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porateSlideB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 y="-25431"/>
            <a:ext cx="9099352" cy="6858000"/>
          </a:xfrm>
          <a:prstGeom prst="rect">
            <a:avLst/>
          </a:prstGeom>
        </p:spPr>
      </p:pic>
      <p:sp>
        <p:nvSpPr>
          <p:cNvPr id="2" name="Rectangle 1"/>
          <p:cNvSpPr/>
          <p:nvPr/>
        </p:nvSpPr>
        <p:spPr>
          <a:xfrm>
            <a:off x="264168" y="1781053"/>
            <a:ext cx="8698763" cy="338554"/>
          </a:xfrm>
          <a:prstGeom prst="rect">
            <a:avLst/>
          </a:prstGeom>
        </p:spPr>
        <p:txBody>
          <a:bodyPr wrap="square">
            <a:spAutoFit/>
          </a:bodyPr>
          <a:lstStyle/>
          <a:p>
            <a:pPr>
              <a:spcAft>
                <a:spcPts val="600"/>
              </a:spcAft>
            </a:pPr>
            <a:endParaRPr lang="en-US" sz="1600" dirty="0">
              <a:solidFill>
                <a:schemeClr val="tx2"/>
              </a:solidFill>
              <a:latin typeface="Bookman Old Style" panose="02050604050505020204" pitchFamily="18" charset="0"/>
            </a:endParaRPr>
          </a:p>
        </p:txBody>
      </p:sp>
      <p:sp>
        <p:nvSpPr>
          <p:cNvPr id="3" name="AutoShape 2" descr="Salesforce"/>
          <p:cNvSpPr>
            <a:spLocks noChangeAspect="1" noChangeArrowheads="1"/>
          </p:cNvSpPr>
          <p:nvPr/>
        </p:nvSpPr>
        <p:spPr bwMode="auto">
          <a:xfrm>
            <a:off x="142875" y="-1778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Salesforce"/>
          <p:cNvSpPr>
            <a:spLocks noChangeAspect="1" noChangeArrowheads="1"/>
          </p:cNvSpPr>
          <p:nvPr/>
        </p:nvSpPr>
        <p:spPr bwMode="auto">
          <a:xfrm>
            <a:off x="142875" y="-1123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264168" y="1192298"/>
            <a:ext cx="6707000" cy="400110"/>
          </a:xfrm>
          <a:prstGeom prst="rect">
            <a:avLst/>
          </a:prstGeom>
          <a:noFill/>
        </p:spPr>
        <p:txBody>
          <a:bodyPr wrap="square" rtlCol="0">
            <a:spAutoFit/>
          </a:bodyPr>
          <a:lstStyle/>
          <a:p>
            <a:r>
              <a:rPr lang="en-US" sz="2000" b="1" dirty="0">
                <a:solidFill>
                  <a:schemeClr val="tx2"/>
                </a:solidFill>
                <a:latin typeface="Bookman Old Style" panose="02050604050505020204" pitchFamily="18" charset="0"/>
                <a:cs typeface="Arial" panose="020B0604020202020204" pitchFamily="34" charset="0"/>
              </a:rPr>
              <a:t>Education Requirements</a:t>
            </a:r>
          </a:p>
        </p:txBody>
      </p:sp>
      <p:pic>
        <p:nvPicPr>
          <p:cNvPr id="18" name="Picture 17" descr="Rule.jpg"/>
          <p:cNvPicPr>
            <a:picLocks/>
          </p:cNvPicPr>
          <p:nvPr/>
        </p:nvPicPr>
        <p:blipFill>
          <a:blip r:embed="rId4">
            <a:extLst>
              <a:ext uri="{28A0092B-C50C-407E-A947-70E740481C1C}">
                <a14:useLocalDpi xmlns:a14="http://schemas.microsoft.com/office/drawing/2010/main" val="0"/>
              </a:ext>
            </a:extLst>
          </a:blip>
          <a:stretch>
            <a:fillRect/>
          </a:stretch>
        </p:blipFill>
        <p:spPr>
          <a:xfrm>
            <a:off x="1917" y="1592408"/>
            <a:ext cx="3769983" cy="45719"/>
          </a:xfrm>
          <a:prstGeom prst="rect">
            <a:avLst/>
          </a:prstGeom>
        </p:spPr>
      </p:pic>
      <p:sp>
        <p:nvSpPr>
          <p:cNvPr id="14" name="Text Placeholder 2">
            <a:extLst>
              <a:ext uri="{FF2B5EF4-FFF2-40B4-BE49-F238E27FC236}">
                <a16:creationId xmlns:a16="http://schemas.microsoft.com/office/drawing/2014/main" id="{7BF21E6F-A797-4DA0-933A-889420E63F2C}"/>
              </a:ext>
            </a:extLst>
          </p:cNvPr>
          <p:cNvSpPr txBox="1">
            <a:spLocks/>
          </p:cNvSpPr>
          <p:nvPr/>
        </p:nvSpPr>
        <p:spPr>
          <a:xfrm>
            <a:off x="264168" y="1741368"/>
            <a:ext cx="3507732" cy="395120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sz="1600" dirty="0">
                <a:solidFill>
                  <a:srgbClr val="002060"/>
                </a:solidFill>
                <a:latin typeface="Bookman Old Style" panose="02050604050505020204" pitchFamily="18" charset="0"/>
              </a:rPr>
              <a:t>Annually educate all organic waste generators, commercial edible food  generators, and self-haulers about relevant requirements</a:t>
            </a:r>
          </a:p>
          <a:p>
            <a:pPr>
              <a:spcBef>
                <a:spcPts val="600"/>
              </a:spcBef>
              <a:spcAft>
                <a:spcPts val="600"/>
              </a:spcAft>
            </a:pPr>
            <a:endParaRPr lang="en-US" sz="800" dirty="0">
              <a:solidFill>
                <a:srgbClr val="002060"/>
              </a:solidFill>
              <a:latin typeface="Bookman Old Style" panose="02050604050505020204" pitchFamily="18" charset="0"/>
            </a:endParaRPr>
          </a:p>
          <a:p>
            <a:pPr>
              <a:spcBef>
                <a:spcPts val="600"/>
              </a:spcBef>
              <a:spcAft>
                <a:spcPts val="600"/>
              </a:spcAft>
            </a:pPr>
            <a:r>
              <a:rPr lang="en-US" sz="1600" b="0" dirty="0">
                <a:solidFill>
                  <a:srgbClr val="002060"/>
                </a:solidFill>
                <a:latin typeface="Bookman Old Style" panose="02050604050505020204" pitchFamily="18" charset="0"/>
              </a:rPr>
              <a:t>Jurisdictions must provide print or electronic communication</a:t>
            </a:r>
          </a:p>
          <a:p>
            <a:pPr>
              <a:spcBef>
                <a:spcPts val="600"/>
              </a:spcBef>
              <a:spcAft>
                <a:spcPts val="600"/>
              </a:spcAft>
            </a:pPr>
            <a:endParaRPr lang="en-US" sz="800" b="0" dirty="0">
              <a:solidFill>
                <a:srgbClr val="002060"/>
              </a:solidFill>
              <a:latin typeface="Bookman Old Style" panose="02050604050505020204" pitchFamily="18" charset="0"/>
            </a:endParaRPr>
          </a:p>
          <a:p>
            <a:pPr>
              <a:spcBef>
                <a:spcPts val="600"/>
              </a:spcBef>
              <a:spcAft>
                <a:spcPts val="600"/>
              </a:spcAft>
            </a:pPr>
            <a:r>
              <a:rPr lang="en-US" sz="1600" dirty="0">
                <a:solidFill>
                  <a:srgbClr val="002060"/>
                </a:solidFill>
                <a:latin typeface="Bookman Old Style" panose="02050604050505020204" pitchFamily="18" charset="0"/>
                <a:cs typeface="Arial" panose="020B0604020202020204" pitchFamily="34" charset="0"/>
              </a:rPr>
              <a:t>Jurisdictions may supplement with direct communication</a:t>
            </a:r>
            <a:endParaRPr lang="en-US" sz="1600" b="0" dirty="0">
              <a:solidFill>
                <a:srgbClr val="002060"/>
              </a:solidFill>
              <a:latin typeface="Bookman Old Style" panose="02050604050505020204" pitchFamily="18" charset="0"/>
            </a:endParaRPr>
          </a:p>
        </p:txBody>
      </p:sp>
      <p:pic>
        <p:nvPicPr>
          <p:cNvPr id="11" name="Picture 10">
            <a:extLst>
              <a:ext uri="{FF2B5EF4-FFF2-40B4-BE49-F238E27FC236}">
                <a16:creationId xmlns:a16="http://schemas.microsoft.com/office/drawing/2014/main" id="{83D7AA69-0885-4DAB-8DBB-744A8F89DAAD}"/>
              </a:ext>
            </a:extLst>
          </p:cNvPr>
          <p:cNvPicPr>
            <a:picLocks noChangeAspect="1"/>
          </p:cNvPicPr>
          <p:nvPr/>
        </p:nvPicPr>
        <p:blipFill>
          <a:blip r:embed="rId5"/>
          <a:stretch>
            <a:fillRect/>
          </a:stretch>
        </p:blipFill>
        <p:spPr>
          <a:xfrm>
            <a:off x="4034151" y="1192298"/>
            <a:ext cx="4652239" cy="5078749"/>
          </a:xfrm>
          <a:prstGeom prst="rect">
            <a:avLst/>
          </a:prstGeom>
        </p:spPr>
      </p:pic>
    </p:spTree>
    <p:extLst>
      <p:ext uri="{BB962C8B-B14F-4D97-AF65-F5344CB8AC3E}">
        <p14:creationId xmlns:p14="http://schemas.microsoft.com/office/powerpoint/2010/main" val="106589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porateSlideB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8" y="28575"/>
            <a:ext cx="9099352" cy="6858000"/>
          </a:xfrm>
          <a:prstGeom prst="rect">
            <a:avLst/>
          </a:prstGeom>
        </p:spPr>
      </p:pic>
      <p:sp>
        <p:nvSpPr>
          <p:cNvPr id="2" name="Rectangle 1"/>
          <p:cNvSpPr/>
          <p:nvPr/>
        </p:nvSpPr>
        <p:spPr>
          <a:xfrm>
            <a:off x="264168" y="1781053"/>
            <a:ext cx="8698763" cy="338554"/>
          </a:xfrm>
          <a:prstGeom prst="rect">
            <a:avLst/>
          </a:prstGeom>
        </p:spPr>
        <p:txBody>
          <a:bodyPr wrap="square">
            <a:spAutoFit/>
          </a:bodyPr>
          <a:lstStyle/>
          <a:p>
            <a:pPr>
              <a:spcAft>
                <a:spcPts val="600"/>
              </a:spcAft>
            </a:pPr>
            <a:endParaRPr lang="en-US" sz="1600" dirty="0">
              <a:solidFill>
                <a:schemeClr val="tx2"/>
              </a:solidFill>
              <a:latin typeface="Bookman Old Style" panose="02050604050505020204" pitchFamily="18" charset="0"/>
            </a:endParaRPr>
          </a:p>
        </p:txBody>
      </p:sp>
      <p:sp>
        <p:nvSpPr>
          <p:cNvPr id="3" name="AutoShape 2" descr="Salesforce"/>
          <p:cNvSpPr>
            <a:spLocks noChangeAspect="1" noChangeArrowheads="1"/>
          </p:cNvSpPr>
          <p:nvPr/>
        </p:nvSpPr>
        <p:spPr bwMode="auto">
          <a:xfrm>
            <a:off x="142875" y="-1778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Salesforce"/>
          <p:cNvSpPr>
            <a:spLocks noChangeAspect="1" noChangeArrowheads="1"/>
          </p:cNvSpPr>
          <p:nvPr/>
        </p:nvSpPr>
        <p:spPr bwMode="auto">
          <a:xfrm>
            <a:off x="142875" y="-1123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264168" y="1192298"/>
            <a:ext cx="6707000" cy="400110"/>
          </a:xfrm>
          <a:prstGeom prst="rect">
            <a:avLst/>
          </a:prstGeom>
          <a:noFill/>
        </p:spPr>
        <p:txBody>
          <a:bodyPr wrap="square" rtlCol="0">
            <a:spAutoFit/>
          </a:bodyPr>
          <a:lstStyle/>
          <a:p>
            <a:r>
              <a:rPr lang="en-US" sz="2000" b="1" dirty="0">
                <a:solidFill>
                  <a:schemeClr val="tx2"/>
                </a:solidFill>
                <a:latin typeface="Bookman Old Style" panose="02050604050505020204" pitchFamily="18" charset="0"/>
                <a:cs typeface="Arial" panose="020B0604020202020204" pitchFamily="34" charset="0"/>
              </a:rPr>
              <a:t>Jurisdiction Procurement Requirements</a:t>
            </a:r>
          </a:p>
        </p:txBody>
      </p:sp>
      <p:pic>
        <p:nvPicPr>
          <p:cNvPr id="18" name="Picture 17" descr="Rule.jpg"/>
          <p:cNvPicPr>
            <a:picLocks/>
          </p:cNvPicPr>
          <p:nvPr/>
        </p:nvPicPr>
        <p:blipFill>
          <a:blip r:embed="rId4">
            <a:extLst>
              <a:ext uri="{28A0092B-C50C-407E-A947-70E740481C1C}">
                <a14:useLocalDpi xmlns:a14="http://schemas.microsoft.com/office/drawing/2010/main" val="0"/>
              </a:ext>
            </a:extLst>
          </a:blip>
          <a:stretch>
            <a:fillRect/>
          </a:stretch>
        </p:blipFill>
        <p:spPr>
          <a:xfrm>
            <a:off x="1918" y="1592408"/>
            <a:ext cx="5793092" cy="45719"/>
          </a:xfrm>
          <a:prstGeom prst="rect">
            <a:avLst/>
          </a:prstGeom>
        </p:spPr>
      </p:pic>
      <p:sp>
        <p:nvSpPr>
          <p:cNvPr id="9" name="Rectangle 8">
            <a:extLst>
              <a:ext uri="{FF2B5EF4-FFF2-40B4-BE49-F238E27FC236}">
                <a16:creationId xmlns:a16="http://schemas.microsoft.com/office/drawing/2014/main" id="{31B3778A-6871-432E-8364-2EFB9906C62D}"/>
              </a:ext>
            </a:extLst>
          </p:cNvPr>
          <p:cNvSpPr/>
          <p:nvPr/>
        </p:nvSpPr>
        <p:spPr>
          <a:xfrm>
            <a:off x="295275" y="1770239"/>
            <a:ext cx="4879469" cy="5339923"/>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solidFill>
                  <a:schemeClr val="tx2"/>
                </a:solidFill>
                <a:latin typeface="Bookman Old Style" panose="02050604050505020204" pitchFamily="18" charset="0"/>
              </a:rPr>
              <a:t>Procurement Target = .08 tons of Organic Waste per resident per year  </a:t>
            </a:r>
          </a:p>
          <a:p>
            <a:pPr marL="285750" indent="-285750">
              <a:spcAft>
                <a:spcPts val="600"/>
              </a:spcAft>
              <a:buFont typeface="Arial" panose="020B0604020202020204" pitchFamily="34" charset="0"/>
              <a:buChar char="•"/>
            </a:pPr>
            <a:endParaRPr lang="en-US" sz="500" dirty="0">
              <a:solidFill>
                <a:schemeClr val="tx2"/>
              </a:solidFill>
              <a:latin typeface="Bookman Old Style" panose="02050604050505020204" pitchFamily="18" charset="0"/>
            </a:endParaRPr>
          </a:p>
          <a:p>
            <a:pPr marL="285750" indent="-285750">
              <a:spcAft>
                <a:spcPts val="600"/>
              </a:spcAft>
              <a:buFont typeface="Arial" panose="020B0604020202020204" pitchFamily="34" charset="0"/>
              <a:buChar char="•"/>
            </a:pPr>
            <a:r>
              <a:rPr lang="en-US" dirty="0">
                <a:solidFill>
                  <a:schemeClr val="tx2"/>
                </a:solidFill>
                <a:latin typeface="Bookman Old Style" panose="02050604050505020204" pitchFamily="18" charset="0"/>
              </a:rPr>
              <a:t>Compost, Renewable Natural Gas &amp; Electricity</a:t>
            </a:r>
            <a:endParaRPr lang="en-US" sz="1600" dirty="0">
              <a:solidFill>
                <a:schemeClr val="tx2"/>
              </a:solidFill>
              <a:latin typeface="Bookman Old Style" panose="02050604050505020204" pitchFamily="18" charset="0"/>
            </a:endParaRPr>
          </a:p>
          <a:p>
            <a:pPr marL="742950" lvl="1" indent="-285750">
              <a:spcAft>
                <a:spcPts val="600"/>
              </a:spcAft>
              <a:buFont typeface="Courier New" panose="02070309020205020404" pitchFamily="49" charset="0"/>
              <a:buChar char="o"/>
            </a:pPr>
            <a:r>
              <a:rPr lang="en-US" sz="1600" dirty="0">
                <a:solidFill>
                  <a:schemeClr val="tx2"/>
                </a:solidFill>
                <a:latin typeface="Bookman Old Style" panose="02050604050505020204" pitchFamily="18" charset="0"/>
              </a:rPr>
              <a:t>Compost for City Managed/Public Landscaping (</a:t>
            </a:r>
            <a:r>
              <a:rPr lang="en-US" sz="1600" b="1" dirty="0">
                <a:solidFill>
                  <a:schemeClr val="tx2"/>
                </a:solidFill>
                <a:latin typeface="Bookman Old Style" panose="02050604050505020204" pitchFamily="18" charset="0"/>
              </a:rPr>
              <a:t>Our cities are able to procure compost from CR&amp;R’s AD Facility to assist in meeting procurement targets</a:t>
            </a:r>
            <a:r>
              <a:rPr lang="en-US" sz="1600" dirty="0">
                <a:solidFill>
                  <a:schemeClr val="tx2"/>
                </a:solidFill>
                <a:latin typeface="Bookman Old Style" panose="02050604050505020204" pitchFamily="18" charset="0"/>
              </a:rPr>
              <a:t>)</a:t>
            </a:r>
          </a:p>
          <a:p>
            <a:pPr marL="742950" lvl="1" indent="-285750">
              <a:spcAft>
                <a:spcPts val="600"/>
              </a:spcAft>
              <a:buFont typeface="Courier New" panose="02070309020205020404" pitchFamily="49" charset="0"/>
              <a:buChar char="o"/>
            </a:pPr>
            <a:r>
              <a:rPr lang="en-US" sz="1600" dirty="0">
                <a:solidFill>
                  <a:schemeClr val="tx2"/>
                </a:solidFill>
                <a:latin typeface="Bookman Old Style" panose="02050604050505020204" pitchFamily="18" charset="0"/>
              </a:rPr>
              <a:t>Renewable Natural Gas for City Owned Vehicles or Hauler Vehicles (</a:t>
            </a:r>
            <a:r>
              <a:rPr lang="en-US" sz="1600" b="1" dirty="0">
                <a:solidFill>
                  <a:schemeClr val="tx2"/>
                </a:solidFill>
                <a:latin typeface="Bookman Old Style" panose="02050604050505020204" pitchFamily="18" charset="0"/>
              </a:rPr>
              <a:t>CR&amp;R, as a direct service provider in our cities, is able to provide these cities DGE credits for renewable natural gas (RNG) in the form of transportation fuel)</a:t>
            </a:r>
          </a:p>
          <a:p>
            <a:pPr marL="742950" lvl="1" indent="-285750">
              <a:spcAft>
                <a:spcPts val="600"/>
              </a:spcAft>
              <a:buFont typeface="Courier New" panose="02070309020205020404" pitchFamily="49" charset="0"/>
              <a:buChar char="o"/>
            </a:pPr>
            <a:endParaRPr lang="en-US" sz="1600" dirty="0">
              <a:solidFill>
                <a:schemeClr val="tx2"/>
              </a:solidFill>
              <a:latin typeface="Bookman Old Style" panose="02050604050505020204" pitchFamily="18" charset="0"/>
            </a:endParaRPr>
          </a:p>
          <a:p>
            <a:pPr marL="742950" lvl="1" indent="-285750">
              <a:spcAft>
                <a:spcPts val="600"/>
              </a:spcAft>
              <a:buFont typeface="Courier New" panose="02070309020205020404" pitchFamily="49" charset="0"/>
              <a:buChar char="o"/>
            </a:pPr>
            <a:endParaRPr lang="en-US" sz="500" dirty="0">
              <a:solidFill>
                <a:schemeClr val="tx2"/>
              </a:solidFill>
              <a:latin typeface="Bookman Old Style" panose="02050604050505020204" pitchFamily="18" charset="0"/>
            </a:endParaRPr>
          </a:p>
          <a:p>
            <a:pPr>
              <a:spcAft>
                <a:spcPts val="600"/>
              </a:spcAft>
            </a:pPr>
            <a:endParaRPr lang="en-US" sz="1600" dirty="0">
              <a:solidFill>
                <a:schemeClr val="tx2"/>
              </a:solidFill>
              <a:latin typeface="Bookman Old Style" panose="02050604050505020204" pitchFamily="18" charset="0"/>
            </a:endParaRPr>
          </a:p>
        </p:txBody>
      </p:sp>
      <p:pic>
        <p:nvPicPr>
          <p:cNvPr id="11" name="Picture 10" descr="close the loop. 1) collection, 2) recycling and recovery, 3) procurement, 4) end-use.">
            <a:extLst>
              <a:ext uri="{FF2B5EF4-FFF2-40B4-BE49-F238E27FC236}">
                <a16:creationId xmlns:a16="http://schemas.microsoft.com/office/drawing/2014/main" id="{7178284F-1A0C-4FDF-A899-7C369F6626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8101" y="2119607"/>
            <a:ext cx="2909749" cy="2907420"/>
          </a:xfrm>
          <a:prstGeom prst="rect">
            <a:avLst/>
          </a:prstGeom>
        </p:spPr>
      </p:pic>
    </p:spTree>
    <p:extLst>
      <p:ext uri="{BB962C8B-B14F-4D97-AF65-F5344CB8AC3E}">
        <p14:creationId xmlns:p14="http://schemas.microsoft.com/office/powerpoint/2010/main" val="280052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porateSlideB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 y="0"/>
            <a:ext cx="9099352" cy="6858000"/>
          </a:xfrm>
          <a:prstGeom prst="rect">
            <a:avLst/>
          </a:prstGeom>
        </p:spPr>
      </p:pic>
      <p:sp>
        <p:nvSpPr>
          <p:cNvPr id="2" name="Rectangle 1"/>
          <p:cNvSpPr/>
          <p:nvPr/>
        </p:nvSpPr>
        <p:spPr>
          <a:xfrm>
            <a:off x="264168" y="1781053"/>
            <a:ext cx="8698763" cy="338554"/>
          </a:xfrm>
          <a:prstGeom prst="rect">
            <a:avLst/>
          </a:prstGeom>
        </p:spPr>
        <p:txBody>
          <a:bodyPr wrap="square">
            <a:spAutoFit/>
          </a:bodyPr>
          <a:lstStyle/>
          <a:p>
            <a:pPr>
              <a:spcAft>
                <a:spcPts val="600"/>
              </a:spcAft>
            </a:pPr>
            <a:endParaRPr lang="en-US" sz="1600" dirty="0">
              <a:solidFill>
                <a:schemeClr val="tx2"/>
              </a:solidFill>
              <a:latin typeface="Bookman Old Style" panose="02050604050505020204" pitchFamily="18" charset="0"/>
            </a:endParaRPr>
          </a:p>
        </p:txBody>
      </p:sp>
      <p:sp>
        <p:nvSpPr>
          <p:cNvPr id="3" name="AutoShape 2" descr="Salesforce"/>
          <p:cNvSpPr>
            <a:spLocks noChangeAspect="1" noChangeArrowheads="1"/>
          </p:cNvSpPr>
          <p:nvPr/>
        </p:nvSpPr>
        <p:spPr bwMode="auto">
          <a:xfrm>
            <a:off x="142875" y="-1778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Salesforce"/>
          <p:cNvSpPr>
            <a:spLocks noChangeAspect="1" noChangeArrowheads="1"/>
          </p:cNvSpPr>
          <p:nvPr/>
        </p:nvSpPr>
        <p:spPr bwMode="auto">
          <a:xfrm>
            <a:off x="142875" y="-1123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264168" y="1192298"/>
            <a:ext cx="7325352" cy="400110"/>
          </a:xfrm>
          <a:prstGeom prst="rect">
            <a:avLst/>
          </a:prstGeom>
          <a:noFill/>
        </p:spPr>
        <p:txBody>
          <a:bodyPr wrap="square" rtlCol="0">
            <a:spAutoFit/>
          </a:bodyPr>
          <a:lstStyle/>
          <a:p>
            <a:r>
              <a:rPr lang="en-US" sz="2000" b="1" dirty="0">
                <a:solidFill>
                  <a:schemeClr val="tx2"/>
                </a:solidFill>
                <a:latin typeface="Bookman Old Style" panose="02050604050505020204" pitchFamily="18" charset="0"/>
                <a:cs typeface="Arial" panose="020B0604020202020204" pitchFamily="34" charset="0"/>
              </a:rPr>
              <a:t>Compliance Review and Contamination Monitoring</a:t>
            </a:r>
          </a:p>
        </p:txBody>
      </p:sp>
      <p:pic>
        <p:nvPicPr>
          <p:cNvPr id="18" name="Picture 17" descr="Rule.jpg"/>
          <p:cNvPicPr>
            <a:picLocks/>
          </p:cNvPicPr>
          <p:nvPr/>
        </p:nvPicPr>
        <p:blipFill>
          <a:blip r:embed="rId4">
            <a:extLst>
              <a:ext uri="{28A0092B-C50C-407E-A947-70E740481C1C}">
                <a14:useLocalDpi xmlns:a14="http://schemas.microsoft.com/office/drawing/2010/main" val="0"/>
              </a:ext>
            </a:extLst>
          </a:blip>
          <a:stretch>
            <a:fillRect/>
          </a:stretch>
        </p:blipFill>
        <p:spPr>
          <a:xfrm>
            <a:off x="1918" y="1592408"/>
            <a:ext cx="7210412" cy="45719"/>
          </a:xfrm>
          <a:prstGeom prst="rect">
            <a:avLst/>
          </a:prstGeom>
        </p:spPr>
      </p:pic>
      <p:sp>
        <p:nvSpPr>
          <p:cNvPr id="12" name="TextBox 11">
            <a:extLst>
              <a:ext uri="{FF2B5EF4-FFF2-40B4-BE49-F238E27FC236}">
                <a16:creationId xmlns:a16="http://schemas.microsoft.com/office/drawing/2014/main" id="{5B7D92C1-9B56-4354-82C1-E4DEE8AFE110}"/>
              </a:ext>
            </a:extLst>
          </p:cNvPr>
          <p:cNvSpPr txBox="1"/>
          <p:nvPr/>
        </p:nvSpPr>
        <p:spPr>
          <a:xfrm>
            <a:off x="0" y="1781053"/>
            <a:ext cx="5391150" cy="4593565"/>
          </a:xfrm>
          <a:prstGeom prst="rect">
            <a:avLst/>
          </a:prstGeom>
          <a:noFill/>
        </p:spPr>
        <p:txBody>
          <a:bodyPr wrap="square">
            <a:spAutoFit/>
          </a:bodyPr>
          <a:lstStyle/>
          <a:p>
            <a:pPr marL="342900" indent="-342900">
              <a:spcBef>
                <a:spcPts val="300"/>
              </a:spcBef>
              <a:spcAft>
                <a:spcPts val="300"/>
              </a:spcAft>
              <a:buFont typeface="Arial" panose="020B0604020202020204" pitchFamily="34" charset="0"/>
              <a:buChar char="•"/>
            </a:pPr>
            <a:r>
              <a:rPr lang="en-US" sz="1300" dirty="0">
                <a:solidFill>
                  <a:srgbClr val="002060"/>
                </a:solidFill>
                <a:latin typeface="Bookman Old Style" panose="02050604050505020204" pitchFamily="18" charset="0"/>
              </a:rPr>
              <a:t>Annual Compliance Review </a:t>
            </a:r>
          </a:p>
          <a:p>
            <a:pPr marL="800100" lvl="1" indent="-342900">
              <a:spcBef>
                <a:spcPts val="300"/>
              </a:spcBef>
              <a:spcAft>
                <a:spcPts val="300"/>
              </a:spcAft>
              <a:buFont typeface="Courier New" panose="02070309020205020404" pitchFamily="49" charset="0"/>
              <a:buChar char="o"/>
            </a:pPr>
            <a:r>
              <a:rPr lang="en-US" sz="1300" dirty="0">
                <a:solidFill>
                  <a:srgbClr val="002060"/>
                </a:solidFill>
                <a:latin typeface="Bookman Old Style" panose="02050604050505020204" pitchFamily="18" charset="0"/>
              </a:rPr>
              <a:t>All Commercial businesses must have an organics collection program.</a:t>
            </a:r>
          </a:p>
          <a:p>
            <a:pPr marL="800100" lvl="1" indent="-342900">
              <a:spcBef>
                <a:spcPts val="300"/>
              </a:spcBef>
              <a:spcAft>
                <a:spcPts val="300"/>
              </a:spcAft>
              <a:buFont typeface="Courier New" panose="02070309020205020404" pitchFamily="49" charset="0"/>
              <a:buChar char="o"/>
            </a:pPr>
            <a:r>
              <a:rPr lang="en-US" sz="1300" dirty="0">
                <a:solidFill>
                  <a:srgbClr val="002060"/>
                </a:solidFill>
                <a:latin typeface="Bookman Old Style" panose="02050604050505020204" pitchFamily="18" charset="0"/>
              </a:rPr>
              <a:t>Verify businesses are subscribed to organic service or self-hauling</a:t>
            </a:r>
          </a:p>
          <a:p>
            <a:pPr marL="800100" lvl="1" indent="-342900">
              <a:buFont typeface="Courier New" panose="02070309020205020404" pitchFamily="49" charset="0"/>
              <a:buChar char="o"/>
            </a:pPr>
            <a:endParaRPr lang="en-US" sz="1300" dirty="0">
              <a:solidFill>
                <a:srgbClr val="002060"/>
              </a:solidFill>
              <a:latin typeface="Bookman Old Style" panose="02050604050505020204" pitchFamily="18" charset="0"/>
            </a:endParaRPr>
          </a:p>
          <a:p>
            <a:pPr marL="800100" lvl="1" indent="-342900">
              <a:buFont typeface="Courier New" panose="02070309020205020404" pitchFamily="49" charset="0"/>
              <a:buChar char="o"/>
            </a:pPr>
            <a:r>
              <a:rPr lang="en-US" sz="1300" dirty="0">
                <a:solidFill>
                  <a:srgbClr val="002060"/>
                </a:solidFill>
                <a:latin typeface="Bookman Old Style" panose="02050604050505020204" pitchFamily="18" charset="0"/>
              </a:rPr>
              <a:t>All our cities’ residents are provided a 3-cart collection system.</a:t>
            </a:r>
          </a:p>
          <a:p>
            <a:pPr marL="800100" lvl="1" indent="-342900">
              <a:buFont typeface="Courier New" panose="02070309020205020404" pitchFamily="49" charset="0"/>
              <a:buChar char="o"/>
            </a:pPr>
            <a:endParaRPr lang="en-US" sz="1300" dirty="0">
              <a:solidFill>
                <a:srgbClr val="002060"/>
              </a:solidFill>
              <a:latin typeface="Bookman Old Style" panose="02050604050505020204" pitchFamily="18" charset="0"/>
            </a:endParaRPr>
          </a:p>
          <a:p>
            <a:pPr marL="800100" lvl="1" indent="-342900">
              <a:buFont typeface="Courier New" panose="02070309020205020404" pitchFamily="49" charset="0"/>
              <a:buChar char="o"/>
            </a:pPr>
            <a:r>
              <a:rPr lang="en-US" sz="1300" dirty="0">
                <a:solidFill>
                  <a:srgbClr val="002060"/>
                </a:solidFill>
                <a:latin typeface="Bookman Old Style" panose="02050604050505020204" pitchFamily="18" charset="0"/>
              </a:rPr>
              <a:t>All our cities in Western Riverside are subscribed to our AD for guaranteed capacity. </a:t>
            </a:r>
          </a:p>
          <a:p>
            <a:pPr marL="800100" lvl="1" indent="-342900">
              <a:buFont typeface="Courier New" panose="02070309020205020404" pitchFamily="49" charset="0"/>
              <a:buChar char="o"/>
            </a:pPr>
            <a:endParaRPr lang="en-US" sz="1300" dirty="0">
              <a:solidFill>
                <a:srgbClr val="002060"/>
              </a:solidFill>
              <a:latin typeface="Bookman Old Style" panose="02050604050505020204" pitchFamily="18" charset="0"/>
            </a:endParaRPr>
          </a:p>
          <a:p>
            <a:pPr marL="342900" indent="-342900">
              <a:spcAft>
                <a:spcPts val="1200"/>
              </a:spcAft>
              <a:buFont typeface="Arial" panose="020B0604020202020204" pitchFamily="34" charset="0"/>
              <a:buChar char="•"/>
            </a:pPr>
            <a:r>
              <a:rPr lang="en-US" sz="1300" dirty="0">
                <a:solidFill>
                  <a:srgbClr val="002060"/>
                </a:solidFill>
                <a:latin typeface="Bookman Old Style" panose="02050604050505020204" pitchFamily="18" charset="0"/>
              </a:rPr>
              <a:t>Contamination Monitoring SB 1383</a:t>
            </a:r>
          </a:p>
          <a:p>
            <a:pPr marL="742950" lvl="1" indent="-285750">
              <a:spcAft>
                <a:spcPts val="1200"/>
              </a:spcAft>
              <a:buFont typeface="Courier New" panose="02070309020205020404" pitchFamily="49" charset="0"/>
              <a:buChar char="o"/>
            </a:pPr>
            <a:r>
              <a:rPr lang="en-US" sz="1300" dirty="0">
                <a:solidFill>
                  <a:srgbClr val="002060"/>
                </a:solidFill>
                <a:latin typeface="Bookman Old Style" panose="02050604050505020204" pitchFamily="18" charset="0"/>
              </a:rPr>
              <a:t>Route reviews of commercial and residential areas to verify service and inspect for contamination</a:t>
            </a:r>
          </a:p>
          <a:p>
            <a:pPr marL="742950" lvl="1" indent="-285750">
              <a:buFont typeface="Courier New" panose="02070309020205020404" pitchFamily="49" charset="0"/>
              <a:buChar char="o"/>
            </a:pPr>
            <a:r>
              <a:rPr lang="en-US" sz="1300" dirty="0">
                <a:solidFill>
                  <a:srgbClr val="002060"/>
                </a:solidFill>
                <a:latin typeface="Bookman Old Style" panose="02050604050505020204" pitchFamily="18" charset="0"/>
                <a:cs typeface="Calibri Light" panose="020F0302020204030204" pitchFamily="34" charset="0"/>
              </a:rPr>
              <a:t>Randomly sample containers along a hauler route</a:t>
            </a:r>
          </a:p>
          <a:p>
            <a:pPr marL="914400" lvl="1" indent="-457200">
              <a:buFont typeface="Courier New" panose="02070309020205020404" pitchFamily="49" charset="0"/>
              <a:buChar char="o"/>
            </a:pPr>
            <a:endParaRPr lang="en-US" sz="1300" dirty="0">
              <a:solidFill>
                <a:srgbClr val="002060"/>
              </a:solidFill>
              <a:latin typeface="Bookman Old Style" panose="02050604050505020204" pitchFamily="18" charset="0"/>
              <a:cs typeface="Calibri Light" panose="020F0302020204030204" pitchFamily="34" charset="0"/>
            </a:endParaRPr>
          </a:p>
          <a:p>
            <a:pPr marL="742950" lvl="1" indent="-285750">
              <a:buFont typeface="Courier New" panose="02070309020205020404" pitchFamily="49" charset="0"/>
              <a:buChar char="o"/>
            </a:pPr>
            <a:r>
              <a:rPr lang="en-US" sz="1300" dirty="0">
                <a:solidFill>
                  <a:srgbClr val="002060"/>
                </a:solidFill>
                <a:latin typeface="Bookman Old Style" panose="02050604050505020204" pitchFamily="18" charset="0"/>
                <a:cs typeface="Calibri Light" panose="020F0302020204030204" pitchFamily="34" charset="0"/>
              </a:rPr>
              <a:t>All routes must be reviewed annually</a:t>
            </a:r>
          </a:p>
          <a:p>
            <a:pPr marL="914400" lvl="1" indent="-457200">
              <a:buFont typeface="Courier New" panose="02070309020205020404" pitchFamily="49" charset="0"/>
              <a:buChar char="o"/>
            </a:pPr>
            <a:endParaRPr lang="en-US" sz="1300" dirty="0">
              <a:solidFill>
                <a:srgbClr val="002060"/>
              </a:solidFill>
              <a:latin typeface="Bookman Old Style" panose="02050604050505020204" pitchFamily="18" charset="0"/>
              <a:cs typeface="Calibri Light" panose="020F0302020204030204" pitchFamily="34" charset="0"/>
            </a:endParaRPr>
          </a:p>
          <a:p>
            <a:pPr marL="742950" lvl="1" indent="-285750">
              <a:buFont typeface="Courier New" panose="02070309020205020404" pitchFamily="49" charset="0"/>
              <a:buChar char="o"/>
            </a:pPr>
            <a:r>
              <a:rPr lang="en-US" sz="1300" dirty="0">
                <a:solidFill>
                  <a:srgbClr val="002060"/>
                </a:solidFill>
                <a:latin typeface="Bookman Old Style" panose="02050604050505020204" pitchFamily="18" charset="0"/>
                <a:cs typeface="Calibri Light" panose="020F0302020204030204" pitchFamily="34" charset="0"/>
              </a:rPr>
              <a:t>Notify a generator if contaminants are identified</a:t>
            </a:r>
          </a:p>
        </p:txBody>
      </p:sp>
      <p:pic>
        <p:nvPicPr>
          <p:cNvPr id="13" name="Picture 12">
            <a:extLst>
              <a:ext uri="{FF2B5EF4-FFF2-40B4-BE49-F238E27FC236}">
                <a16:creationId xmlns:a16="http://schemas.microsoft.com/office/drawing/2014/main" id="{F03F4528-A4E3-40F7-894D-0299D7D5AE64}"/>
              </a:ext>
            </a:extLst>
          </p:cNvPr>
          <p:cNvPicPr/>
          <p:nvPr/>
        </p:nvPicPr>
        <p:blipFill>
          <a:blip r:embed="rId5">
            <a:extLst>
              <a:ext uri="{28A0092B-C50C-407E-A947-70E740481C1C}">
                <a14:useLocalDpi xmlns:a14="http://schemas.microsoft.com/office/drawing/2010/main" val="0"/>
              </a:ext>
            </a:extLst>
          </a:blip>
          <a:stretch>
            <a:fillRect/>
          </a:stretch>
        </p:blipFill>
        <p:spPr>
          <a:xfrm>
            <a:off x="5267325" y="1938102"/>
            <a:ext cx="3612507" cy="4119798"/>
          </a:xfrm>
          <a:prstGeom prst="rect">
            <a:avLst/>
          </a:prstGeom>
        </p:spPr>
      </p:pic>
    </p:spTree>
    <p:extLst>
      <p:ext uri="{BB962C8B-B14F-4D97-AF65-F5344CB8AC3E}">
        <p14:creationId xmlns:p14="http://schemas.microsoft.com/office/powerpoint/2010/main" val="346260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porateSlideB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 y="-102787"/>
            <a:ext cx="9099352" cy="6858000"/>
          </a:xfrm>
          <a:prstGeom prst="rect">
            <a:avLst/>
          </a:prstGeom>
        </p:spPr>
      </p:pic>
      <p:sp>
        <p:nvSpPr>
          <p:cNvPr id="3" name="AutoShape 2" descr="Salesforce"/>
          <p:cNvSpPr>
            <a:spLocks noChangeAspect="1" noChangeArrowheads="1"/>
          </p:cNvSpPr>
          <p:nvPr/>
        </p:nvSpPr>
        <p:spPr bwMode="auto">
          <a:xfrm>
            <a:off x="142875" y="-1778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Salesforce"/>
          <p:cNvSpPr>
            <a:spLocks noChangeAspect="1" noChangeArrowheads="1"/>
          </p:cNvSpPr>
          <p:nvPr/>
        </p:nvSpPr>
        <p:spPr bwMode="auto">
          <a:xfrm>
            <a:off x="142875" y="-1123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447675" y="1192298"/>
            <a:ext cx="5981700" cy="400110"/>
          </a:xfrm>
          <a:prstGeom prst="rect">
            <a:avLst/>
          </a:prstGeom>
          <a:noFill/>
        </p:spPr>
        <p:txBody>
          <a:bodyPr wrap="square" rtlCol="0">
            <a:spAutoFit/>
          </a:bodyPr>
          <a:lstStyle/>
          <a:p>
            <a:r>
              <a:rPr lang="en-US" sz="2000" b="1" dirty="0">
                <a:solidFill>
                  <a:schemeClr val="tx2"/>
                </a:solidFill>
                <a:latin typeface="Bookman Old Style" panose="02050604050505020204" pitchFamily="18" charset="0"/>
                <a:cs typeface="Arial" panose="020B0604020202020204" pitchFamily="34" charset="0"/>
              </a:rPr>
              <a:t>CR&amp;R Solutions for SB 1383 Compliance</a:t>
            </a:r>
          </a:p>
        </p:txBody>
      </p:sp>
      <p:pic>
        <p:nvPicPr>
          <p:cNvPr id="18" name="Picture 17" descr="Rule.jpg"/>
          <p:cNvPicPr>
            <a:picLocks/>
          </p:cNvPicPr>
          <p:nvPr/>
        </p:nvPicPr>
        <p:blipFill>
          <a:blip r:embed="rId4">
            <a:extLst>
              <a:ext uri="{28A0092B-C50C-407E-A947-70E740481C1C}">
                <a14:useLocalDpi xmlns:a14="http://schemas.microsoft.com/office/drawing/2010/main" val="0"/>
              </a:ext>
            </a:extLst>
          </a:blip>
          <a:stretch>
            <a:fillRect/>
          </a:stretch>
        </p:blipFill>
        <p:spPr>
          <a:xfrm>
            <a:off x="1918" y="1592408"/>
            <a:ext cx="5873102" cy="45719"/>
          </a:xfrm>
          <a:prstGeom prst="rect">
            <a:avLst/>
          </a:prstGeom>
        </p:spPr>
      </p:pic>
      <p:sp>
        <p:nvSpPr>
          <p:cNvPr id="8" name="TextBox 7">
            <a:extLst>
              <a:ext uri="{FF2B5EF4-FFF2-40B4-BE49-F238E27FC236}">
                <a16:creationId xmlns:a16="http://schemas.microsoft.com/office/drawing/2014/main" id="{52CA4839-91BA-4046-8A3F-49D28FBCACA9}"/>
              </a:ext>
            </a:extLst>
          </p:cNvPr>
          <p:cNvSpPr txBox="1"/>
          <p:nvPr/>
        </p:nvSpPr>
        <p:spPr>
          <a:xfrm>
            <a:off x="264168" y="1657928"/>
            <a:ext cx="5711588" cy="4154984"/>
          </a:xfrm>
          <a:prstGeom prst="rect">
            <a:avLst/>
          </a:prstGeom>
          <a:noFill/>
        </p:spPr>
        <p:txBody>
          <a:bodyPr wrap="square">
            <a:spAutoFit/>
          </a:bodyPr>
          <a:lstStyle/>
          <a:p>
            <a:pPr marL="342900" indent="-342900">
              <a:spcBef>
                <a:spcPts val="300"/>
              </a:spcBef>
              <a:spcAft>
                <a:spcPts val="300"/>
              </a:spcAft>
              <a:buFont typeface="Arial" panose="020B0604020202020204" pitchFamily="34" charset="0"/>
              <a:buChar char="•"/>
            </a:pPr>
            <a:r>
              <a:rPr lang="en-US" sz="1400" dirty="0">
                <a:solidFill>
                  <a:srgbClr val="002060"/>
                </a:solidFill>
                <a:latin typeface="Bookman Old Style" panose="02050604050505020204" pitchFamily="18" charset="0"/>
              </a:rPr>
              <a:t>Converted residential yard waste cart into an organics cart (AD 2016)</a:t>
            </a:r>
          </a:p>
          <a:p>
            <a:pPr marL="800100" lvl="1" indent="-342900">
              <a:spcBef>
                <a:spcPts val="300"/>
              </a:spcBef>
              <a:spcAft>
                <a:spcPts val="300"/>
              </a:spcAft>
              <a:buFont typeface="Courier New" panose="02070309020205020404" pitchFamily="49" charset="0"/>
              <a:buChar char="o"/>
            </a:pPr>
            <a:r>
              <a:rPr lang="en-US" sz="1400" dirty="0">
                <a:solidFill>
                  <a:srgbClr val="002060"/>
                </a:solidFill>
                <a:latin typeface="Bookman Old Style" panose="02050604050505020204" pitchFamily="18" charset="0"/>
              </a:rPr>
              <a:t>Added food waste to yard waste</a:t>
            </a:r>
          </a:p>
          <a:p>
            <a:pPr marL="800100" lvl="1" indent="-342900">
              <a:spcBef>
                <a:spcPts val="300"/>
              </a:spcBef>
              <a:spcAft>
                <a:spcPts val="300"/>
              </a:spcAft>
              <a:buFont typeface="Courier New" panose="02070309020205020404" pitchFamily="49" charset="0"/>
              <a:buChar char="o"/>
            </a:pPr>
            <a:r>
              <a:rPr lang="en-US" sz="1400" dirty="0">
                <a:solidFill>
                  <a:srgbClr val="002060"/>
                </a:solidFill>
                <a:latin typeface="Bookman Old Style" panose="02050604050505020204" pitchFamily="18" charset="0"/>
              </a:rPr>
              <a:t>Phasing-in Appropriate labels and containers</a:t>
            </a:r>
          </a:p>
          <a:p>
            <a:pPr marL="342900" indent="-342900">
              <a:spcBef>
                <a:spcPts val="300"/>
              </a:spcBef>
              <a:spcAft>
                <a:spcPts val="300"/>
              </a:spcAft>
              <a:buFont typeface="Arial" panose="020B0604020202020204" pitchFamily="34" charset="0"/>
              <a:buChar char="•"/>
            </a:pPr>
            <a:r>
              <a:rPr lang="en-US" sz="1400" dirty="0">
                <a:solidFill>
                  <a:srgbClr val="002060"/>
                </a:solidFill>
                <a:latin typeface="Bookman Old Style" panose="02050604050505020204" pitchFamily="18" charset="0"/>
              </a:rPr>
              <a:t>Commercial Customer Compliance</a:t>
            </a:r>
          </a:p>
          <a:p>
            <a:pPr marL="800100" lvl="1" indent="-342900">
              <a:spcBef>
                <a:spcPts val="300"/>
              </a:spcBef>
              <a:spcAft>
                <a:spcPts val="300"/>
              </a:spcAft>
              <a:buFont typeface="Courier New" panose="02070309020205020404" pitchFamily="49" charset="0"/>
              <a:buChar char="o"/>
            </a:pPr>
            <a:r>
              <a:rPr lang="en-US" sz="1400" dirty="0">
                <a:solidFill>
                  <a:srgbClr val="002060"/>
                </a:solidFill>
                <a:latin typeface="Bookman Old Style" panose="02050604050505020204" pitchFamily="18" charset="0"/>
              </a:rPr>
              <a:t>CR&amp;R added new staff (2018) to sign up new commercial organics and recycling accounts getting our cities at an average of 95% compliance in 2021 with the goal of 100% compliance by 12/31/21.</a:t>
            </a:r>
          </a:p>
          <a:p>
            <a:pPr marL="342900" indent="-342900">
              <a:spcBef>
                <a:spcPts val="300"/>
              </a:spcBef>
              <a:spcAft>
                <a:spcPts val="300"/>
              </a:spcAft>
              <a:buFont typeface="Arial" panose="020B0604020202020204" pitchFamily="34" charset="0"/>
              <a:buChar char="•"/>
            </a:pPr>
            <a:r>
              <a:rPr lang="en-US" sz="1400" dirty="0">
                <a:solidFill>
                  <a:srgbClr val="002060"/>
                </a:solidFill>
                <a:latin typeface="Bookman Old Style" panose="02050604050505020204" pitchFamily="18" charset="0"/>
              </a:rPr>
              <a:t>Future Compliance </a:t>
            </a:r>
          </a:p>
          <a:p>
            <a:pPr marL="800100" lvl="1" indent="-342900">
              <a:spcBef>
                <a:spcPts val="300"/>
              </a:spcBef>
              <a:spcAft>
                <a:spcPts val="300"/>
              </a:spcAft>
              <a:buFont typeface="Courier New" panose="02070309020205020404" pitchFamily="49" charset="0"/>
              <a:buChar char="o"/>
            </a:pPr>
            <a:r>
              <a:rPr lang="en-US" sz="1400" dirty="0">
                <a:solidFill>
                  <a:srgbClr val="002060"/>
                </a:solidFill>
                <a:latin typeface="Bookman Old Style" panose="02050604050505020204" pitchFamily="18" charset="0"/>
              </a:rPr>
              <a:t>We will assist our cities with outreach materials through direct mail or bill inserts</a:t>
            </a:r>
          </a:p>
          <a:p>
            <a:pPr marL="800100" lvl="1" indent="-342900">
              <a:spcBef>
                <a:spcPts val="300"/>
              </a:spcBef>
              <a:spcAft>
                <a:spcPts val="300"/>
              </a:spcAft>
              <a:buFont typeface="Courier New" panose="02070309020205020404" pitchFamily="49" charset="0"/>
              <a:buChar char="o"/>
            </a:pPr>
            <a:r>
              <a:rPr lang="en-US" sz="1400" dirty="0">
                <a:solidFill>
                  <a:srgbClr val="002060"/>
                </a:solidFill>
                <a:latin typeface="Bookman Old Style" panose="02050604050505020204" pitchFamily="18" charset="0"/>
              </a:rPr>
              <a:t>We will assist our cities to ensure businesses and commercial edible food generators are compliant</a:t>
            </a:r>
          </a:p>
          <a:p>
            <a:pPr marL="800100" lvl="1" indent="-342900">
              <a:spcBef>
                <a:spcPts val="300"/>
              </a:spcBef>
              <a:spcAft>
                <a:spcPts val="300"/>
              </a:spcAft>
              <a:buFont typeface="Courier New" panose="02070309020205020404" pitchFamily="49" charset="0"/>
              <a:buChar char="o"/>
            </a:pPr>
            <a:r>
              <a:rPr lang="en-US" sz="1400" dirty="0">
                <a:solidFill>
                  <a:srgbClr val="002060"/>
                </a:solidFill>
                <a:latin typeface="Bookman Old Style" panose="02050604050505020204" pitchFamily="18" charset="0"/>
              </a:rPr>
              <a:t>2022 - Perform on site contamination monitoring (resi &amp; comm customers)</a:t>
            </a:r>
          </a:p>
        </p:txBody>
      </p:sp>
      <p:pic>
        <p:nvPicPr>
          <p:cNvPr id="11" name="Picture 10">
            <a:extLst>
              <a:ext uri="{FF2B5EF4-FFF2-40B4-BE49-F238E27FC236}">
                <a16:creationId xmlns:a16="http://schemas.microsoft.com/office/drawing/2014/main" id="{997ED1E3-1C1E-49CD-8E2F-45961F41CD69}"/>
              </a:ext>
            </a:extLst>
          </p:cNvPr>
          <p:cNvPicPr/>
          <p:nvPr/>
        </p:nvPicPr>
        <p:blipFill rotWithShape="1">
          <a:blip r:embed="rId5" cstate="print">
            <a:extLst>
              <a:ext uri="{28A0092B-C50C-407E-A947-70E740481C1C}">
                <a14:useLocalDpi xmlns:a14="http://schemas.microsoft.com/office/drawing/2010/main" val="0"/>
              </a:ext>
            </a:extLst>
          </a:blip>
          <a:srcRect l="5483" t="4231" r="5538" b="3640"/>
          <a:stretch/>
        </p:blipFill>
        <p:spPr bwMode="auto">
          <a:xfrm>
            <a:off x="5975756" y="2175965"/>
            <a:ext cx="2846080" cy="33932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849445"/>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2D05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8054</TotalTime>
  <Words>963</Words>
  <Application>Microsoft Office PowerPoint</Application>
  <PresentationFormat>On-screen Show (4:3)</PresentationFormat>
  <Paragraphs>102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Bookman Old Style</vt:lpstr>
      <vt:lpstr>Calibri</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Newton</dc:creator>
  <cp:lastModifiedBy>Sanchez, Olivia</cp:lastModifiedBy>
  <cp:revision>468</cp:revision>
  <cp:lastPrinted>2021-11-15T22:12:28Z</cp:lastPrinted>
  <dcterms:created xsi:type="dcterms:W3CDTF">2015-03-08T21:39:34Z</dcterms:created>
  <dcterms:modified xsi:type="dcterms:W3CDTF">2021-11-16T00:12:22Z</dcterms:modified>
</cp:coreProperties>
</file>