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6" r:id="rId3"/>
    <p:sldMasterId id="2147483657" r:id="rId4"/>
    <p:sldMasterId id="2147483658" r:id="rId5"/>
    <p:sldMasterId id="214748365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y="6858000" cx="12192000"/>
  <p:notesSz cx="6858000" cy="9296400"/>
  <p:embeddedFontLst>
    <p:embeddedFont>
      <p:font typeface="Corbel"/>
      <p:regular r:id="rId31"/>
      <p:bold r:id="rId32"/>
      <p:italic r:id="rId33"/>
      <p:boldItalic r:id="rId34"/>
    </p:embeddedFont>
    <p:embeddedFont>
      <p:font typeface="Quattrocento Sans"/>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4.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3.xml"/><Relationship Id="rId6" Type="http://schemas.openxmlformats.org/officeDocument/2006/relationships/slideMaster" Target="slideMasters/slideMaster4.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Corbel-regular.fntdata"/><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font" Target="fonts/Corbel-italic.fntdata"/><Relationship Id="rId10" Type="http://schemas.openxmlformats.org/officeDocument/2006/relationships/slide" Target="slides/slide3.xml"/><Relationship Id="rId32" Type="http://schemas.openxmlformats.org/officeDocument/2006/relationships/font" Target="fonts/Corbel-bold.fntdata"/><Relationship Id="rId13" Type="http://schemas.openxmlformats.org/officeDocument/2006/relationships/slide" Target="slides/slide6.xml"/><Relationship Id="rId35" Type="http://schemas.openxmlformats.org/officeDocument/2006/relationships/font" Target="fonts/QuattrocentoSans-regular.fntdata"/><Relationship Id="rId12" Type="http://schemas.openxmlformats.org/officeDocument/2006/relationships/slide" Target="slides/slide5.xml"/><Relationship Id="rId34" Type="http://schemas.openxmlformats.org/officeDocument/2006/relationships/font" Target="fonts/Corbel-boldItalic.fntdata"/><Relationship Id="rId15" Type="http://schemas.openxmlformats.org/officeDocument/2006/relationships/slide" Target="slides/slide8.xml"/><Relationship Id="rId37" Type="http://schemas.openxmlformats.org/officeDocument/2006/relationships/font" Target="fonts/QuattrocentoSans-italic.fntdata"/><Relationship Id="rId14" Type="http://schemas.openxmlformats.org/officeDocument/2006/relationships/slide" Target="slides/slide7.xml"/><Relationship Id="rId36" Type="http://schemas.openxmlformats.org/officeDocument/2006/relationships/font" Target="fonts/QuattrocentoSans-bold.fntdata"/><Relationship Id="rId17" Type="http://schemas.openxmlformats.org/officeDocument/2006/relationships/slide" Target="slides/slide10.xml"/><Relationship Id="rId16" Type="http://schemas.openxmlformats.org/officeDocument/2006/relationships/slide" Target="slides/slide9.xml"/><Relationship Id="rId38" Type="http://schemas.openxmlformats.org/officeDocument/2006/relationships/font" Target="fonts/QuattrocentoSans-boldItalic.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667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9pPr>
          </a:lstStyle>
          <a:p/>
        </p:txBody>
      </p:sp>
      <p:sp>
        <p:nvSpPr>
          <p:cNvPr id="4" name="Google Shape;4;n"/>
          <p:cNvSpPr txBox="1"/>
          <p:nvPr>
            <p:ph idx="10" type="dt"/>
          </p:nvPr>
        </p:nvSpPr>
        <p:spPr>
          <a:xfrm>
            <a:off x="3884612" y="0"/>
            <a:ext cx="2971800" cy="466725"/>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SzPts val="1400"/>
              <a:buNone/>
              <a:defRPr b="0" i="0" sz="12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9pPr>
          </a:lstStyle>
          <a:p/>
        </p:txBody>
      </p:sp>
      <p:sp>
        <p:nvSpPr>
          <p:cNvPr id="5" name="Google Shape;5;n"/>
          <p:cNvSpPr/>
          <p:nvPr>
            <p:ph idx="3"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
        <p:nvSpPr>
          <p:cNvPr id="6" name="Google Shape;6;n"/>
          <p:cNvSpPr txBox="1"/>
          <p:nvPr>
            <p:ph idx="1" type="body"/>
          </p:nvPr>
        </p:nvSpPr>
        <p:spPr>
          <a:xfrm>
            <a:off x="685800" y="4473575"/>
            <a:ext cx="5486400" cy="3660775"/>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7" name="Google Shape;7;n"/>
          <p:cNvSpPr txBox="1"/>
          <p:nvPr>
            <p:ph idx="11" type="ftr"/>
          </p:nvPr>
        </p:nvSpPr>
        <p:spPr>
          <a:xfrm>
            <a:off x="0" y="8829675"/>
            <a:ext cx="2971800" cy="466725"/>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rgbClr val="000000"/>
                </a:solidFill>
                <a:latin typeface="Calibri"/>
                <a:ea typeface="Calibri"/>
                <a:cs typeface="Calibri"/>
                <a:sym typeface="Calibri"/>
              </a:defRPr>
            </a:lvl9pPr>
          </a:lstStyle>
          <a:p/>
        </p:txBody>
      </p:sp>
      <p:sp>
        <p:nvSpPr>
          <p:cNvPr id="8" name="Google Shape;8;n"/>
          <p:cNvSpPr txBox="1"/>
          <p:nvPr>
            <p:ph idx="12" type="sldNum"/>
          </p:nvPr>
        </p:nvSpPr>
        <p:spPr>
          <a:xfrm>
            <a:off x="3884612" y="8829675"/>
            <a:ext cx="2971800" cy="46672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rcwaste.org/classes"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rcwaste.org/outreach/speaker"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untyofriverside.maps.arcgis.com/apps/webappviewer/index.html?id=52ca2b425fd14b2387f3676bf6db294e&amp;extent=-13100249.8739%2C3944965.339%2C-12940037.8626%2C4040817.3725%2C102100"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rivcoeh.org/"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usda.gov/oce/foodwaste/faqs.htm"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hat_is_food_waste"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sis.usda.gov/wps/portal/fsis/topics/food-safety-education/get-answers/food-safety-fact-sheets/food-labeling/food-product-dating/food-product-dating"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1:notes"/>
          <p:cNvSpPr/>
          <p:nvPr>
            <p:ph idx="2" type="sldImg"/>
          </p:nvPr>
        </p:nvSpPr>
        <p:spPr>
          <a:xfrm>
            <a:off x="354012" y="708025"/>
            <a:ext cx="6300787" cy="35448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00" name="Google Shape;100;p1:notes"/>
          <p:cNvSpPr txBox="1"/>
          <p:nvPr>
            <p:ph idx="1" type="body"/>
          </p:nvPr>
        </p:nvSpPr>
        <p:spPr>
          <a:xfrm>
            <a:off x="685800" y="4473575"/>
            <a:ext cx="5486400" cy="366077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800"/>
              <a:buFont typeface="Corbel"/>
              <a:buNone/>
            </a:pPr>
            <a:r>
              <a:rPr lang="en-US">
                <a:latin typeface="Corbel"/>
                <a:ea typeface="Corbel"/>
                <a:cs typeface="Corbel"/>
                <a:sym typeface="Corbel"/>
              </a:rPr>
              <a:t>Hi everyone! Welcome to the Food Waste Food Rescue presentation portion of our summit, where we will talk about the consequences of food waste &amp; how to prevent it. Thank you so much for sharing your morning with me. </a:t>
            </a:r>
            <a:endParaRPr/>
          </a:p>
          <a:p>
            <a:pPr indent="0" lvl="0" marL="0" rtl="0" algn="l">
              <a:spcBef>
                <a:spcPts val="600"/>
              </a:spcBef>
              <a:spcAft>
                <a:spcPts val="0"/>
              </a:spcAft>
              <a:buSzPts val="1800"/>
              <a:buFont typeface="Corbel"/>
              <a:buNone/>
            </a:pPr>
            <a:br>
              <a:rPr lang="en-US">
                <a:latin typeface="Corbel"/>
                <a:ea typeface="Corbel"/>
                <a:cs typeface="Corbel"/>
                <a:sym typeface="Corbel"/>
              </a:rPr>
            </a:br>
            <a:r>
              <a:rPr lang="en-US">
                <a:latin typeface="Corbel"/>
                <a:ea typeface="Corbel"/>
                <a:cs typeface="Corbel"/>
                <a:sym typeface="Corbel"/>
              </a:rPr>
              <a:t>This presentation is available on our website in a condensed 15 minute format; and it is available in both English and with Spanish Subtitles!</a:t>
            </a:r>
            <a:endParaRPr>
              <a:latin typeface="Corbel"/>
              <a:ea typeface="Corbel"/>
              <a:cs typeface="Corbel"/>
              <a:sym typeface="Corbel"/>
            </a:endParaRPr>
          </a:p>
          <a:p>
            <a:pPr indent="0" lvl="0" marL="0" rtl="0" algn="l">
              <a:spcBef>
                <a:spcPts val="600"/>
              </a:spcBef>
              <a:spcAft>
                <a:spcPts val="0"/>
              </a:spcAft>
              <a:buSzPts val="1800"/>
              <a:buFont typeface="Corbel"/>
              <a:buNone/>
            </a:pPr>
            <a:br>
              <a:rPr lang="en-US">
                <a:latin typeface="Corbel"/>
                <a:ea typeface="Corbel"/>
                <a:cs typeface="Corbel"/>
                <a:sym typeface="Corbel"/>
              </a:rPr>
            </a:br>
            <a:r>
              <a:rPr lang="en-US">
                <a:latin typeface="Corbel"/>
                <a:ea typeface="Corbel"/>
                <a:cs typeface="Corbel"/>
                <a:sym typeface="Corbel"/>
              </a:rPr>
              <a:t>As for questions, please use the chat box to post questions and feel free to post any time during the presentation. I will attempt to address questions during the presentation with the assistance of our staff. Please remember to be respectful and keep your mic muted until the end, where you can unmute yourself for our Q&amp;A portion.</a:t>
            </a:r>
            <a:endParaRPr/>
          </a:p>
          <a:p>
            <a:pPr indent="0" lvl="0" marL="0" rtl="0" algn="l">
              <a:spcBef>
                <a:spcPts val="600"/>
              </a:spcBef>
              <a:spcAft>
                <a:spcPts val="0"/>
              </a:spcAft>
              <a:buSzPts val="1800"/>
              <a:buNone/>
            </a:pPr>
            <a:r>
              <a:t/>
            </a:r>
            <a:endParaRPr>
              <a:latin typeface="Corbel"/>
              <a:ea typeface="Corbel"/>
              <a:cs typeface="Corbel"/>
              <a:sym typeface="Corbel"/>
            </a:endParaRPr>
          </a:p>
          <a:p>
            <a:pPr indent="0" lvl="0" marL="0" rtl="0" algn="l">
              <a:spcBef>
                <a:spcPts val="600"/>
              </a:spcBef>
              <a:spcAft>
                <a:spcPts val="0"/>
              </a:spcAft>
              <a:buSzPts val="1800"/>
              <a:buNone/>
            </a:pPr>
            <a:r>
              <a:t/>
            </a:r>
            <a:endParaRPr>
              <a:latin typeface="Corbel"/>
              <a:ea typeface="Corbel"/>
              <a:cs typeface="Corbel"/>
              <a:sym typeface="Corbel"/>
            </a:endParaRPr>
          </a:p>
          <a:p>
            <a:pPr indent="0" lvl="0" marL="0" rtl="0" algn="l">
              <a:spcBef>
                <a:spcPts val="600"/>
              </a:spcBef>
              <a:spcAft>
                <a:spcPts val="0"/>
              </a:spcAft>
              <a:buSzPts val="1800"/>
              <a:buNone/>
            </a:pPr>
            <a:r>
              <a:t/>
            </a:r>
            <a:endParaRPr>
              <a:latin typeface="Corbel"/>
              <a:ea typeface="Corbel"/>
              <a:cs typeface="Corbel"/>
              <a:sym typeface="Corbel"/>
            </a:endParaRPr>
          </a:p>
          <a:p>
            <a:pPr indent="0" lvl="0" marL="0" rtl="0" algn="l">
              <a:spcBef>
                <a:spcPts val="600"/>
              </a:spcBef>
              <a:spcAft>
                <a:spcPts val="0"/>
              </a:spcAft>
              <a:buSzPts val="1800"/>
              <a:buNone/>
            </a:pPr>
            <a:r>
              <a:t/>
            </a:r>
            <a:endParaRPr>
              <a:latin typeface="Corbel"/>
              <a:ea typeface="Corbel"/>
              <a:cs typeface="Corbel"/>
              <a:sym typeface="Corbel"/>
            </a:endParaRPr>
          </a:p>
          <a:p>
            <a:pPr indent="0" lvl="0" marL="0" rtl="0" algn="l">
              <a:spcBef>
                <a:spcPts val="600"/>
              </a:spcBef>
              <a:spcAft>
                <a:spcPts val="0"/>
              </a:spcAft>
              <a:buSzPts val="1800"/>
              <a:buNone/>
            </a:pPr>
            <a:r>
              <a:t/>
            </a:r>
            <a:endParaRPr>
              <a:latin typeface="Corbel"/>
              <a:ea typeface="Corbel"/>
              <a:cs typeface="Corbel"/>
              <a:sym typeface="Corbel"/>
            </a:endParaRPr>
          </a:p>
          <a:p>
            <a:pPr indent="0" lvl="0" marL="0" rtl="0" algn="l">
              <a:spcBef>
                <a:spcPts val="600"/>
              </a:spcBef>
              <a:spcAft>
                <a:spcPts val="0"/>
              </a:spcAft>
              <a:buSzPts val="1800"/>
              <a:buNone/>
            </a:pPr>
            <a:r>
              <a:t/>
            </a:r>
            <a:endParaRPr>
              <a:latin typeface="Corbel"/>
              <a:ea typeface="Corbel"/>
              <a:cs typeface="Corbel"/>
              <a:sym typeface="Corbel"/>
            </a:endParaRPr>
          </a:p>
          <a:p>
            <a:pPr indent="0" lvl="0" marL="0" rtl="0" algn="l">
              <a:spcBef>
                <a:spcPts val="600"/>
              </a:spcBef>
              <a:spcAft>
                <a:spcPts val="0"/>
              </a:spcAft>
              <a:buSzPts val="1800"/>
              <a:buNone/>
            </a:pPr>
            <a:r>
              <a:t/>
            </a:r>
            <a:endParaRPr>
              <a:latin typeface="Corbel"/>
              <a:ea typeface="Corbel"/>
              <a:cs typeface="Corbel"/>
              <a:sym typeface="Corbel"/>
            </a:endParaRPr>
          </a:p>
          <a:p>
            <a:pPr indent="0" lvl="0" marL="0" rtl="0" algn="l">
              <a:spcBef>
                <a:spcPts val="600"/>
              </a:spcBef>
              <a:spcAft>
                <a:spcPts val="0"/>
              </a:spcAft>
              <a:buSzPts val="1800"/>
              <a:buNone/>
            </a:pPr>
            <a:r>
              <a:t/>
            </a:r>
            <a:endParaRPr>
              <a:latin typeface="Corbel"/>
              <a:ea typeface="Corbel"/>
              <a:cs typeface="Corbel"/>
              <a:sym typeface="Corbel"/>
            </a:endParaRPr>
          </a:p>
          <a:p>
            <a:pPr indent="0" lvl="0" marL="0" rtl="0" algn="l">
              <a:spcBef>
                <a:spcPts val="600"/>
              </a:spcBef>
              <a:spcAft>
                <a:spcPts val="0"/>
              </a:spcAft>
              <a:buSzPts val="1800"/>
              <a:buNone/>
            </a:pPr>
            <a:r>
              <a:t/>
            </a:r>
            <a:endParaRPr>
              <a:latin typeface="Corbel"/>
              <a:ea typeface="Corbel"/>
              <a:cs typeface="Corbel"/>
              <a:sym typeface="Corbel"/>
            </a:endParaRPr>
          </a:p>
          <a:p>
            <a:pPr indent="0" lvl="0" marL="0" rtl="0" algn="l">
              <a:spcBef>
                <a:spcPts val="600"/>
              </a:spcBef>
              <a:spcAft>
                <a:spcPts val="0"/>
              </a:spcAft>
              <a:buSzPts val="1800"/>
              <a:buNone/>
            </a:pPr>
            <a:r>
              <a:t/>
            </a:r>
            <a:endParaRPr>
              <a:latin typeface="Corbel"/>
              <a:ea typeface="Corbel"/>
              <a:cs typeface="Corbel"/>
              <a:sym typeface="Corbel"/>
            </a:endParaRPr>
          </a:p>
          <a:p>
            <a:pPr indent="0" lvl="0" marL="0" rtl="0" algn="l">
              <a:spcBef>
                <a:spcPts val="600"/>
              </a:spcBef>
              <a:spcAft>
                <a:spcPts val="0"/>
              </a:spcAft>
              <a:buSzPts val="1800"/>
              <a:buNone/>
            </a:pPr>
            <a:r>
              <a:t/>
            </a:r>
            <a:endParaRPr>
              <a:latin typeface="Corbel"/>
              <a:ea typeface="Corbel"/>
              <a:cs typeface="Corbel"/>
              <a:sym typeface="Corbel"/>
            </a:endParaRPr>
          </a:p>
          <a:p>
            <a:pPr indent="0" lvl="0" marL="0" rtl="0" algn="l">
              <a:spcBef>
                <a:spcPts val="600"/>
              </a:spcBef>
              <a:spcAft>
                <a:spcPts val="0"/>
              </a:spcAft>
              <a:buSzPts val="1800"/>
              <a:buNone/>
            </a:pPr>
            <a:r>
              <a:t/>
            </a:r>
            <a:endParaRPr>
              <a:latin typeface="Corbel"/>
              <a:ea typeface="Corbel"/>
              <a:cs typeface="Corbel"/>
              <a:sym typeface="Corbel"/>
            </a:endParaRPr>
          </a:p>
          <a:p>
            <a:pPr indent="0" lvl="0" marL="0" rtl="0" algn="l">
              <a:spcBef>
                <a:spcPts val="600"/>
              </a:spcBef>
              <a:spcAft>
                <a:spcPts val="0"/>
              </a:spcAft>
              <a:buSzPts val="1800"/>
              <a:buNone/>
            </a:pPr>
            <a:r>
              <a:t/>
            </a:r>
            <a:endParaRPr>
              <a:latin typeface="Corbel"/>
              <a:ea typeface="Corbel"/>
              <a:cs typeface="Corbel"/>
              <a:sym typeface="Corbel"/>
            </a:endParaRPr>
          </a:p>
          <a:p>
            <a:pPr indent="0" lvl="0" marL="0" rtl="0" algn="l">
              <a:spcBef>
                <a:spcPts val="600"/>
              </a:spcBef>
              <a:spcAft>
                <a:spcPts val="0"/>
              </a:spcAft>
              <a:buSzPts val="1800"/>
              <a:buNone/>
            </a:pPr>
            <a:r>
              <a:t/>
            </a:r>
            <a:endParaRPr>
              <a:latin typeface="Corbel"/>
              <a:ea typeface="Corbel"/>
              <a:cs typeface="Corbel"/>
              <a:sym typeface="Corbel"/>
            </a:endParaRPr>
          </a:p>
          <a:p>
            <a:pPr indent="0" lvl="0" marL="0" rtl="0" algn="l">
              <a:spcBef>
                <a:spcPts val="600"/>
              </a:spcBef>
              <a:spcAft>
                <a:spcPts val="0"/>
              </a:spcAft>
              <a:buSzPts val="1800"/>
              <a:buNone/>
            </a:pPr>
            <a:r>
              <a:t/>
            </a:r>
            <a:endParaRPr>
              <a:latin typeface="Corbel"/>
              <a:ea typeface="Corbel"/>
              <a:cs typeface="Corbel"/>
              <a:sym typeface="Corbel"/>
            </a:endParaRPr>
          </a:p>
          <a:p>
            <a:pPr indent="0" lvl="0" marL="0" rtl="0" algn="l">
              <a:spcBef>
                <a:spcPts val="600"/>
              </a:spcBef>
              <a:spcAft>
                <a:spcPts val="0"/>
              </a:spcAft>
              <a:buSzPts val="1800"/>
              <a:buNone/>
            </a:pPr>
            <a:r>
              <a:t/>
            </a:r>
            <a:endParaRPr>
              <a:latin typeface="Corbel"/>
              <a:ea typeface="Corbel"/>
              <a:cs typeface="Corbel"/>
              <a:sym typeface="Corbel"/>
            </a:endParaRPr>
          </a:p>
          <a:p>
            <a:pPr indent="0" lvl="0" marL="0" rtl="0" algn="l">
              <a:spcBef>
                <a:spcPts val="600"/>
              </a:spcBef>
              <a:spcAft>
                <a:spcPts val="0"/>
              </a:spcAft>
              <a:buSzPts val="1800"/>
              <a:buNone/>
            </a:pPr>
            <a:r>
              <a:t/>
            </a:r>
            <a:endParaRPr>
              <a:latin typeface="Corbel"/>
              <a:ea typeface="Corbel"/>
              <a:cs typeface="Corbel"/>
              <a:sym typeface="Corbel"/>
            </a:endParaRPr>
          </a:p>
          <a:p>
            <a:pPr indent="0" lvl="0" marL="0" rtl="0" algn="l">
              <a:spcBef>
                <a:spcPts val="600"/>
              </a:spcBef>
              <a:spcAft>
                <a:spcPts val="0"/>
              </a:spcAft>
              <a:buSzPts val="1800"/>
              <a:buNone/>
            </a:pPr>
            <a:r>
              <a:t/>
            </a:r>
            <a:endParaRPr>
              <a:latin typeface="Corbel"/>
              <a:ea typeface="Corbel"/>
              <a:cs typeface="Corbel"/>
              <a:sym typeface="Corbel"/>
            </a:endParaRPr>
          </a:p>
          <a:p>
            <a:pPr indent="0" lvl="0" marL="0" rtl="0" algn="l">
              <a:spcBef>
                <a:spcPts val="600"/>
              </a:spcBef>
              <a:spcAft>
                <a:spcPts val="0"/>
              </a:spcAft>
              <a:buSzPts val="1800"/>
              <a:buNone/>
            </a:pPr>
            <a:r>
              <a:t/>
            </a:r>
            <a:endParaRPr>
              <a:latin typeface="Corbel"/>
              <a:ea typeface="Corbel"/>
              <a:cs typeface="Corbel"/>
              <a:sym typeface="Corbel"/>
            </a:endParaRPr>
          </a:p>
          <a:p>
            <a:pPr indent="0" lvl="0" marL="0" rtl="0" algn="l">
              <a:spcBef>
                <a:spcPts val="600"/>
              </a:spcBef>
              <a:spcAft>
                <a:spcPts val="0"/>
              </a:spcAft>
              <a:buSzPts val="1800"/>
              <a:buNone/>
            </a:pPr>
            <a:r>
              <a:t/>
            </a:r>
            <a:endParaRPr>
              <a:latin typeface="Corbel"/>
              <a:ea typeface="Corbel"/>
              <a:cs typeface="Corbel"/>
              <a:sym typeface="Corbel"/>
            </a:endParaRPr>
          </a:p>
          <a:p>
            <a:pPr indent="0" lvl="0" marL="0" rtl="0" algn="l">
              <a:spcBef>
                <a:spcPts val="600"/>
              </a:spcBef>
              <a:spcAft>
                <a:spcPts val="0"/>
              </a:spcAft>
              <a:buSzPts val="1800"/>
              <a:buFont typeface="Corbel"/>
              <a:buNone/>
            </a:pPr>
            <a:br>
              <a:rPr lang="en-US">
                <a:latin typeface="Corbel"/>
                <a:ea typeface="Corbel"/>
                <a:cs typeface="Corbel"/>
                <a:sym typeface="Corbel"/>
              </a:rPr>
            </a:br>
            <a:br>
              <a:rPr lang="en-US">
                <a:latin typeface="Corbel"/>
                <a:ea typeface="Corbel"/>
                <a:cs typeface="Corbel"/>
                <a:sym typeface="Corbel"/>
              </a:rPr>
            </a:br>
            <a:br>
              <a:rPr lang="en-US">
                <a:latin typeface="Corbel"/>
                <a:ea typeface="Corbel"/>
                <a:cs typeface="Corbel"/>
                <a:sym typeface="Corbel"/>
              </a:rPr>
            </a:br>
            <a:endParaRPr/>
          </a:p>
        </p:txBody>
      </p:sp>
      <p:sp>
        <p:nvSpPr>
          <p:cNvPr id="101" name="Google Shape;101;p1:notes"/>
          <p:cNvSpPr txBox="1"/>
          <p:nvPr/>
        </p:nvSpPr>
        <p:spPr>
          <a:xfrm>
            <a:off x="3884612" y="8829675"/>
            <a:ext cx="2971800" cy="46672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300"/>
              <a:buFont typeface="Times New Roman"/>
              <a:buNone/>
            </a:pPr>
            <a:fld id="{00000000-1234-1234-1234-123412341234}" type="slidenum">
              <a:rPr b="0" i="0" lang="en-US" sz="1300" u="none">
                <a:solidFill>
                  <a:srgbClr val="000000"/>
                </a:solidFill>
                <a:latin typeface="Times New Roman"/>
                <a:ea typeface="Times New Roman"/>
                <a:cs typeface="Times New Roman"/>
                <a:sym typeface="Times New Roman"/>
              </a:rPr>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14: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97" name="Google Shape;197;p14:notes"/>
          <p:cNvSpPr txBox="1"/>
          <p:nvPr>
            <p:ph idx="1" type="body"/>
          </p:nvPr>
        </p:nvSpPr>
        <p:spPr>
          <a:xfrm>
            <a:off x="685800" y="4473575"/>
            <a:ext cx="5486400" cy="459581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800"/>
              <a:buNone/>
            </a:pPr>
            <a:r>
              <a:rPr b="1" lang="en-US"/>
              <a:t>Now that we know where food waste comes from and who contributes, we can ask ourselves: why is reducing food waste important?</a:t>
            </a:r>
            <a:endParaRPr/>
          </a:p>
          <a:p>
            <a:pPr indent="0" lvl="0" marL="0" rtl="0" algn="l">
              <a:spcBef>
                <a:spcPts val="0"/>
              </a:spcBef>
              <a:spcAft>
                <a:spcPts val="0"/>
              </a:spcAft>
              <a:buSzPts val="1800"/>
              <a:buNone/>
            </a:pPr>
            <a:r>
              <a:t/>
            </a:r>
            <a:endParaRPr b="1"/>
          </a:p>
          <a:p>
            <a:pPr indent="0" lvl="0" marL="0" rtl="0" algn="l">
              <a:spcBef>
                <a:spcPts val="0"/>
              </a:spcBef>
              <a:spcAft>
                <a:spcPts val="0"/>
              </a:spcAft>
              <a:buSzPts val="1800"/>
              <a:buNone/>
            </a:pPr>
            <a:r>
              <a:rPr b="1" lang="en-US"/>
              <a:t>Reducing food waste has environmental, economic, and social impacts:</a:t>
            </a:r>
            <a:endParaRPr/>
          </a:p>
          <a:p>
            <a:pPr indent="0" lvl="0" marL="0" rtl="0" algn="l">
              <a:spcBef>
                <a:spcPts val="0"/>
              </a:spcBef>
              <a:spcAft>
                <a:spcPts val="0"/>
              </a:spcAft>
              <a:buSzPts val="1800"/>
              <a:buNone/>
            </a:pPr>
            <a:r>
              <a:t/>
            </a:r>
            <a:endParaRPr b="1"/>
          </a:p>
          <a:p>
            <a:pPr indent="0" lvl="0" marL="0" rtl="0" algn="l">
              <a:spcBef>
                <a:spcPts val="0"/>
              </a:spcBef>
              <a:spcAft>
                <a:spcPts val="0"/>
              </a:spcAft>
              <a:buSzPts val="1800"/>
              <a:buNone/>
            </a:pPr>
            <a:r>
              <a:rPr b="1" lang="en-US"/>
              <a:t>Economics: </a:t>
            </a:r>
            <a:endParaRPr/>
          </a:p>
          <a:p>
            <a:pPr indent="0" lvl="0" marL="0" rtl="0" algn="l">
              <a:spcBef>
                <a:spcPts val="0"/>
              </a:spcBef>
              <a:spcAft>
                <a:spcPts val="0"/>
              </a:spcAft>
              <a:buSzPts val="1800"/>
              <a:buNone/>
            </a:pPr>
            <a:r>
              <a:rPr lang="en-US"/>
              <a:t>USDA estimates that the amount of uneaten food at the retail and consumer levels represents 31% of the available food supply, totaling about 133 billion pounds of food (worth an estimated $162 billion)</a:t>
            </a:r>
            <a:endParaRPr/>
          </a:p>
          <a:p>
            <a:pPr indent="0" lvl="0" marL="0" rtl="0" algn="l">
              <a:spcBef>
                <a:spcPts val="0"/>
              </a:spcBef>
              <a:spcAft>
                <a:spcPts val="0"/>
              </a:spcAft>
              <a:buSzPts val="1800"/>
              <a:buNone/>
            </a:pPr>
            <a:r>
              <a:rPr lang="en-US"/>
              <a:t>The Avg. household spends between $1500 - $2000 a year on wasted food</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rPr b="1" lang="en-US"/>
              <a:t>Environment: </a:t>
            </a:r>
            <a:r>
              <a:rPr lang="en-US"/>
              <a:t> </a:t>
            </a:r>
            <a:endParaRPr/>
          </a:p>
          <a:p>
            <a:pPr indent="0" lvl="0" marL="0" rtl="0" algn="l">
              <a:spcBef>
                <a:spcPts val="0"/>
              </a:spcBef>
              <a:spcAft>
                <a:spcPts val="0"/>
              </a:spcAft>
              <a:buSzPts val="1800"/>
              <a:buNone/>
            </a:pPr>
            <a:r>
              <a:rPr lang="en-US"/>
              <a:t>- When food is disposed of in a landfill, it rots and becomes a significant source of methane. Methane is a potent greenhouse gas with 21 times the global warming potential of carbon dioxide</a:t>
            </a:r>
            <a:endParaRPr/>
          </a:p>
          <a:p>
            <a:pPr indent="0" lvl="0" marL="0" rtl="0" algn="l">
              <a:spcBef>
                <a:spcPts val="0"/>
              </a:spcBef>
              <a:spcAft>
                <a:spcPts val="0"/>
              </a:spcAft>
              <a:buSzPts val="1800"/>
              <a:buNone/>
            </a:pPr>
            <a:r>
              <a:rPr lang="en-US"/>
              <a:t>- 30% of food is wasted globally, contributing 8 percent of total green house gas emissions</a:t>
            </a:r>
            <a:endParaRPr/>
          </a:p>
          <a:p>
            <a:pPr indent="0" lvl="0" marL="0" rtl="0" algn="l">
              <a:spcBef>
                <a:spcPts val="0"/>
              </a:spcBef>
              <a:spcAft>
                <a:spcPts val="0"/>
              </a:spcAft>
              <a:buSzPts val="1800"/>
              <a:buNone/>
            </a:pPr>
            <a:r>
              <a:rPr lang="en-US"/>
              <a:t>- 25% of the fresh water supply in the US is used to produce food that is never eaten</a:t>
            </a:r>
            <a:endParaRPr/>
          </a:p>
          <a:p>
            <a:pPr indent="0" lvl="0" marL="0" rtl="0" algn="l">
              <a:spcBef>
                <a:spcPts val="0"/>
              </a:spcBef>
              <a:spcAft>
                <a:spcPts val="0"/>
              </a:spcAft>
              <a:buSzPts val="1800"/>
              <a:buNone/>
            </a:pPr>
            <a:br>
              <a:rPr lang="en-US"/>
            </a:br>
            <a:r>
              <a:rPr b="1" lang="en-US"/>
              <a:t>School nutrition:</a:t>
            </a:r>
            <a:r>
              <a:rPr lang="en-US"/>
              <a:t> As far as school nutrition goes, Schools serve what the govt says they should serve but students are notoriously wasteful. Although it’s never the cookies or the treats that are wasted, it’s usually the good healthy nutritious stuff like milk, fruits and vegetables. Luckily, programs such as the Smarter Lunchroom Movement provide programs and resources to reduce food waste in schools. </a:t>
            </a:r>
            <a:br>
              <a:rPr lang="en-US"/>
            </a:b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None/>
            </a:pPr>
            <a:r>
              <a:t/>
            </a:r>
            <a:endParaRPr>
              <a:latin typeface="Verdana"/>
              <a:ea typeface="Verdana"/>
              <a:cs typeface="Verdana"/>
              <a:sym typeface="Verdana"/>
            </a:endParaRPr>
          </a:p>
        </p:txBody>
      </p:sp>
      <p:sp>
        <p:nvSpPr>
          <p:cNvPr id="198" name="Google Shape;198;p14:notes"/>
          <p:cNvSpPr txBox="1"/>
          <p:nvPr/>
        </p:nvSpPr>
        <p:spPr>
          <a:xfrm>
            <a:off x="3884612" y="8829675"/>
            <a:ext cx="2971800" cy="46672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a:solidFill>
                  <a:srgbClr val="000000"/>
                </a:solidFill>
                <a:latin typeface="Calibri"/>
                <a:ea typeface="Calibri"/>
                <a:cs typeface="Calibri"/>
                <a:sym typeface="Calibri"/>
              </a:rPr>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5: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206" name="Google Shape;206;p15:notes"/>
          <p:cNvSpPr txBox="1"/>
          <p:nvPr>
            <p:ph idx="1" type="body"/>
          </p:nvPr>
        </p:nvSpPr>
        <p:spPr>
          <a:xfrm>
            <a:off x="685800" y="4473575"/>
            <a:ext cx="5486400" cy="25082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800"/>
              <a:buNone/>
            </a:pPr>
            <a:r>
              <a:rPr lang="en-US"/>
              <a:t>Let’s talk more about the landfills!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rPr lang="en-US"/>
              <a:t>Our job here at the department of waste resources is to safely and efficiently operate each of our landfills for as long as we can keep them open.  When they fill up, we will have to site and build new ones. Landfills aren’t simply “dumps” anymore where you dig a hole and cover it with dirt. Landfills are highly engineered, highly regulated and complicated operations. They are lined with a special system in order to protect the soil, water and air from contaminants.</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rPr lang="en-US"/>
              <a:t>This process is VERY expensive. Just the lining alone for a landfill costs half a million dollars an acre. Landfills also have pipes that capture as much methane and leachate as possible so it doesn’t escape into the environment. These pipes take significant resources: we need funding for the materials, for the construction, and for the talented engineers and technicians that ensure they meet state regulations.</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rPr lang="en-US"/>
              <a:t>Our goal is to make each landfill last as long as possible, not to build new ones. No one wants a new landfill built next to their home, school, or business.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rPr lang="en-US"/>
              <a:t>So, let’s do what we can to divert as much waste as possible so that we don’t have to build any new landfills!</a:t>
            </a:r>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None/>
            </a:pPr>
            <a:r>
              <a:t/>
            </a:r>
            <a:endParaRPr>
              <a:latin typeface="Verdana"/>
              <a:ea typeface="Verdana"/>
              <a:cs typeface="Verdana"/>
              <a:sym typeface="Verdana"/>
            </a:endParaRPr>
          </a:p>
        </p:txBody>
      </p:sp>
      <p:sp>
        <p:nvSpPr>
          <p:cNvPr id="207" name="Google Shape;207;p15:notes"/>
          <p:cNvSpPr txBox="1"/>
          <p:nvPr/>
        </p:nvSpPr>
        <p:spPr>
          <a:xfrm>
            <a:off x="3884612" y="8829675"/>
            <a:ext cx="2971800" cy="46672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a:solidFill>
                  <a:srgbClr val="000000"/>
                </a:solidFill>
                <a:latin typeface="Calibri"/>
                <a:ea typeface="Calibri"/>
                <a:cs typeface="Calibri"/>
                <a:sym typeface="Calibri"/>
              </a:rPr>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6: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219" name="Google Shape;219;p16:notes"/>
          <p:cNvSpPr txBox="1"/>
          <p:nvPr>
            <p:ph idx="1" type="body"/>
          </p:nvPr>
        </p:nvSpPr>
        <p:spPr>
          <a:xfrm>
            <a:off x="685800" y="4473575"/>
            <a:ext cx="5486400" cy="366077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800"/>
              <a:buNone/>
            </a:pPr>
            <a:r>
              <a:rPr lang="en-US"/>
              <a:t>Finally, food waste is tied to another social component and environmental justice issue - food insecurity and food deserts.</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rPr lang="en-US"/>
              <a:t>A 2018 study found that Riverside is considered a food desert, which is defined by the USDA as an area without access to nutritious, high-quality, affordable food within close proximity.</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rPr lang="en-US"/>
              <a:t>Food deserts are any areas with a 20% or greater poverty rate, and where a third or more of the residents live more than a mile away from a supermarket</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rPr lang="en-US"/>
              <a:t>Food deserts are linked to food insecurity, and in CA, 1 in 8 people are food insecure. A new piece of legislation, SB 1383, aims to address this by mandating that 20% of edible food that would otherwise be disposed of be recovered for human consumption by 2025. It’s a win- win for the people of CA, and for our landfills, since the edible food will be diverted from disposal, to the mouths of hungry people.</a:t>
            </a:r>
            <a:endParaRPr/>
          </a:p>
          <a:p>
            <a:pPr indent="0" lvl="0" marL="0" rtl="0" algn="l">
              <a:spcBef>
                <a:spcPts val="0"/>
              </a:spcBef>
              <a:spcAft>
                <a:spcPts val="0"/>
              </a:spcAft>
              <a:buSzPts val="1800"/>
              <a:buNone/>
            </a:pPr>
            <a:r>
              <a:t/>
            </a:r>
            <a:endParaRPr/>
          </a:p>
          <a:p>
            <a:pPr indent="0" lvl="0" marL="0" rtl="0" algn="l">
              <a:spcBef>
                <a:spcPts val="0"/>
              </a:spcBef>
              <a:spcAft>
                <a:spcPts val="0"/>
              </a:spcAft>
              <a:buNone/>
            </a:pPr>
            <a:r>
              <a:t/>
            </a:r>
            <a:endParaRPr/>
          </a:p>
        </p:txBody>
      </p:sp>
      <p:sp>
        <p:nvSpPr>
          <p:cNvPr id="220" name="Google Shape;220;p16:notes"/>
          <p:cNvSpPr txBox="1"/>
          <p:nvPr/>
        </p:nvSpPr>
        <p:spPr>
          <a:xfrm>
            <a:off x="3884612" y="8829675"/>
            <a:ext cx="2971800" cy="46672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a:solidFill>
                  <a:srgbClr val="000000"/>
                </a:solidFill>
                <a:latin typeface="Calibri"/>
                <a:ea typeface="Calibri"/>
                <a:cs typeface="Calibri"/>
                <a:sym typeface="Calibri"/>
              </a:rPr>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8: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227" name="Google Shape;227;p18:notes"/>
          <p:cNvSpPr txBox="1"/>
          <p:nvPr>
            <p:ph idx="1" type="body"/>
          </p:nvPr>
        </p:nvSpPr>
        <p:spPr>
          <a:xfrm>
            <a:off x="685800" y="4473575"/>
            <a:ext cx="5486400" cy="366077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800"/>
              <a:buNone/>
            </a:pPr>
            <a:r>
              <a:rPr lang="en-US"/>
              <a:t>We can now move onto the 2</a:t>
            </a:r>
            <a:r>
              <a:rPr baseline="30000" lang="en-US"/>
              <a:t>nd</a:t>
            </a:r>
            <a:r>
              <a:rPr lang="en-US"/>
              <a:t> part of our presentation: recovery! </a:t>
            </a:r>
            <a:endParaRPr/>
          </a:p>
          <a:p>
            <a:pPr indent="0" lvl="0" marL="0" rtl="0" algn="l">
              <a:spcBef>
                <a:spcPts val="800"/>
              </a:spcBef>
              <a:spcAft>
                <a:spcPts val="0"/>
              </a:spcAft>
              <a:buSzPts val="1800"/>
              <a:buNone/>
            </a:pPr>
            <a:br>
              <a:rPr lang="en-US"/>
            </a:br>
            <a:r>
              <a:rPr lang="en-US"/>
              <a:t>The EPA has a clearly designated hierarchy for food recovery, pictured here:</a:t>
            </a:r>
            <a:br>
              <a:rPr lang="en-US"/>
            </a:br>
            <a:br>
              <a:rPr lang="en-US"/>
            </a:br>
            <a:r>
              <a:rPr lang="en-US"/>
              <a:t>The top tier, </a:t>
            </a:r>
            <a:r>
              <a:rPr b="1" lang="en-US"/>
              <a:t>source reduction </a:t>
            </a:r>
            <a:r>
              <a:rPr lang="en-US"/>
              <a:t>and </a:t>
            </a:r>
            <a:r>
              <a:rPr b="1" lang="en-US"/>
              <a:t>reuse, </a:t>
            </a:r>
            <a:r>
              <a:rPr lang="en-US"/>
              <a:t>is the highest and best method.  We should tackle food waste by not creating waste at all. Source reduction can be simply buying less food in order to decrease the likelihood you will generate food waste. </a:t>
            </a:r>
            <a:endParaRPr/>
          </a:p>
          <a:p>
            <a:pPr indent="0" lvl="0" marL="0" rtl="0" algn="l">
              <a:spcBef>
                <a:spcPts val="800"/>
              </a:spcBef>
              <a:spcAft>
                <a:spcPts val="0"/>
              </a:spcAft>
              <a:buSzPts val="1800"/>
              <a:buNone/>
            </a:pPr>
            <a:r>
              <a:t/>
            </a:r>
            <a:endParaRPr/>
          </a:p>
          <a:p>
            <a:pPr indent="0" lvl="0" marL="0" rtl="0" algn="l">
              <a:spcBef>
                <a:spcPts val="800"/>
              </a:spcBef>
              <a:spcAft>
                <a:spcPts val="0"/>
              </a:spcAft>
              <a:buSzPts val="1800"/>
              <a:buNone/>
            </a:pPr>
            <a:r>
              <a:rPr lang="en-US"/>
              <a:t>If we do have leftover food the 2nd thing we should do is feed hungry people. </a:t>
            </a:r>
            <a:br>
              <a:rPr lang="en-US"/>
            </a:br>
            <a:endParaRPr/>
          </a:p>
          <a:p>
            <a:pPr indent="0" lvl="0" marL="0" rtl="0" algn="l">
              <a:spcBef>
                <a:spcPts val="800"/>
              </a:spcBef>
              <a:spcAft>
                <a:spcPts val="0"/>
              </a:spcAft>
              <a:buSzPts val="1800"/>
              <a:buNone/>
            </a:pPr>
            <a:r>
              <a:rPr lang="en-US"/>
              <a:t>When food is pass the point of healthy consumption for humans, the 3rd best thing we can do is </a:t>
            </a:r>
            <a:r>
              <a:rPr b="1" lang="en-US"/>
              <a:t>feed animals </a:t>
            </a:r>
            <a:r>
              <a:rPr lang="en-US"/>
              <a:t>with it. </a:t>
            </a:r>
            <a:endParaRPr/>
          </a:p>
          <a:p>
            <a:pPr indent="0" lvl="0" marL="0" rtl="0" algn="l">
              <a:spcBef>
                <a:spcPts val="800"/>
              </a:spcBef>
              <a:spcAft>
                <a:spcPts val="0"/>
              </a:spcAft>
              <a:buSzPts val="1800"/>
              <a:buNone/>
            </a:pPr>
            <a:r>
              <a:rPr lang="en-US"/>
              <a:t> </a:t>
            </a:r>
            <a:endParaRPr/>
          </a:p>
          <a:p>
            <a:pPr indent="0" lvl="0" marL="0" rtl="0" algn="l">
              <a:spcBef>
                <a:spcPts val="800"/>
              </a:spcBef>
              <a:spcAft>
                <a:spcPts val="0"/>
              </a:spcAft>
              <a:buSzPts val="1800"/>
              <a:buNone/>
            </a:pPr>
            <a:r>
              <a:rPr lang="en-US"/>
              <a:t>The dark orange tier refers to Industrial Waste, which is waste that can be used by energy plants to convert and store gases released by food waste into energy. </a:t>
            </a:r>
            <a:endParaRPr/>
          </a:p>
          <a:p>
            <a:pPr indent="0" lvl="0" marL="0" rtl="0" algn="l">
              <a:spcBef>
                <a:spcPts val="800"/>
              </a:spcBef>
              <a:spcAft>
                <a:spcPts val="0"/>
              </a:spcAft>
              <a:buSzPts val="1800"/>
              <a:buNone/>
            </a:pPr>
            <a:r>
              <a:t/>
            </a:r>
            <a:endParaRPr/>
          </a:p>
          <a:p>
            <a:pPr indent="0" lvl="0" marL="0" rtl="0" algn="l">
              <a:spcBef>
                <a:spcPts val="800"/>
              </a:spcBef>
              <a:spcAft>
                <a:spcPts val="0"/>
              </a:spcAft>
              <a:buSzPts val="1800"/>
              <a:buNone/>
            </a:pPr>
            <a:r>
              <a:rPr lang="en-US"/>
              <a:t>The 5</a:t>
            </a:r>
            <a:r>
              <a:rPr baseline="30000" lang="en-US"/>
              <a:t>th</a:t>
            </a:r>
            <a:r>
              <a:rPr lang="en-US"/>
              <a:t> tier is Composting, which can take many forms: commercial composting through a hauler, onsite composting at farms, or home composting</a:t>
            </a:r>
            <a:endParaRPr/>
          </a:p>
          <a:p>
            <a:pPr indent="0" lvl="0" marL="0" rtl="0" algn="l">
              <a:spcBef>
                <a:spcPts val="800"/>
              </a:spcBef>
              <a:spcAft>
                <a:spcPts val="0"/>
              </a:spcAft>
              <a:buSzPts val="1800"/>
              <a:buNone/>
            </a:pPr>
            <a:br>
              <a:rPr lang="en-US"/>
            </a:br>
            <a:r>
              <a:rPr lang="en-US"/>
              <a:t>And the FINAL and last resort should be throwing it away in the garbage, where it will be landfilled forevermore. Incineration is rare in CA due to air quality restrictions, but landfilling is all too common. Unfortunately, today, landfilling is often the first resort. </a:t>
            </a:r>
            <a:endParaRPr/>
          </a:p>
          <a:p>
            <a:pPr indent="0" lvl="0" marL="0" rtl="0" algn="l">
              <a:spcBef>
                <a:spcPts val="800"/>
              </a:spcBef>
              <a:spcAft>
                <a:spcPts val="0"/>
              </a:spcAft>
              <a:buSzPts val="1800"/>
              <a:buNone/>
            </a:pPr>
            <a:r>
              <a:rPr lang="en-US"/>
              <a:t> </a:t>
            </a:r>
            <a:br>
              <a:rPr lang="en-US"/>
            </a:br>
            <a:r>
              <a:rPr lang="en-US"/>
              <a:t>Our main focus today will be on the top purple tier: source reduction. We will discuss in detail how to stop food waste in its tracks or how to manage your food scraps in a more sustainable way. </a:t>
            </a:r>
            <a:endParaRPr/>
          </a:p>
        </p:txBody>
      </p:sp>
      <p:sp>
        <p:nvSpPr>
          <p:cNvPr id="228" name="Google Shape;228;p18:notes"/>
          <p:cNvSpPr txBox="1"/>
          <p:nvPr/>
        </p:nvSpPr>
        <p:spPr>
          <a:xfrm>
            <a:off x="3884612" y="8829675"/>
            <a:ext cx="2971800" cy="46672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a:solidFill>
                  <a:srgbClr val="000000"/>
                </a:solidFill>
                <a:latin typeface="Calibri"/>
                <a:ea typeface="Calibri"/>
                <a:cs typeface="Calibri"/>
                <a:sym typeface="Calibri"/>
              </a:rPr>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23: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241" name="Google Shape;241;p23:notes"/>
          <p:cNvSpPr txBox="1"/>
          <p:nvPr>
            <p:ph idx="1" type="body"/>
          </p:nvPr>
        </p:nvSpPr>
        <p:spPr>
          <a:xfrm>
            <a:off x="685800" y="4473575"/>
            <a:ext cx="5486400" cy="366077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800"/>
              <a:buNone/>
            </a:pPr>
            <a:r>
              <a:rPr lang="en-US"/>
              <a:t>So Remember the difference between wasted food and food waste? Food waste just comes naturally from preparing a meal. It’s not necessarily wasteful to create food waste but you don’t have to landfill that organic waste either. Instead of throwing away your watermelon rind or bread crust, orange peals, zucchini shavings, you can start a compost bin so you have a designated place for all your organic waste.</a:t>
            </a:r>
            <a:endParaRPr/>
          </a:p>
          <a:p>
            <a:pPr indent="0" lvl="0" marL="0" rtl="0" algn="l">
              <a:spcBef>
                <a:spcPts val="600"/>
              </a:spcBef>
              <a:spcAft>
                <a:spcPts val="0"/>
              </a:spcAft>
              <a:buSzPts val="1800"/>
              <a:buNone/>
            </a:pPr>
            <a:r>
              <a:t/>
            </a:r>
            <a:endParaRPr/>
          </a:p>
          <a:p>
            <a:pPr indent="0" lvl="0" marL="0" rtl="0" algn="l">
              <a:spcBef>
                <a:spcPts val="600"/>
              </a:spcBef>
              <a:spcAft>
                <a:spcPts val="0"/>
              </a:spcAft>
              <a:buSzPts val="1800"/>
              <a:buNone/>
            </a:pPr>
            <a:r>
              <a:rPr lang="en-US"/>
              <a:t>If you don’t know how to compost, we offer classes in person and virtually. We host workshops pretty much every month where we can teach you the basics. If you really want to elevate your learning, we also offer a master composter certification course a couple of times a year. We have finished the live virtual courses for this year, but we just opened a new, self-paced virtual course. You have 6 months to complete the course at your own pace and you will learn various methods of composting so you can find one to fit your lifestyle. </a:t>
            </a:r>
            <a:endParaRPr/>
          </a:p>
          <a:p>
            <a:pPr indent="0" lvl="0" marL="0" rtl="0" algn="l">
              <a:spcBef>
                <a:spcPts val="600"/>
              </a:spcBef>
              <a:spcAft>
                <a:spcPts val="0"/>
              </a:spcAft>
              <a:buSzPts val="1800"/>
              <a:buNone/>
            </a:pPr>
            <a:r>
              <a:t/>
            </a:r>
            <a:endParaRPr/>
          </a:p>
          <a:p>
            <a:pPr indent="0" lvl="0" marL="0" rtl="0" algn="l">
              <a:spcBef>
                <a:spcPts val="600"/>
              </a:spcBef>
              <a:spcAft>
                <a:spcPts val="0"/>
              </a:spcAft>
              <a:buSzPts val="1800"/>
              <a:buNone/>
            </a:pPr>
            <a:r>
              <a:rPr lang="en-US"/>
              <a:t>We also sell compost bins for $13/each, limited to 3 compost bins per household. You can see the example of the Geobin on the screen. </a:t>
            </a:r>
            <a:endParaRPr/>
          </a:p>
          <a:p>
            <a:pPr indent="0" lvl="0" marL="0" rtl="0" algn="l">
              <a:spcBef>
                <a:spcPts val="600"/>
              </a:spcBef>
              <a:spcAft>
                <a:spcPts val="0"/>
              </a:spcAft>
              <a:buSzPts val="1800"/>
              <a:buNone/>
            </a:pPr>
            <a:r>
              <a:t/>
            </a:r>
            <a:endParaRPr/>
          </a:p>
          <a:p>
            <a:pPr indent="0" lvl="0" marL="0" rtl="0" algn="l">
              <a:spcBef>
                <a:spcPts val="600"/>
              </a:spcBef>
              <a:spcAft>
                <a:spcPts val="0"/>
              </a:spcAft>
              <a:buSzPts val="1800"/>
              <a:buNone/>
            </a:pPr>
            <a:r>
              <a:rPr lang="en-US"/>
              <a:t>You can also check out our virtual class or on-demand videos at </a:t>
            </a:r>
            <a:r>
              <a:rPr lang="en-US" u="sng">
                <a:solidFill>
                  <a:srgbClr val="000000"/>
                </a:solidFill>
                <a:hlinkClick r:id="rId2">
                  <a:extLst>
                    <a:ext uri="{A12FA001-AC4F-418D-AE19-62706E023703}">
                      <ahyp:hlinkClr val="tx"/>
                    </a:ext>
                  </a:extLst>
                </a:hlinkClick>
              </a:rPr>
              <a:t>www.rcwaste.org/classes</a:t>
            </a:r>
            <a:r>
              <a:rPr lang="en-US"/>
              <a:t> where we have videos on Backyard Composting – really, we have every sort of length and video there is to get people educated on composting and help them make it fit their lifestyle. Composting can be very beneficial to business owners! I have a screenshot up on the screen of a businesses in riverside county who composts on site - and they aren’t even a food business! Eco now california composts to save on water and to provide more nutrients to their plants</a:t>
            </a:r>
            <a:endParaRPr/>
          </a:p>
          <a:p>
            <a:pPr indent="0" lvl="0" marL="0" rtl="0" algn="l">
              <a:spcBef>
                <a:spcPts val="600"/>
              </a:spcBef>
              <a:spcAft>
                <a:spcPts val="0"/>
              </a:spcAft>
              <a:buSzPts val="1800"/>
              <a:buNone/>
            </a:pPr>
            <a:r>
              <a:t/>
            </a:r>
            <a:endParaRPr/>
          </a:p>
          <a:p>
            <a:pPr indent="0" lvl="0" marL="0" rtl="0" algn="l">
              <a:spcBef>
                <a:spcPts val="600"/>
              </a:spcBef>
              <a:spcAft>
                <a:spcPts val="0"/>
              </a:spcAft>
              <a:buSzPts val="1800"/>
              <a:buNone/>
            </a:pPr>
            <a:r>
              <a:t/>
            </a:r>
            <a:endParaRPr>
              <a:latin typeface="Verdana"/>
              <a:ea typeface="Verdana"/>
              <a:cs typeface="Verdana"/>
              <a:sym typeface="Verdana"/>
            </a:endParaRPr>
          </a:p>
          <a:p>
            <a:pPr indent="0" lvl="0" marL="0" rtl="0" algn="l">
              <a:spcBef>
                <a:spcPts val="600"/>
              </a:spcBef>
              <a:spcAft>
                <a:spcPts val="0"/>
              </a:spcAft>
              <a:buSzPts val="1800"/>
              <a:buNone/>
            </a:pPr>
            <a:r>
              <a:t/>
            </a:r>
            <a:endParaRPr>
              <a:latin typeface="Verdana"/>
              <a:ea typeface="Verdana"/>
              <a:cs typeface="Verdana"/>
              <a:sym typeface="Verdana"/>
            </a:endParaRPr>
          </a:p>
          <a:p>
            <a:pPr indent="0" lvl="0" marL="0" rtl="0" algn="l">
              <a:spcBef>
                <a:spcPts val="600"/>
              </a:spcBef>
              <a:spcAft>
                <a:spcPts val="0"/>
              </a:spcAft>
              <a:buSzPts val="1800"/>
              <a:buNone/>
            </a:pPr>
            <a:r>
              <a:t/>
            </a:r>
            <a:endParaRPr>
              <a:latin typeface="Verdana"/>
              <a:ea typeface="Verdana"/>
              <a:cs typeface="Verdana"/>
              <a:sym typeface="Verdana"/>
            </a:endParaRPr>
          </a:p>
          <a:p>
            <a:pPr indent="0" lvl="0" marL="0" rtl="0" algn="l">
              <a:spcBef>
                <a:spcPts val="600"/>
              </a:spcBef>
              <a:spcAft>
                <a:spcPts val="0"/>
              </a:spcAft>
              <a:buSzPts val="1800"/>
              <a:buNone/>
            </a:pPr>
            <a:r>
              <a:t/>
            </a:r>
            <a:endParaRPr>
              <a:latin typeface="Verdana"/>
              <a:ea typeface="Verdana"/>
              <a:cs typeface="Verdana"/>
              <a:sym typeface="Verdana"/>
            </a:endParaRPr>
          </a:p>
          <a:p>
            <a:pPr indent="0" lvl="0" marL="0" rtl="0" algn="l">
              <a:spcBef>
                <a:spcPts val="600"/>
              </a:spcBef>
              <a:spcAft>
                <a:spcPts val="0"/>
              </a:spcAft>
              <a:buSzPts val="1800"/>
              <a:buNone/>
            </a:pPr>
            <a:r>
              <a:t/>
            </a:r>
            <a:endParaRPr>
              <a:latin typeface="Verdana"/>
              <a:ea typeface="Verdana"/>
              <a:cs typeface="Verdana"/>
              <a:sym typeface="Verdana"/>
            </a:endParaRPr>
          </a:p>
          <a:p>
            <a:pPr indent="0" lvl="0" marL="0" rtl="0" algn="l">
              <a:spcBef>
                <a:spcPts val="600"/>
              </a:spcBef>
              <a:spcAft>
                <a:spcPts val="0"/>
              </a:spcAft>
              <a:buSzPts val="1800"/>
              <a:buNone/>
            </a:pPr>
            <a:r>
              <a:t/>
            </a:r>
            <a:endParaRPr>
              <a:latin typeface="Verdana"/>
              <a:ea typeface="Verdana"/>
              <a:cs typeface="Verdana"/>
              <a:sym typeface="Verdana"/>
            </a:endParaRPr>
          </a:p>
          <a:p>
            <a:pPr indent="0" lvl="0" marL="0" rtl="0" algn="l">
              <a:spcBef>
                <a:spcPts val="600"/>
              </a:spcBef>
              <a:spcAft>
                <a:spcPts val="0"/>
              </a:spcAft>
              <a:buSzPts val="1800"/>
              <a:buNone/>
            </a:pPr>
            <a:r>
              <a:t/>
            </a:r>
            <a:endParaRPr>
              <a:latin typeface="Verdana"/>
              <a:ea typeface="Verdana"/>
              <a:cs typeface="Verdana"/>
              <a:sym typeface="Verdana"/>
            </a:endParaRPr>
          </a:p>
          <a:p>
            <a:pPr indent="0" lvl="0" marL="0" rtl="0" algn="l">
              <a:spcBef>
                <a:spcPts val="600"/>
              </a:spcBef>
              <a:spcAft>
                <a:spcPts val="0"/>
              </a:spcAft>
              <a:buSzPts val="1800"/>
              <a:buNone/>
            </a:pPr>
            <a:r>
              <a:t/>
            </a:r>
            <a:endParaRPr>
              <a:latin typeface="Verdana"/>
              <a:ea typeface="Verdana"/>
              <a:cs typeface="Verdana"/>
              <a:sym typeface="Verdana"/>
            </a:endParaRPr>
          </a:p>
          <a:p>
            <a:pPr indent="0" lvl="0" marL="0" rtl="0" algn="l">
              <a:spcBef>
                <a:spcPts val="600"/>
              </a:spcBef>
              <a:spcAft>
                <a:spcPts val="0"/>
              </a:spcAft>
              <a:buSzPts val="1800"/>
              <a:buNone/>
            </a:pPr>
            <a:r>
              <a:t/>
            </a:r>
            <a:endParaRPr>
              <a:latin typeface="Verdana"/>
              <a:ea typeface="Verdana"/>
              <a:cs typeface="Verdana"/>
              <a:sym typeface="Verdana"/>
            </a:endParaRPr>
          </a:p>
          <a:p>
            <a:pPr indent="0" lvl="0" marL="0" rtl="0" algn="l">
              <a:spcBef>
                <a:spcPts val="600"/>
              </a:spcBef>
              <a:spcAft>
                <a:spcPts val="0"/>
              </a:spcAft>
              <a:buSzPts val="1800"/>
              <a:buNone/>
            </a:pPr>
            <a:r>
              <a:t/>
            </a:r>
            <a:endParaRPr>
              <a:latin typeface="Verdana"/>
              <a:ea typeface="Verdana"/>
              <a:cs typeface="Verdana"/>
              <a:sym typeface="Verdana"/>
            </a:endParaRPr>
          </a:p>
          <a:p>
            <a:pPr indent="0" lvl="0" marL="0" rtl="0" algn="l">
              <a:spcBef>
                <a:spcPts val="600"/>
              </a:spcBef>
              <a:spcAft>
                <a:spcPts val="0"/>
              </a:spcAft>
              <a:buSzPts val="1800"/>
              <a:buNone/>
            </a:pPr>
            <a:r>
              <a:t/>
            </a:r>
            <a:endParaRPr>
              <a:latin typeface="Verdana"/>
              <a:ea typeface="Verdana"/>
              <a:cs typeface="Verdana"/>
              <a:sym typeface="Verdana"/>
            </a:endParaRPr>
          </a:p>
          <a:p>
            <a:pPr indent="0" lvl="0" marL="0" rtl="0" algn="l">
              <a:spcBef>
                <a:spcPts val="600"/>
              </a:spcBef>
              <a:spcAft>
                <a:spcPts val="0"/>
              </a:spcAft>
              <a:buSzPts val="1800"/>
              <a:buNone/>
            </a:pPr>
            <a:r>
              <a:t/>
            </a:r>
            <a:endParaRPr>
              <a:latin typeface="Verdana"/>
              <a:ea typeface="Verdana"/>
              <a:cs typeface="Verdana"/>
              <a:sym typeface="Verdana"/>
            </a:endParaRPr>
          </a:p>
          <a:p>
            <a:pPr indent="0" lvl="0" marL="0" rtl="0" algn="l">
              <a:spcBef>
                <a:spcPts val="600"/>
              </a:spcBef>
              <a:spcAft>
                <a:spcPts val="0"/>
              </a:spcAft>
              <a:buSzPts val="1800"/>
              <a:buNone/>
            </a:pPr>
            <a:r>
              <a:t/>
            </a:r>
            <a:endParaRPr>
              <a:latin typeface="Verdana"/>
              <a:ea typeface="Verdana"/>
              <a:cs typeface="Verdana"/>
              <a:sym typeface="Verdana"/>
            </a:endParaRPr>
          </a:p>
          <a:p>
            <a:pPr indent="0" lvl="0" marL="0" rtl="0" algn="l">
              <a:spcBef>
                <a:spcPts val="600"/>
              </a:spcBef>
              <a:spcAft>
                <a:spcPts val="0"/>
              </a:spcAft>
              <a:buSzPts val="1800"/>
              <a:buNone/>
            </a:pPr>
            <a:r>
              <a:t/>
            </a:r>
            <a:endParaRPr>
              <a:latin typeface="Verdana"/>
              <a:ea typeface="Verdana"/>
              <a:cs typeface="Verdana"/>
              <a:sym typeface="Verdana"/>
            </a:endParaRPr>
          </a:p>
          <a:p>
            <a:pPr indent="0" lvl="0" marL="0" rtl="0" algn="l">
              <a:spcBef>
                <a:spcPts val="600"/>
              </a:spcBef>
              <a:spcAft>
                <a:spcPts val="0"/>
              </a:spcAft>
              <a:buSzPts val="1800"/>
              <a:buNone/>
            </a:pPr>
            <a:r>
              <a:t/>
            </a:r>
            <a:endParaRPr>
              <a:latin typeface="Verdana"/>
              <a:ea typeface="Verdana"/>
              <a:cs typeface="Verdana"/>
              <a:sym typeface="Verdana"/>
            </a:endParaRPr>
          </a:p>
          <a:p>
            <a:pPr indent="0" lvl="0" marL="0" rtl="0" algn="l">
              <a:spcBef>
                <a:spcPts val="600"/>
              </a:spcBef>
              <a:spcAft>
                <a:spcPts val="0"/>
              </a:spcAft>
              <a:buSzPts val="1800"/>
              <a:buNone/>
            </a:pPr>
            <a:r>
              <a:t/>
            </a:r>
            <a:endParaRPr>
              <a:latin typeface="Verdana"/>
              <a:ea typeface="Verdana"/>
              <a:cs typeface="Verdana"/>
              <a:sym typeface="Verdana"/>
            </a:endParaRPr>
          </a:p>
          <a:p>
            <a:pPr indent="0" lvl="0" marL="0" rtl="0" algn="l">
              <a:spcBef>
                <a:spcPts val="600"/>
              </a:spcBef>
              <a:spcAft>
                <a:spcPts val="0"/>
              </a:spcAft>
              <a:buSzPts val="1800"/>
              <a:buNone/>
            </a:pPr>
            <a:r>
              <a:t/>
            </a:r>
            <a:endParaRPr>
              <a:latin typeface="Verdana"/>
              <a:ea typeface="Verdana"/>
              <a:cs typeface="Verdana"/>
              <a:sym typeface="Verdana"/>
            </a:endParaRPr>
          </a:p>
          <a:p>
            <a:pPr indent="0" lvl="0" marL="0" rtl="0" algn="l">
              <a:spcBef>
                <a:spcPts val="600"/>
              </a:spcBef>
              <a:spcAft>
                <a:spcPts val="0"/>
              </a:spcAft>
              <a:buSzPts val="1800"/>
              <a:buNone/>
            </a:pPr>
            <a:r>
              <a:t/>
            </a:r>
            <a:endParaRPr>
              <a:latin typeface="Verdana"/>
              <a:ea typeface="Verdana"/>
              <a:cs typeface="Verdana"/>
              <a:sym typeface="Verdana"/>
            </a:endParaRPr>
          </a:p>
          <a:p>
            <a:pPr indent="0" lvl="0" marL="0" rtl="0" algn="l">
              <a:spcBef>
                <a:spcPts val="600"/>
              </a:spcBef>
              <a:spcAft>
                <a:spcPts val="0"/>
              </a:spcAft>
              <a:buSzPts val="1800"/>
              <a:buNone/>
            </a:pPr>
            <a:r>
              <a:t/>
            </a:r>
            <a:endParaRPr>
              <a:latin typeface="Verdana"/>
              <a:ea typeface="Verdana"/>
              <a:cs typeface="Verdana"/>
              <a:sym typeface="Verdana"/>
            </a:endParaRPr>
          </a:p>
          <a:p>
            <a:pPr indent="0" lvl="0" marL="0" rtl="0" algn="l">
              <a:spcBef>
                <a:spcPts val="600"/>
              </a:spcBef>
              <a:spcAft>
                <a:spcPts val="0"/>
              </a:spcAft>
              <a:buNone/>
            </a:pPr>
            <a:r>
              <a:t/>
            </a:r>
            <a:endParaRPr>
              <a:latin typeface="Verdana"/>
              <a:ea typeface="Verdana"/>
              <a:cs typeface="Verdana"/>
              <a:sym typeface="Verdana"/>
            </a:endParaRPr>
          </a:p>
        </p:txBody>
      </p:sp>
      <p:sp>
        <p:nvSpPr>
          <p:cNvPr id="242" name="Google Shape;242;p23:notes"/>
          <p:cNvSpPr txBox="1"/>
          <p:nvPr/>
        </p:nvSpPr>
        <p:spPr>
          <a:xfrm>
            <a:off x="3884612" y="8829675"/>
            <a:ext cx="2971800" cy="46672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a:solidFill>
                  <a:srgbClr val="000000"/>
                </a:solidFill>
                <a:latin typeface="Calibri"/>
                <a:ea typeface="Calibri"/>
                <a:cs typeface="Calibri"/>
                <a:sym typeface="Calibri"/>
              </a:rPr>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24: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253" name="Google Shape;253;p24:notes"/>
          <p:cNvSpPr txBox="1"/>
          <p:nvPr>
            <p:ph idx="1" type="body"/>
          </p:nvPr>
        </p:nvSpPr>
        <p:spPr>
          <a:xfrm>
            <a:off x="685800" y="4473575"/>
            <a:ext cx="5486400" cy="366077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800"/>
              <a:buNone/>
            </a:pPr>
            <a:r>
              <a:rPr lang="en-US" u="sng"/>
              <a:t>Let’s </a:t>
            </a:r>
            <a:r>
              <a:rPr lang="en-US"/>
              <a:t>say you really want to compost, but you don’t have the space to do it. Vermicomposting might be the option for you!</a:t>
            </a:r>
            <a:endParaRPr/>
          </a:p>
          <a:p>
            <a:pPr indent="0" lvl="0" marL="0" rtl="0" algn="l">
              <a:spcBef>
                <a:spcPts val="600"/>
              </a:spcBef>
              <a:spcAft>
                <a:spcPts val="0"/>
              </a:spcAft>
              <a:buSzPts val="1800"/>
              <a:buNone/>
            </a:pPr>
            <a:br>
              <a:rPr lang="en-US"/>
            </a:br>
            <a:r>
              <a:rPr lang="en-US"/>
              <a:t>Vermicomposting is composting, but with worms. Vermicomposting is easy, pretty self-contained, and doesn’t smell if you do it correctly.  Ia  have friend who lives in an apartment and places her bin on the top shelf of her hallway closet &amp; it doesn’t smell at all! The worms also produce a secretion, which we call worm tea, that can be used as a no-chemical drain cleaner, or, if diluted, is an incredible source of nutrients for your plants. Our garden was thriving this year because we kept it happy and fulfilled with this worm tea</a:t>
            </a:r>
            <a:endParaRPr/>
          </a:p>
          <a:p>
            <a:pPr indent="0" lvl="0" marL="0" rtl="0" algn="l">
              <a:spcBef>
                <a:spcPts val="600"/>
              </a:spcBef>
              <a:spcAft>
                <a:spcPts val="0"/>
              </a:spcAft>
              <a:buSzPts val="1800"/>
              <a:buNone/>
            </a:pPr>
            <a:r>
              <a:t/>
            </a:r>
            <a:endParaRPr/>
          </a:p>
          <a:p>
            <a:pPr indent="0" lvl="0" marL="0" rtl="0" algn="l">
              <a:spcBef>
                <a:spcPts val="600"/>
              </a:spcBef>
              <a:spcAft>
                <a:spcPts val="0"/>
              </a:spcAft>
              <a:buSzPts val="1800"/>
              <a:buNone/>
            </a:pPr>
            <a:r>
              <a:rPr lang="en-US"/>
              <a:t>If you don’t have time to make your own worm bin, our department makes and sells them for $26.00. If you’d like to be more hands on, we offer a class several times a year where you can make your own worm bin.</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rPr lang="en-US"/>
              <a:t>Like with composting, we offer classes in-person and virtually and have videos posted on our website that teach you how </a:t>
            </a:r>
            <a:r>
              <a:rPr lang="en-US">
                <a:solidFill>
                  <a:srgbClr val="595959"/>
                </a:solidFill>
              </a:rPr>
              <a:t>to start, maintain and resolve any issues with your vermicomposting bin.</a:t>
            </a:r>
            <a:endParaRPr/>
          </a:p>
          <a:p>
            <a:pPr indent="0" lvl="0" marL="0" rtl="0" algn="l">
              <a:spcBef>
                <a:spcPts val="0"/>
              </a:spcBef>
              <a:spcAft>
                <a:spcPts val="0"/>
              </a:spcAft>
              <a:buSzPts val="1800"/>
              <a:buNone/>
            </a:pPr>
            <a:r>
              <a:t/>
            </a:r>
            <a:endParaRPr>
              <a:solidFill>
                <a:srgbClr val="595959"/>
              </a:solidFill>
            </a:endParaRPr>
          </a:p>
          <a:p>
            <a:pPr indent="0" lvl="0" marL="0" rtl="0" algn="l">
              <a:spcBef>
                <a:spcPts val="0"/>
              </a:spcBef>
              <a:spcAft>
                <a:spcPts val="0"/>
              </a:spcAft>
              <a:buSzPts val="1800"/>
              <a:buNone/>
            </a:pPr>
            <a:r>
              <a:rPr lang="en-US"/>
              <a:t>Or you can schedule a speaker for any of our classes if you have group of ten or more that want to meet virtually or in-person. Just go online to sign up or call us and schedule a class at </a:t>
            </a:r>
            <a:r>
              <a:rPr lang="en-US" u="sng">
                <a:solidFill>
                  <a:srgbClr val="000000"/>
                </a:solidFill>
                <a:hlinkClick r:id="rId2">
                  <a:extLst>
                    <a:ext uri="{A12FA001-AC4F-418D-AE19-62706E023703}">
                      <ahyp:hlinkClr val="tx"/>
                    </a:ext>
                  </a:extLst>
                </a:hlinkClick>
              </a:rPr>
              <a:t>rcwaste.org/outreach/speaker</a:t>
            </a:r>
            <a:endParaRPr/>
          </a:p>
          <a:p>
            <a:pPr indent="0" lvl="0" marL="0" rtl="0" algn="l">
              <a:spcBef>
                <a:spcPts val="600"/>
              </a:spcBef>
              <a:spcAft>
                <a:spcPts val="0"/>
              </a:spcAft>
              <a:buSzPts val="1800"/>
              <a:buNone/>
            </a:pPr>
            <a:r>
              <a:t/>
            </a:r>
            <a:endParaRPr/>
          </a:p>
          <a:p>
            <a:pPr indent="0" lvl="0" marL="0" rtl="0" algn="l">
              <a:spcBef>
                <a:spcPts val="600"/>
              </a:spcBef>
              <a:spcAft>
                <a:spcPts val="0"/>
              </a:spcAft>
              <a:buSzPts val="1800"/>
              <a:buNone/>
            </a:pPr>
            <a:r>
              <a:t/>
            </a:r>
            <a:endParaRPr>
              <a:latin typeface="Verdana"/>
              <a:ea typeface="Verdana"/>
              <a:cs typeface="Verdana"/>
              <a:sym typeface="Verdana"/>
            </a:endParaRPr>
          </a:p>
          <a:p>
            <a:pPr indent="0" lvl="0" marL="0" rtl="0" algn="l">
              <a:spcBef>
                <a:spcPts val="600"/>
              </a:spcBef>
              <a:spcAft>
                <a:spcPts val="0"/>
              </a:spcAft>
              <a:buSzPts val="1800"/>
              <a:buNone/>
            </a:pPr>
            <a:r>
              <a:t/>
            </a:r>
            <a:endParaRPr>
              <a:latin typeface="Verdana"/>
              <a:ea typeface="Verdana"/>
              <a:cs typeface="Verdana"/>
              <a:sym typeface="Verdana"/>
            </a:endParaRPr>
          </a:p>
          <a:p>
            <a:pPr indent="0" lvl="0" marL="0" rtl="0" algn="l">
              <a:spcBef>
                <a:spcPts val="600"/>
              </a:spcBef>
              <a:spcAft>
                <a:spcPts val="0"/>
              </a:spcAft>
              <a:buSzPts val="1800"/>
              <a:buNone/>
            </a:pPr>
            <a:r>
              <a:t/>
            </a:r>
            <a:endParaRPr>
              <a:latin typeface="Verdana"/>
              <a:ea typeface="Verdana"/>
              <a:cs typeface="Verdana"/>
              <a:sym typeface="Verdana"/>
            </a:endParaRPr>
          </a:p>
          <a:p>
            <a:pPr indent="0" lvl="0" marL="0" rtl="0" algn="l">
              <a:spcBef>
                <a:spcPts val="600"/>
              </a:spcBef>
              <a:spcAft>
                <a:spcPts val="0"/>
              </a:spcAft>
              <a:buSzPts val="1800"/>
              <a:buNone/>
            </a:pPr>
            <a:r>
              <a:t/>
            </a:r>
            <a:endParaRPr>
              <a:latin typeface="Verdana"/>
              <a:ea typeface="Verdana"/>
              <a:cs typeface="Verdana"/>
              <a:sym typeface="Verdana"/>
            </a:endParaRPr>
          </a:p>
          <a:p>
            <a:pPr indent="0" lvl="0" marL="0" rtl="0" algn="l">
              <a:spcBef>
                <a:spcPts val="600"/>
              </a:spcBef>
              <a:spcAft>
                <a:spcPts val="0"/>
              </a:spcAft>
              <a:buSzPts val="1800"/>
              <a:buNone/>
            </a:pPr>
            <a:r>
              <a:t/>
            </a:r>
            <a:endParaRPr>
              <a:latin typeface="Verdana"/>
              <a:ea typeface="Verdana"/>
              <a:cs typeface="Verdana"/>
              <a:sym typeface="Verdana"/>
            </a:endParaRPr>
          </a:p>
          <a:p>
            <a:pPr indent="0" lvl="0" marL="0" rtl="0" algn="l">
              <a:spcBef>
                <a:spcPts val="600"/>
              </a:spcBef>
              <a:spcAft>
                <a:spcPts val="0"/>
              </a:spcAft>
              <a:buSzPts val="1800"/>
              <a:buNone/>
            </a:pPr>
            <a:r>
              <a:t/>
            </a:r>
            <a:endParaRPr>
              <a:latin typeface="Verdana"/>
              <a:ea typeface="Verdana"/>
              <a:cs typeface="Verdana"/>
              <a:sym typeface="Verdana"/>
            </a:endParaRPr>
          </a:p>
          <a:p>
            <a:pPr indent="0" lvl="0" marL="0" rtl="0" algn="l">
              <a:spcBef>
                <a:spcPts val="600"/>
              </a:spcBef>
              <a:spcAft>
                <a:spcPts val="0"/>
              </a:spcAft>
              <a:buSzPts val="1800"/>
              <a:buNone/>
            </a:pPr>
            <a:r>
              <a:t/>
            </a:r>
            <a:endParaRPr>
              <a:latin typeface="Verdana"/>
              <a:ea typeface="Verdana"/>
              <a:cs typeface="Verdana"/>
              <a:sym typeface="Verdana"/>
            </a:endParaRPr>
          </a:p>
          <a:p>
            <a:pPr indent="0" lvl="0" marL="0" rtl="0" algn="l">
              <a:spcBef>
                <a:spcPts val="600"/>
              </a:spcBef>
              <a:spcAft>
                <a:spcPts val="0"/>
              </a:spcAft>
              <a:buSzPts val="1800"/>
              <a:buNone/>
            </a:pPr>
            <a:r>
              <a:t/>
            </a:r>
            <a:endParaRPr>
              <a:latin typeface="Verdana"/>
              <a:ea typeface="Verdana"/>
              <a:cs typeface="Verdana"/>
              <a:sym typeface="Verdana"/>
            </a:endParaRPr>
          </a:p>
          <a:p>
            <a:pPr indent="0" lvl="0" marL="0" rtl="0" algn="l">
              <a:spcBef>
                <a:spcPts val="600"/>
              </a:spcBef>
              <a:spcAft>
                <a:spcPts val="0"/>
              </a:spcAft>
              <a:buSzPts val="1800"/>
              <a:buNone/>
            </a:pPr>
            <a:r>
              <a:t/>
            </a:r>
            <a:endParaRPr>
              <a:latin typeface="Verdana"/>
              <a:ea typeface="Verdana"/>
              <a:cs typeface="Verdana"/>
              <a:sym typeface="Verdana"/>
            </a:endParaRPr>
          </a:p>
          <a:p>
            <a:pPr indent="0" lvl="0" marL="0" rtl="0" algn="l">
              <a:spcBef>
                <a:spcPts val="600"/>
              </a:spcBef>
              <a:spcAft>
                <a:spcPts val="0"/>
              </a:spcAft>
              <a:buSzPts val="1800"/>
              <a:buNone/>
            </a:pPr>
            <a:r>
              <a:t/>
            </a:r>
            <a:endParaRPr>
              <a:latin typeface="Verdana"/>
              <a:ea typeface="Verdana"/>
              <a:cs typeface="Verdana"/>
              <a:sym typeface="Verdana"/>
            </a:endParaRPr>
          </a:p>
          <a:p>
            <a:pPr indent="0" lvl="0" marL="0" rtl="0" algn="l">
              <a:spcBef>
                <a:spcPts val="600"/>
              </a:spcBef>
              <a:spcAft>
                <a:spcPts val="0"/>
              </a:spcAft>
              <a:buSzPts val="1800"/>
              <a:buNone/>
            </a:pPr>
            <a:r>
              <a:t/>
            </a:r>
            <a:endParaRPr>
              <a:latin typeface="Verdana"/>
              <a:ea typeface="Verdana"/>
              <a:cs typeface="Verdana"/>
              <a:sym typeface="Verdana"/>
            </a:endParaRPr>
          </a:p>
          <a:p>
            <a:pPr indent="0" lvl="0" marL="0" rtl="0" algn="l">
              <a:spcBef>
                <a:spcPts val="600"/>
              </a:spcBef>
              <a:spcAft>
                <a:spcPts val="0"/>
              </a:spcAft>
              <a:buSzPts val="1800"/>
              <a:buNone/>
            </a:pPr>
            <a:r>
              <a:t/>
            </a:r>
            <a:endParaRPr>
              <a:latin typeface="Verdana"/>
              <a:ea typeface="Verdana"/>
              <a:cs typeface="Verdana"/>
              <a:sym typeface="Verdana"/>
            </a:endParaRPr>
          </a:p>
          <a:p>
            <a:pPr indent="0" lvl="0" marL="0" rtl="0" algn="l">
              <a:spcBef>
                <a:spcPts val="600"/>
              </a:spcBef>
              <a:spcAft>
                <a:spcPts val="0"/>
              </a:spcAft>
              <a:buSzPts val="1800"/>
              <a:buNone/>
            </a:pPr>
            <a:r>
              <a:t/>
            </a:r>
            <a:endParaRPr>
              <a:latin typeface="Verdana"/>
              <a:ea typeface="Verdana"/>
              <a:cs typeface="Verdana"/>
              <a:sym typeface="Verdana"/>
            </a:endParaRPr>
          </a:p>
          <a:p>
            <a:pPr indent="0" lvl="0" marL="0" rtl="0" algn="l">
              <a:spcBef>
                <a:spcPts val="600"/>
              </a:spcBef>
              <a:spcAft>
                <a:spcPts val="0"/>
              </a:spcAft>
              <a:buSzPts val="1800"/>
              <a:buNone/>
            </a:pPr>
            <a:r>
              <a:t/>
            </a:r>
            <a:endParaRPr>
              <a:latin typeface="Verdana"/>
              <a:ea typeface="Verdana"/>
              <a:cs typeface="Verdana"/>
              <a:sym typeface="Verdana"/>
            </a:endParaRPr>
          </a:p>
          <a:p>
            <a:pPr indent="0" lvl="0" marL="0" rtl="0" algn="l">
              <a:spcBef>
                <a:spcPts val="600"/>
              </a:spcBef>
              <a:spcAft>
                <a:spcPts val="0"/>
              </a:spcAft>
              <a:buSzPts val="1800"/>
              <a:buNone/>
            </a:pPr>
            <a:r>
              <a:t/>
            </a:r>
            <a:endParaRPr>
              <a:latin typeface="Verdana"/>
              <a:ea typeface="Verdana"/>
              <a:cs typeface="Verdana"/>
              <a:sym typeface="Verdana"/>
            </a:endParaRPr>
          </a:p>
          <a:p>
            <a:pPr indent="0" lvl="0" marL="0" rtl="0" algn="l">
              <a:spcBef>
                <a:spcPts val="600"/>
              </a:spcBef>
              <a:spcAft>
                <a:spcPts val="0"/>
              </a:spcAft>
              <a:buSzPts val="1800"/>
              <a:buNone/>
            </a:pPr>
            <a:r>
              <a:t/>
            </a:r>
            <a:endParaRPr>
              <a:latin typeface="Verdana"/>
              <a:ea typeface="Verdana"/>
              <a:cs typeface="Verdana"/>
              <a:sym typeface="Verdana"/>
            </a:endParaRPr>
          </a:p>
          <a:p>
            <a:pPr indent="0" lvl="0" marL="0" rtl="0" algn="l">
              <a:spcBef>
                <a:spcPts val="600"/>
              </a:spcBef>
              <a:spcAft>
                <a:spcPts val="0"/>
              </a:spcAft>
              <a:buSzPts val="1800"/>
              <a:buNone/>
            </a:pPr>
            <a:r>
              <a:t/>
            </a:r>
            <a:endParaRPr>
              <a:latin typeface="Verdana"/>
              <a:ea typeface="Verdana"/>
              <a:cs typeface="Verdana"/>
              <a:sym typeface="Verdana"/>
            </a:endParaRPr>
          </a:p>
          <a:p>
            <a:pPr indent="0" lvl="0" marL="0" rtl="0" algn="l">
              <a:spcBef>
                <a:spcPts val="600"/>
              </a:spcBef>
              <a:spcAft>
                <a:spcPts val="0"/>
              </a:spcAft>
              <a:buSzPts val="1800"/>
              <a:buNone/>
            </a:pPr>
            <a:r>
              <a:t/>
            </a:r>
            <a:endParaRPr>
              <a:latin typeface="Verdana"/>
              <a:ea typeface="Verdana"/>
              <a:cs typeface="Verdana"/>
              <a:sym typeface="Verdana"/>
            </a:endParaRPr>
          </a:p>
          <a:p>
            <a:pPr indent="0" lvl="0" marL="0" rtl="0" algn="l">
              <a:spcBef>
                <a:spcPts val="600"/>
              </a:spcBef>
              <a:spcAft>
                <a:spcPts val="0"/>
              </a:spcAft>
              <a:buSzPts val="1800"/>
              <a:buNone/>
            </a:pPr>
            <a:r>
              <a:t/>
            </a:r>
            <a:endParaRPr>
              <a:latin typeface="Verdana"/>
              <a:ea typeface="Verdana"/>
              <a:cs typeface="Verdana"/>
              <a:sym typeface="Verdana"/>
            </a:endParaRPr>
          </a:p>
          <a:p>
            <a:pPr indent="0" lvl="0" marL="0" rtl="0" algn="l">
              <a:spcBef>
                <a:spcPts val="600"/>
              </a:spcBef>
              <a:spcAft>
                <a:spcPts val="0"/>
              </a:spcAft>
              <a:buSzPts val="1800"/>
              <a:buNone/>
            </a:pPr>
            <a:r>
              <a:t/>
            </a:r>
            <a:endParaRPr>
              <a:latin typeface="Verdana"/>
              <a:ea typeface="Verdana"/>
              <a:cs typeface="Verdana"/>
              <a:sym typeface="Verdana"/>
            </a:endParaRPr>
          </a:p>
          <a:p>
            <a:pPr indent="0" lvl="0" marL="0" rtl="0" algn="l">
              <a:spcBef>
                <a:spcPts val="600"/>
              </a:spcBef>
              <a:spcAft>
                <a:spcPts val="0"/>
              </a:spcAft>
              <a:buNone/>
            </a:pPr>
            <a:r>
              <a:t/>
            </a:r>
            <a:endParaRPr>
              <a:latin typeface="Verdana"/>
              <a:ea typeface="Verdana"/>
              <a:cs typeface="Verdana"/>
              <a:sym typeface="Verdana"/>
            </a:endParaRPr>
          </a:p>
        </p:txBody>
      </p:sp>
      <p:sp>
        <p:nvSpPr>
          <p:cNvPr id="254" name="Google Shape;254;p24:notes"/>
          <p:cNvSpPr txBox="1"/>
          <p:nvPr/>
        </p:nvSpPr>
        <p:spPr>
          <a:xfrm>
            <a:off x="3884612" y="8829675"/>
            <a:ext cx="2971800" cy="46672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a:solidFill>
                  <a:srgbClr val="000000"/>
                </a:solidFill>
                <a:latin typeface="Calibri"/>
                <a:ea typeface="Calibri"/>
                <a:cs typeface="Calibri"/>
                <a:sym typeface="Calibri"/>
              </a:rPr>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25: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265" name="Google Shape;265;p25:notes"/>
          <p:cNvSpPr txBox="1"/>
          <p:nvPr>
            <p:ph idx="1" type="body"/>
          </p:nvPr>
        </p:nvSpPr>
        <p:spPr>
          <a:xfrm>
            <a:off x="685800" y="4473575"/>
            <a:ext cx="5486400" cy="366077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800"/>
              <a:buNone/>
            </a:pPr>
            <a:r>
              <a:rPr lang="en-US"/>
              <a:t>An effective way to prevent food waste is to start a garden, whether it’s a </a:t>
            </a:r>
            <a:r>
              <a:rPr lang="en-US">
                <a:solidFill>
                  <a:srgbClr val="404040"/>
                </a:solidFill>
              </a:rPr>
              <a:t>community garden, work garden, or school garden.  </a:t>
            </a:r>
            <a:r>
              <a:rPr lang="en-US"/>
              <a:t>Studies have found that people who grow their own food tend to waste less since there is an appreciation for fresh fruits and vegetables as they learn how much work it takes to grow good-looking and healthy produce. </a:t>
            </a:r>
            <a:endParaRPr/>
          </a:p>
          <a:p>
            <a:pPr indent="0" lvl="0" marL="0" rtl="0" algn="l">
              <a:spcBef>
                <a:spcPts val="600"/>
              </a:spcBef>
              <a:spcAft>
                <a:spcPts val="0"/>
              </a:spcAft>
              <a:buSzPts val="1800"/>
              <a:buNone/>
            </a:pPr>
            <a:r>
              <a:t/>
            </a:r>
            <a:endParaRPr/>
          </a:p>
          <a:p>
            <a:pPr indent="0" lvl="0" marL="0" rtl="0" algn="l">
              <a:spcBef>
                <a:spcPts val="600"/>
              </a:spcBef>
              <a:spcAft>
                <a:spcPts val="0"/>
              </a:spcAft>
              <a:buSzPts val="1800"/>
              <a:buNone/>
            </a:pPr>
            <a:r>
              <a:rPr lang="en-US"/>
              <a:t>Plus, any compost that’s created can go right back into the garden to complete the circle of life. Plants grow, we eat them and use the rest as compost to make the soil nutritious for more plants to grow.</a:t>
            </a:r>
            <a:endParaRPr/>
          </a:p>
          <a:p>
            <a:pPr indent="0" lvl="0" marL="0" rtl="0" algn="l">
              <a:spcBef>
                <a:spcPts val="600"/>
              </a:spcBef>
              <a:spcAft>
                <a:spcPts val="0"/>
              </a:spcAft>
              <a:buSzPts val="1800"/>
              <a:buNone/>
            </a:pPr>
            <a:r>
              <a:t/>
            </a:r>
            <a:endParaRPr/>
          </a:p>
          <a:p>
            <a:pPr indent="0" lvl="0" marL="0" rtl="0" algn="l">
              <a:spcBef>
                <a:spcPts val="600"/>
              </a:spcBef>
              <a:spcAft>
                <a:spcPts val="0"/>
              </a:spcAft>
              <a:buSzPts val="1800"/>
              <a:buNone/>
            </a:pPr>
            <a:r>
              <a:rPr lang="en-US"/>
              <a:t>There are a couple of programs we know of, like Master Gardeners of the city of Perris Green City Program, but if you know of any other ones, please let us know!</a:t>
            </a:r>
            <a:endParaRPr/>
          </a:p>
          <a:p>
            <a:pPr indent="0" lvl="0" marL="0" rtl="0" algn="l">
              <a:spcBef>
                <a:spcPts val="600"/>
              </a:spcBef>
              <a:spcAft>
                <a:spcPts val="0"/>
              </a:spcAft>
              <a:buSzPts val="1800"/>
              <a:buNone/>
            </a:pPr>
            <a:r>
              <a:t/>
            </a:r>
            <a:endParaRPr/>
          </a:p>
          <a:p>
            <a:pPr indent="0" lvl="0" marL="0" rtl="0" algn="l">
              <a:spcBef>
                <a:spcPts val="600"/>
              </a:spcBef>
              <a:spcAft>
                <a:spcPts val="0"/>
              </a:spcAft>
              <a:buSzPts val="1800"/>
              <a:buNone/>
            </a:pPr>
            <a:r>
              <a:t/>
            </a:r>
            <a:endParaRPr/>
          </a:p>
          <a:p>
            <a:pPr indent="0" lvl="0" marL="0" rtl="0" algn="l">
              <a:spcBef>
                <a:spcPts val="600"/>
              </a:spcBef>
              <a:spcAft>
                <a:spcPts val="0"/>
              </a:spcAft>
              <a:buSzPts val="1800"/>
              <a:buNone/>
            </a:pPr>
            <a:r>
              <a:t/>
            </a:r>
            <a:endParaRPr>
              <a:latin typeface="Verdana"/>
              <a:ea typeface="Verdana"/>
              <a:cs typeface="Verdana"/>
              <a:sym typeface="Verdana"/>
            </a:endParaRPr>
          </a:p>
          <a:p>
            <a:pPr indent="0" lvl="0" marL="0" rtl="0" algn="l">
              <a:spcBef>
                <a:spcPts val="600"/>
              </a:spcBef>
              <a:spcAft>
                <a:spcPts val="0"/>
              </a:spcAft>
              <a:buSzPts val="1800"/>
              <a:buNone/>
            </a:pPr>
            <a:r>
              <a:t/>
            </a:r>
            <a:endParaRPr>
              <a:latin typeface="Verdana"/>
              <a:ea typeface="Verdana"/>
              <a:cs typeface="Verdana"/>
              <a:sym typeface="Verdana"/>
            </a:endParaRPr>
          </a:p>
          <a:p>
            <a:pPr indent="0" lvl="0" marL="0" rtl="0" algn="l">
              <a:spcBef>
                <a:spcPts val="600"/>
              </a:spcBef>
              <a:spcAft>
                <a:spcPts val="0"/>
              </a:spcAft>
              <a:buSzPts val="1800"/>
              <a:buNone/>
            </a:pPr>
            <a:r>
              <a:t/>
            </a:r>
            <a:endParaRPr>
              <a:latin typeface="Verdana"/>
              <a:ea typeface="Verdana"/>
              <a:cs typeface="Verdana"/>
              <a:sym typeface="Verdana"/>
            </a:endParaRPr>
          </a:p>
          <a:p>
            <a:pPr indent="0" lvl="0" marL="0" rtl="0" algn="l">
              <a:spcBef>
                <a:spcPts val="600"/>
              </a:spcBef>
              <a:spcAft>
                <a:spcPts val="0"/>
              </a:spcAft>
              <a:buSzPts val="1800"/>
              <a:buNone/>
            </a:pPr>
            <a:r>
              <a:t/>
            </a:r>
            <a:endParaRPr>
              <a:latin typeface="Verdana"/>
              <a:ea typeface="Verdana"/>
              <a:cs typeface="Verdana"/>
              <a:sym typeface="Verdana"/>
            </a:endParaRPr>
          </a:p>
          <a:p>
            <a:pPr indent="0" lvl="0" marL="0" rtl="0" algn="l">
              <a:spcBef>
                <a:spcPts val="600"/>
              </a:spcBef>
              <a:spcAft>
                <a:spcPts val="0"/>
              </a:spcAft>
              <a:buSzPts val="1800"/>
              <a:buNone/>
            </a:pPr>
            <a:r>
              <a:t/>
            </a:r>
            <a:endParaRPr>
              <a:latin typeface="Verdana"/>
              <a:ea typeface="Verdana"/>
              <a:cs typeface="Verdana"/>
              <a:sym typeface="Verdana"/>
            </a:endParaRPr>
          </a:p>
          <a:p>
            <a:pPr indent="0" lvl="0" marL="0" rtl="0" algn="l">
              <a:spcBef>
                <a:spcPts val="600"/>
              </a:spcBef>
              <a:spcAft>
                <a:spcPts val="0"/>
              </a:spcAft>
              <a:buSzPts val="1800"/>
              <a:buNone/>
            </a:pPr>
            <a:r>
              <a:t/>
            </a:r>
            <a:endParaRPr>
              <a:latin typeface="Verdana"/>
              <a:ea typeface="Verdana"/>
              <a:cs typeface="Verdana"/>
              <a:sym typeface="Verdana"/>
            </a:endParaRPr>
          </a:p>
          <a:p>
            <a:pPr indent="0" lvl="0" marL="0" rtl="0" algn="l">
              <a:spcBef>
                <a:spcPts val="600"/>
              </a:spcBef>
              <a:spcAft>
                <a:spcPts val="0"/>
              </a:spcAft>
              <a:buSzPts val="1800"/>
              <a:buNone/>
            </a:pPr>
            <a:r>
              <a:t/>
            </a:r>
            <a:endParaRPr>
              <a:latin typeface="Verdana"/>
              <a:ea typeface="Verdana"/>
              <a:cs typeface="Verdana"/>
              <a:sym typeface="Verdana"/>
            </a:endParaRPr>
          </a:p>
          <a:p>
            <a:pPr indent="0" lvl="0" marL="0" rtl="0" algn="l">
              <a:spcBef>
                <a:spcPts val="600"/>
              </a:spcBef>
              <a:spcAft>
                <a:spcPts val="0"/>
              </a:spcAft>
              <a:buSzPts val="1800"/>
              <a:buNone/>
            </a:pPr>
            <a:r>
              <a:t/>
            </a:r>
            <a:endParaRPr>
              <a:latin typeface="Verdana"/>
              <a:ea typeface="Verdana"/>
              <a:cs typeface="Verdana"/>
              <a:sym typeface="Verdana"/>
            </a:endParaRPr>
          </a:p>
          <a:p>
            <a:pPr indent="0" lvl="0" marL="0" rtl="0" algn="l">
              <a:spcBef>
                <a:spcPts val="600"/>
              </a:spcBef>
              <a:spcAft>
                <a:spcPts val="0"/>
              </a:spcAft>
              <a:buSzPts val="1800"/>
              <a:buNone/>
            </a:pPr>
            <a:r>
              <a:t/>
            </a:r>
            <a:endParaRPr>
              <a:latin typeface="Verdana"/>
              <a:ea typeface="Verdana"/>
              <a:cs typeface="Verdana"/>
              <a:sym typeface="Verdana"/>
            </a:endParaRPr>
          </a:p>
          <a:p>
            <a:pPr indent="0" lvl="0" marL="0" rtl="0" algn="l">
              <a:spcBef>
                <a:spcPts val="600"/>
              </a:spcBef>
              <a:spcAft>
                <a:spcPts val="0"/>
              </a:spcAft>
              <a:buSzPts val="1800"/>
              <a:buNone/>
            </a:pPr>
            <a:r>
              <a:t/>
            </a:r>
            <a:endParaRPr>
              <a:latin typeface="Verdana"/>
              <a:ea typeface="Verdana"/>
              <a:cs typeface="Verdana"/>
              <a:sym typeface="Verdana"/>
            </a:endParaRPr>
          </a:p>
          <a:p>
            <a:pPr indent="0" lvl="0" marL="0" rtl="0" algn="l">
              <a:spcBef>
                <a:spcPts val="600"/>
              </a:spcBef>
              <a:spcAft>
                <a:spcPts val="0"/>
              </a:spcAft>
              <a:buSzPts val="1800"/>
              <a:buNone/>
            </a:pPr>
            <a:r>
              <a:t/>
            </a:r>
            <a:endParaRPr>
              <a:latin typeface="Verdana"/>
              <a:ea typeface="Verdana"/>
              <a:cs typeface="Verdana"/>
              <a:sym typeface="Verdana"/>
            </a:endParaRPr>
          </a:p>
          <a:p>
            <a:pPr indent="0" lvl="0" marL="0" rtl="0" algn="l">
              <a:spcBef>
                <a:spcPts val="600"/>
              </a:spcBef>
              <a:spcAft>
                <a:spcPts val="0"/>
              </a:spcAft>
              <a:buSzPts val="1800"/>
              <a:buNone/>
            </a:pPr>
            <a:r>
              <a:t/>
            </a:r>
            <a:endParaRPr>
              <a:latin typeface="Verdana"/>
              <a:ea typeface="Verdana"/>
              <a:cs typeface="Verdana"/>
              <a:sym typeface="Verdana"/>
            </a:endParaRPr>
          </a:p>
          <a:p>
            <a:pPr indent="0" lvl="0" marL="0" rtl="0" algn="l">
              <a:spcBef>
                <a:spcPts val="600"/>
              </a:spcBef>
              <a:spcAft>
                <a:spcPts val="0"/>
              </a:spcAft>
              <a:buSzPts val="1800"/>
              <a:buNone/>
            </a:pPr>
            <a:r>
              <a:t/>
            </a:r>
            <a:endParaRPr>
              <a:latin typeface="Verdana"/>
              <a:ea typeface="Verdana"/>
              <a:cs typeface="Verdana"/>
              <a:sym typeface="Verdana"/>
            </a:endParaRPr>
          </a:p>
          <a:p>
            <a:pPr indent="0" lvl="0" marL="0" rtl="0" algn="l">
              <a:spcBef>
                <a:spcPts val="600"/>
              </a:spcBef>
              <a:spcAft>
                <a:spcPts val="0"/>
              </a:spcAft>
              <a:buSzPts val="1800"/>
              <a:buNone/>
            </a:pPr>
            <a:r>
              <a:t/>
            </a:r>
            <a:endParaRPr>
              <a:latin typeface="Verdana"/>
              <a:ea typeface="Verdana"/>
              <a:cs typeface="Verdana"/>
              <a:sym typeface="Verdana"/>
            </a:endParaRPr>
          </a:p>
          <a:p>
            <a:pPr indent="0" lvl="0" marL="0" rtl="0" algn="l">
              <a:spcBef>
                <a:spcPts val="600"/>
              </a:spcBef>
              <a:spcAft>
                <a:spcPts val="0"/>
              </a:spcAft>
              <a:buSzPts val="1800"/>
              <a:buNone/>
            </a:pPr>
            <a:r>
              <a:t/>
            </a:r>
            <a:endParaRPr>
              <a:latin typeface="Verdana"/>
              <a:ea typeface="Verdana"/>
              <a:cs typeface="Verdana"/>
              <a:sym typeface="Verdana"/>
            </a:endParaRPr>
          </a:p>
          <a:p>
            <a:pPr indent="0" lvl="0" marL="0" rtl="0" algn="l">
              <a:spcBef>
                <a:spcPts val="600"/>
              </a:spcBef>
              <a:spcAft>
                <a:spcPts val="0"/>
              </a:spcAft>
              <a:buSzPts val="1800"/>
              <a:buNone/>
            </a:pPr>
            <a:r>
              <a:t/>
            </a:r>
            <a:endParaRPr>
              <a:latin typeface="Verdana"/>
              <a:ea typeface="Verdana"/>
              <a:cs typeface="Verdana"/>
              <a:sym typeface="Verdana"/>
            </a:endParaRPr>
          </a:p>
          <a:p>
            <a:pPr indent="0" lvl="0" marL="0" rtl="0" algn="l">
              <a:spcBef>
                <a:spcPts val="600"/>
              </a:spcBef>
              <a:spcAft>
                <a:spcPts val="0"/>
              </a:spcAft>
              <a:buSzPts val="1800"/>
              <a:buNone/>
            </a:pPr>
            <a:r>
              <a:t/>
            </a:r>
            <a:endParaRPr>
              <a:latin typeface="Verdana"/>
              <a:ea typeface="Verdana"/>
              <a:cs typeface="Verdana"/>
              <a:sym typeface="Verdana"/>
            </a:endParaRPr>
          </a:p>
          <a:p>
            <a:pPr indent="0" lvl="0" marL="0" rtl="0" algn="l">
              <a:spcBef>
                <a:spcPts val="600"/>
              </a:spcBef>
              <a:spcAft>
                <a:spcPts val="0"/>
              </a:spcAft>
              <a:buSzPts val="1800"/>
              <a:buNone/>
            </a:pPr>
            <a:r>
              <a:t/>
            </a:r>
            <a:endParaRPr>
              <a:latin typeface="Verdana"/>
              <a:ea typeface="Verdana"/>
              <a:cs typeface="Verdana"/>
              <a:sym typeface="Verdana"/>
            </a:endParaRPr>
          </a:p>
          <a:p>
            <a:pPr indent="0" lvl="0" marL="0" rtl="0" algn="l">
              <a:spcBef>
                <a:spcPts val="600"/>
              </a:spcBef>
              <a:spcAft>
                <a:spcPts val="0"/>
              </a:spcAft>
              <a:buSzPts val="1800"/>
              <a:buNone/>
            </a:pPr>
            <a:r>
              <a:t/>
            </a:r>
            <a:endParaRPr>
              <a:latin typeface="Verdana"/>
              <a:ea typeface="Verdana"/>
              <a:cs typeface="Verdana"/>
              <a:sym typeface="Verdana"/>
            </a:endParaRPr>
          </a:p>
          <a:p>
            <a:pPr indent="0" lvl="0" marL="0" rtl="0" algn="l">
              <a:spcBef>
                <a:spcPts val="600"/>
              </a:spcBef>
              <a:spcAft>
                <a:spcPts val="0"/>
              </a:spcAft>
              <a:buSzPts val="1800"/>
              <a:buNone/>
            </a:pPr>
            <a:r>
              <a:t/>
            </a:r>
            <a:endParaRPr>
              <a:latin typeface="Verdana"/>
              <a:ea typeface="Verdana"/>
              <a:cs typeface="Verdana"/>
              <a:sym typeface="Verdana"/>
            </a:endParaRPr>
          </a:p>
          <a:p>
            <a:pPr indent="0" lvl="0" marL="0" rtl="0" algn="l">
              <a:spcBef>
                <a:spcPts val="600"/>
              </a:spcBef>
              <a:spcAft>
                <a:spcPts val="0"/>
              </a:spcAft>
              <a:buSzPts val="1800"/>
              <a:buNone/>
            </a:pPr>
            <a:r>
              <a:t/>
            </a:r>
            <a:endParaRPr>
              <a:latin typeface="Verdana"/>
              <a:ea typeface="Verdana"/>
              <a:cs typeface="Verdana"/>
              <a:sym typeface="Verdana"/>
            </a:endParaRPr>
          </a:p>
          <a:p>
            <a:pPr indent="0" lvl="0" marL="0" rtl="0" algn="l">
              <a:spcBef>
                <a:spcPts val="600"/>
              </a:spcBef>
              <a:spcAft>
                <a:spcPts val="0"/>
              </a:spcAft>
              <a:buNone/>
            </a:pPr>
            <a:r>
              <a:t/>
            </a:r>
            <a:endParaRPr>
              <a:latin typeface="Verdana"/>
              <a:ea typeface="Verdana"/>
              <a:cs typeface="Verdana"/>
              <a:sym typeface="Verdana"/>
            </a:endParaRPr>
          </a:p>
        </p:txBody>
      </p:sp>
      <p:sp>
        <p:nvSpPr>
          <p:cNvPr id="266" name="Google Shape;266;p25:notes"/>
          <p:cNvSpPr txBox="1"/>
          <p:nvPr/>
        </p:nvSpPr>
        <p:spPr>
          <a:xfrm>
            <a:off x="3884612" y="8829675"/>
            <a:ext cx="2971800" cy="46672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a:solidFill>
                  <a:srgbClr val="000000"/>
                </a:solidFill>
                <a:latin typeface="Calibri"/>
                <a:ea typeface="Calibri"/>
                <a:cs typeface="Calibri"/>
                <a:sym typeface="Calibri"/>
              </a:rPr>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26: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276" name="Google Shape;276;p26:notes"/>
          <p:cNvSpPr txBox="1"/>
          <p:nvPr>
            <p:ph idx="1" type="body"/>
          </p:nvPr>
        </p:nvSpPr>
        <p:spPr>
          <a:xfrm>
            <a:off x="685800" y="4473575"/>
            <a:ext cx="5486400" cy="366077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800"/>
              <a:buNone/>
            </a:pPr>
            <a:r>
              <a:rPr lang="en-US"/>
              <a:t>Now we can get into the final portion of our presentation: community action!</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rPr lang="en-US"/>
              <a:t>Whether you are a resident or own a business, here’s a map that lets you know of food pantries in the area. This map is on the County of Riverside’s website, but you can even just open google maps, type in food pantry &amp; a few will pop up like this too.</a:t>
            </a:r>
            <a:endParaRPr/>
          </a:p>
          <a:p>
            <a:pPr indent="0" lvl="0" marL="0" rtl="0" algn="l">
              <a:spcBef>
                <a:spcPts val="0"/>
              </a:spcBef>
              <a:spcAft>
                <a:spcPts val="0"/>
              </a:spcAft>
              <a:buSzPts val="1800"/>
              <a:buNone/>
            </a:pPr>
            <a:br>
              <a:rPr lang="en-US"/>
            </a:br>
            <a:r>
              <a:rPr lang="en-US"/>
              <a:t>Anyone can deliver or donate food to any local food pantry or food bank. You don’t have to be a part of a non-profit and you don’t even have to have a food handlers license.  But before visiting a food pantry or a food bank make sure to call ahead to find out what kind of food items they can actually accept.  Food Banks and some food pantries can accept everything from dry goods to frozen food because they have freezers.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rPr lang="en-US"/>
              <a:t>But many food pantries might not have freezers and therefore can only accept dry or canned goods.  Again, it’s also best to call ahead or visit before donating if you can. </a:t>
            </a:r>
            <a:br>
              <a:rPr lang="en-US"/>
            </a:br>
            <a:br>
              <a:rPr lang="en-US"/>
            </a:br>
            <a:r>
              <a:rPr lang="en-US"/>
              <a:t>Also – I want to clarify that Food Banks and Food Pantries are not the same. There’s about 3 or 4 Food banks in all of Riverside County, while there are hundreds of food pantries. </a:t>
            </a:r>
            <a:br>
              <a:rPr lang="en-US"/>
            </a:br>
            <a:r>
              <a:rPr lang="en-US"/>
              <a:t>Food banks never feed the community directly – they’re the big warehouses that supply the smaller food pantries with food so they, the food pantries, can either prepare meals or organize drives to give food to the community directly.</a:t>
            </a:r>
            <a:br>
              <a:rPr lang="en-US"/>
            </a:br>
            <a:br>
              <a:rPr lang="en-US"/>
            </a:br>
            <a:r>
              <a:rPr lang="en-US"/>
              <a:t>Knowing where food pantries are is a great resource for residents who want to make a small donation or are experiencing food insecurity. They are also a great resource for businesses who want to start a food rescue program.</a:t>
            </a:r>
            <a:br>
              <a:rPr lang="en-US"/>
            </a:br>
            <a:r>
              <a:rPr lang="en-US"/>
              <a:t>Different organizations organize food rescue programs, like Churches, Schools, and girl scout troops</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rPr lang="en-US"/>
              <a:t>If you are looking to get involved, food pantries are always looking for good volunteers to help with the warehouse and distribution.</a:t>
            </a:r>
            <a:br>
              <a:rPr lang="en-US"/>
            </a:br>
            <a:r>
              <a:rPr lang="en-US"/>
              <a:t>​</a:t>
            </a:r>
            <a:br>
              <a:rPr lang="en-US"/>
            </a:br>
            <a:r>
              <a:rPr b="1" lang="en-US"/>
              <a:t>LINK TO MAP: </a:t>
            </a:r>
            <a:r>
              <a:rPr lang="en-US"/>
              <a:t>​</a:t>
            </a:r>
            <a:endParaRPr/>
          </a:p>
          <a:p>
            <a:pPr indent="0" lvl="0" marL="0" rtl="0" algn="l">
              <a:spcBef>
                <a:spcPts val="0"/>
              </a:spcBef>
              <a:spcAft>
                <a:spcPts val="0"/>
              </a:spcAft>
              <a:buSzPts val="1800"/>
              <a:buNone/>
            </a:pPr>
            <a:r>
              <a:rPr lang="en-US" u="sng">
                <a:solidFill>
                  <a:srgbClr val="000000"/>
                </a:solidFill>
                <a:hlinkClick r:id="rId2">
                  <a:extLst>
                    <a:ext uri="{A12FA001-AC4F-418D-AE19-62706E023703}">
                      <ahyp:hlinkClr val="tx"/>
                    </a:ext>
                  </a:extLst>
                </a:hlinkClick>
              </a:rPr>
              <a:t>https://countyofriverside.maps.arcgis.com/apps/webappviewer/index.html?id=52ca2b425fd14b2387f3676bf6db294e&amp;extent=-13100249.8739%2C3944965.339%2C-12940037.8626%2C4040817.3725%2C102100</a:t>
            </a:r>
            <a:r>
              <a:rPr lang="en-US"/>
              <a:t>​</a:t>
            </a:r>
            <a:br>
              <a:rPr lang="en-US"/>
            </a:br>
            <a:r>
              <a:rPr lang="en-US"/>
              <a:t>​</a:t>
            </a:r>
            <a:br>
              <a:rPr lang="en-US"/>
            </a:br>
            <a:r>
              <a:rPr lang="en-US"/>
              <a:t>​</a:t>
            </a:r>
            <a:endParaRPr/>
          </a:p>
          <a:p>
            <a:pPr indent="0" lvl="0" marL="0" rtl="0" algn="l">
              <a:spcBef>
                <a:spcPts val="0"/>
              </a:spcBef>
              <a:spcAft>
                <a:spcPts val="0"/>
              </a:spcAft>
              <a:buSzPts val="1800"/>
              <a:buNone/>
            </a:pPr>
            <a:r>
              <a:rPr lang="en-US"/>
              <a:t>​</a:t>
            </a:r>
            <a:br>
              <a:rPr lang="en-US"/>
            </a:br>
            <a:r>
              <a:rPr lang="en-US"/>
              <a:t>​</a:t>
            </a:r>
            <a:br>
              <a:rPr lang="en-US"/>
            </a:br>
            <a:r>
              <a:rPr lang="en-US"/>
              <a:t>​</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None/>
            </a:pPr>
            <a:r>
              <a:t/>
            </a:r>
            <a:endParaRPr/>
          </a:p>
        </p:txBody>
      </p:sp>
      <p:sp>
        <p:nvSpPr>
          <p:cNvPr id="277" name="Google Shape;277;p26:notes"/>
          <p:cNvSpPr txBox="1"/>
          <p:nvPr/>
        </p:nvSpPr>
        <p:spPr>
          <a:xfrm>
            <a:off x="3884612" y="8829675"/>
            <a:ext cx="2971800" cy="46672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a:solidFill>
                  <a:srgbClr val="000000"/>
                </a:solidFill>
                <a:latin typeface="Calibri"/>
                <a:ea typeface="Calibri"/>
                <a:cs typeface="Calibri"/>
                <a:sym typeface="Calibri"/>
              </a:rPr>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27: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289" name="Google Shape;289;p27:notes"/>
          <p:cNvSpPr txBox="1"/>
          <p:nvPr>
            <p:ph idx="1" type="body"/>
          </p:nvPr>
        </p:nvSpPr>
        <p:spPr>
          <a:xfrm>
            <a:off x="685800" y="4473575"/>
            <a:ext cx="5486400" cy="366077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800"/>
              <a:buNone/>
            </a:pPr>
            <a:r>
              <a:rPr lang="en-US"/>
              <a:t>There are a lot of things any business can do to prevent food waste from being created.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rPr lang="en-US"/>
              <a:t>Step 1 is ensuring only the right amount of food is ordered, and that over-ordering is avoided. One way to do this is to audit previous meals to find out what is leftover on the plate and make adjustments from there.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rPr lang="en-US"/>
              <a:t>Step 2 is the Smarter lunchroom movement. These are Methods and tricks schools can use to minimize food waste. First is the presentation of the food. presentation of food can make a big difference in whether it gets eaten or not. For instance, studies show that sliced apples are way more likely to be eaten by students than whole apples, and that’s the same with orange slices vs. a whole orange.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rPr lang="en-US"/>
              <a:t>Another method is Serving meals in an appetizing order, which involves pairing or matching up certain foods together on the tray line that complement each other well.  For instance, schools might pair delicious gravy right next to mash potatoes, or put milk right next to a peanut butter and jelly sandwich. Doing this increases the likelihood of kids selecting and actually eating certain foods.</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rPr lang="en-US"/>
              <a:t>Another method is re-naming boring foods. One study found that instead of calling carrots, carrots, they called them “kick butt” carrots &amp; called spinach “muscle machine spinach.” The study found a decrease in waste and an increase of students selecting and eating those healthier options for lunch!</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rPr lang="en-US"/>
              <a:t>Step 3 is food eaten, and in a perfect world – all food on the plate is eaten</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rPr lang="en-US"/>
              <a:t>STEP 4 moves into Food Rescue and can pertain to schools or businesses</a:t>
            </a:r>
            <a:endParaRPr/>
          </a:p>
          <a:p>
            <a:pPr indent="0" lvl="0" marL="0" rtl="0" algn="l">
              <a:spcBef>
                <a:spcPts val="0"/>
              </a:spcBef>
              <a:spcAft>
                <a:spcPts val="0"/>
              </a:spcAft>
              <a:buNone/>
            </a:pPr>
            <a:r>
              <a:rPr lang="en-US"/>
              <a:t>food sharing tables can be used in schools, which means that students place all their uneaten and unwanted food on a table. The food is still packaged and untouched, which allows other students the opportunity to grab whatever they want from the share table if they are still hungry or if they wanted to trade an item they had.</a:t>
            </a:r>
            <a:endParaRPr/>
          </a:p>
          <a:p>
            <a:pPr indent="0" lvl="0" marL="0" rtl="0" algn="l">
              <a:spcBef>
                <a:spcPts val="0"/>
              </a:spcBef>
              <a:spcAft>
                <a:spcPts val="0"/>
              </a:spcAft>
              <a:buNone/>
            </a:pPr>
            <a:r>
              <a:rPr lang="en-US"/>
              <a:t>Both schools and businesses can create signage and provide education on food waste and food recovery measures</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rPr lang="en-US"/>
              <a:t>STEP 5, food recovery, involves forming relationships with your local food banks or food pantry. By forming relationships, this means that you find out who the coordinator is, and how the operation works, since there’s some difference across the industry.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rPr lang="en-US"/>
              <a:t>Although, if you deal with food waste, like banana peels, apple rinds, or leftover food, then composting or vermicomposting might be better options. If composting or vermicomposting can’t be done on-site, then food waste can always be taken to a composting facility OR even to animal farms if it’s good enough for animals to eat.  Food banks usually have relationships with pig and goat farmers in the area since food banks also need a way to dispose of food that has arrived past its expiration date or is unwanted for other reasons. This is a great option for food business like restaurants, hotels, catering companies and grocery stores that have food that needs disposal. </a:t>
            </a:r>
            <a:endParaRPr/>
          </a:p>
          <a:p>
            <a:pPr indent="0" lvl="0" marL="0" rtl="0" algn="l">
              <a:spcBef>
                <a:spcPts val="0"/>
              </a:spcBef>
              <a:spcAft>
                <a:spcPts val="0"/>
              </a:spcAft>
              <a:buNone/>
            </a:pPr>
            <a:r>
              <a:t/>
            </a:r>
            <a:endParaRPr/>
          </a:p>
        </p:txBody>
      </p:sp>
      <p:sp>
        <p:nvSpPr>
          <p:cNvPr id="290" name="Google Shape;290;p27:notes"/>
          <p:cNvSpPr txBox="1"/>
          <p:nvPr/>
        </p:nvSpPr>
        <p:spPr>
          <a:xfrm>
            <a:off x="3884612" y="8829675"/>
            <a:ext cx="2971800" cy="46672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a:solidFill>
                  <a:srgbClr val="000000"/>
                </a:solidFill>
                <a:latin typeface="Calibri"/>
                <a:ea typeface="Calibri"/>
                <a:cs typeface="Calibri"/>
                <a:sym typeface="Calibri"/>
              </a:rPr>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28:notes"/>
          <p:cNvSpPr/>
          <p:nvPr>
            <p:ph idx="2" type="sldImg"/>
          </p:nvPr>
        </p:nvSpPr>
        <p:spPr>
          <a:xfrm>
            <a:off x="6413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305" name="Google Shape;305;p28:notes"/>
          <p:cNvSpPr txBox="1"/>
          <p:nvPr>
            <p:ph idx="1" type="body"/>
          </p:nvPr>
        </p:nvSpPr>
        <p:spPr>
          <a:xfrm>
            <a:off x="685800" y="4473575"/>
            <a:ext cx="5486400" cy="3660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800"/>
              <a:buNone/>
            </a:pPr>
            <a:r>
              <a:rPr b="1" lang="en-US"/>
              <a:t>Let’s get into some </a:t>
            </a:r>
            <a:r>
              <a:rPr lang="en-US"/>
              <a:t>do’s and don’t’s when it comes to donating:</a:t>
            </a:r>
            <a:br>
              <a:rPr lang="en-US"/>
            </a:br>
            <a:br>
              <a:rPr lang="en-US"/>
            </a:br>
            <a:r>
              <a:rPr lang="en-US"/>
              <a:t>first, make sure to contact environmental health, your local health department, to find out what foods are fit for donation and which aren’t</a:t>
            </a:r>
            <a:endParaRPr/>
          </a:p>
          <a:p>
            <a:pPr indent="0" lvl="0" marL="0" rtl="0" algn="l">
              <a:spcBef>
                <a:spcPts val="0"/>
              </a:spcBef>
              <a:spcAft>
                <a:spcPts val="0"/>
              </a:spcAft>
              <a:buSzPts val="1800"/>
              <a:buNone/>
            </a:pPr>
            <a:br>
              <a:rPr lang="en-US"/>
            </a:br>
            <a:r>
              <a:rPr lang="en-US"/>
              <a:t>Generally, anything sealed and not expired is accepted, and that includes milk cartons, or any other dairy products that are sealed, like yogurt cups or string cheese. </a:t>
            </a:r>
            <a:endParaRPr/>
          </a:p>
          <a:p>
            <a:pPr indent="0" lvl="0" marL="0" rtl="0" algn="l">
              <a:spcBef>
                <a:spcPts val="0"/>
              </a:spcBef>
              <a:spcAft>
                <a:spcPts val="0"/>
              </a:spcAft>
              <a:buSzPts val="1800"/>
              <a:buNone/>
            </a:pPr>
            <a:r>
              <a:rPr lang="en-US"/>
              <a:t>Pudding and fruits cups, similarly are able to be donated as long as they are sealed.</a:t>
            </a:r>
            <a:endParaRPr/>
          </a:p>
          <a:p>
            <a:pPr indent="0" lvl="0" marL="0" rtl="0" algn="l">
              <a:spcBef>
                <a:spcPts val="0"/>
              </a:spcBef>
              <a:spcAft>
                <a:spcPts val="0"/>
              </a:spcAft>
              <a:buSzPts val="1800"/>
              <a:buNone/>
            </a:pPr>
            <a:r>
              <a:rPr lang="en-US"/>
              <a:t> </a:t>
            </a:r>
            <a:br>
              <a:rPr lang="en-US"/>
            </a:br>
            <a:r>
              <a:rPr lang="en-US"/>
              <a:t>Even packaged sauces, jarred sauces, and canned foods are usually safe to donate! So are dried fruits, sealed sliced fruits, and whole fruits and beverages. </a:t>
            </a:r>
            <a:br>
              <a:rPr lang="en-US"/>
            </a:br>
            <a:r>
              <a:rPr lang="en-US"/>
              <a:t> </a:t>
            </a:r>
            <a:br>
              <a:rPr lang="en-US"/>
            </a:br>
            <a:r>
              <a:rPr lang="en-US"/>
              <a:t>But again, you want to talk to your food pantry or food bank to find out what they will accept. Food banks can take big donations, pallets of food at a time, but I do know that Feeding America, a huge food bank in the areas, will not accept liquids in jars since there is a risk of the jars breaking and creating a hazard.</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rPr lang="en-US"/>
              <a:t>Food pantries will most likely accept jarred items, BUT they sometimes might not be able to take big quantities of anything because they lack the storage space. Food pantry space varies every day so you never know until you call. Additionally, maybe the food pantry got a ton of dried goods from a business, but they lack sauces or fresh produce. Calling ahead can give you a better idea of what is needed or not.</a:t>
            </a:r>
            <a:br>
              <a:rPr lang="en-US"/>
            </a:br>
            <a:endParaRPr/>
          </a:p>
          <a:p>
            <a:pPr indent="0" lvl="0" marL="0" rtl="0" algn="l">
              <a:spcBef>
                <a:spcPts val="0"/>
              </a:spcBef>
              <a:spcAft>
                <a:spcPts val="0"/>
              </a:spcAft>
              <a:buSzPts val="1800"/>
              <a:buNone/>
            </a:pPr>
            <a:r>
              <a:rPr b="1" lang="en-US"/>
              <a:t>What can’t be donated </a:t>
            </a:r>
            <a:r>
              <a:rPr lang="en-US"/>
              <a:t>is food that’s been sitting out in a buffet line, open meat products, and unsealed or open products of any kind. But don’t just write off a product because you just assume it won’t be accepted. It’s always worth a call since your donated items, no mater how big or small, will always make a huge difference environmentally and in our community</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None/>
            </a:pPr>
            <a:r>
              <a:t/>
            </a:r>
            <a:endParaRPr>
              <a:latin typeface="Verdana"/>
              <a:ea typeface="Verdana"/>
              <a:cs typeface="Verdana"/>
              <a:sym typeface="Verdana"/>
            </a:endParaRPr>
          </a:p>
        </p:txBody>
      </p:sp>
      <p:sp>
        <p:nvSpPr>
          <p:cNvPr id="306" name="Google Shape;306;p28:notes"/>
          <p:cNvSpPr txBox="1"/>
          <p:nvPr/>
        </p:nvSpPr>
        <p:spPr>
          <a:xfrm>
            <a:off x="3884612" y="8829675"/>
            <a:ext cx="2971800" cy="4668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a:solidFill>
                  <a:srgbClr val="000000"/>
                </a:solidFill>
                <a:latin typeface="Calibri"/>
                <a:ea typeface="Calibri"/>
                <a:cs typeface="Calibri"/>
                <a:sym typeface="Calibri"/>
              </a:rPr>
              <a:t>‹#›</a:t>
            </a:fld>
            <a:endParaRPr/>
          </a:p>
        </p:txBody>
      </p:sp>
      <p:sp>
        <p:nvSpPr>
          <p:cNvPr id="307" name="Google Shape;307;p28:notes"/>
          <p:cNvSpPr txBox="1"/>
          <p:nvPr/>
        </p:nvSpPr>
        <p:spPr>
          <a:xfrm>
            <a:off x="781050" y="4527550"/>
            <a:ext cx="5115000" cy="1595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Calibri"/>
              <a:buNone/>
            </a:pPr>
            <a:r>
              <a:rPr b="0" i="0" lang="en-US" sz="1200" u="none">
                <a:solidFill>
                  <a:srgbClr val="000000"/>
                </a:solidFill>
                <a:latin typeface="Calibri"/>
                <a:ea typeface="Calibri"/>
                <a:cs typeface="Calibri"/>
                <a:sym typeface="Calibri"/>
              </a:rPr>
              <a:t>The key starting point for any food service operation that wants to develop a food rescue program is to start with their local Environmental Health department. There are health and safety concerns relative to storing and donating food so please consult with your local inspectors.</a:t>
            </a:r>
            <a:endParaRPr/>
          </a:p>
          <a:p>
            <a:pPr indent="0" lvl="0" marL="0" marR="0" rtl="0" algn="l">
              <a:lnSpc>
                <a:spcPct val="100000"/>
              </a:lnSpc>
              <a:spcBef>
                <a:spcPts val="0"/>
              </a:spcBef>
              <a:spcAft>
                <a:spcPts val="0"/>
              </a:spcAft>
              <a:buClr>
                <a:srgbClr val="000000"/>
              </a:buClr>
              <a:buSzPts val="1200"/>
              <a:buFont typeface="Calibri"/>
              <a:buNone/>
            </a:pPr>
            <a:r>
              <a:t/>
            </a:r>
            <a:endParaRPr b="0" i="0" sz="1200" u="non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200" u="sng">
                <a:solidFill>
                  <a:srgbClr val="000000"/>
                </a:solidFill>
                <a:latin typeface="Calibri"/>
                <a:ea typeface="Calibri"/>
                <a:cs typeface="Calibri"/>
                <a:sym typeface="Calibri"/>
                <a:hlinkClick r:id="rId2">
                  <a:extLst>
                    <a:ext uri="{A12FA001-AC4F-418D-AE19-62706E023703}">
                      <ahyp:hlinkClr val="tx"/>
                    </a:ext>
                  </a:extLst>
                </a:hlinkClick>
              </a:rPr>
              <a:t>https://www.rivcoeh.org/</a:t>
            </a:r>
            <a:endParaRPr/>
          </a:p>
          <a:p>
            <a:pPr indent="0" lvl="0" marL="0" marR="0" rtl="0" algn="l">
              <a:lnSpc>
                <a:spcPct val="100000"/>
              </a:lnSpc>
              <a:spcBef>
                <a:spcPts val="0"/>
              </a:spcBef>
              <a:spcAft>
                <a:spcPts val="0"/>
              </a:spcAft>
              <a:buClr>
                <a:srgbClr val="000000"/>
              </a:buClr>
              <a:buSzPts val="1200"/>
              <a:buFont typeface="Calibri"/>
              <a:buNone/>
            </a:pPr>
            <a:r>
              <a:t/>
            </a:r>
            <a:endParaRPr b="0" i="0" sz="1200" u="non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1" lang="en-US" sz="1200" u="none">
                <a:solidFill>
                  <a:srgbClr val="000000"/>
                </a:solidFill>
                <a:latin typeface="Calibri"/>
                <a:ea typeface="Calibri"/>
                <a:cs typeface="Calibri"/>
                <a:sym typeface="Calibri"/>
              </a:rPr>
              <a:t>Review the basics above.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5: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09" name="Google Shape;109;p5:notes"/>
          <p:cNvSpPr txBox="1"/>
          <p:nvPr>
            <p:ph idx="1" type="body"/>
          </p:nvPr>
        </p:nvSpPr>
        <p:spPr>
          <a:xfrm>
            <a:off x="685800" y="4473575"/>
            <a:ext cx="5486400" cy="406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800"/>
              <a:buNone/>
            </a:pPr>
            <a:r>
              <a:rPr lang="en-US"/>
              <a:t>Here is the agenda for today:</a:t>
            </a:r>
            <a:endParaRPr/>
          </a:p>
          <a:p>
            <a:pPr indent="0" lvl="0" marL="0" rtl="0" algn="l">
              <a:spcBef>
                <a:spcPts val="0"/>
              </a:spcBef>
              <a:spcAft>
                <a:spcPts val="0"/>
              </a:spcAft>
              <a:buSzPts val="1800"/>
              <a:buNone/>
            </a:pPr>
            <a:r>
              <a:t/>
            </a:r>
            <a:endParaRPr/>
          </a:p>
          <a:p>
            <a:pPr indent="-114300" lvl="0" marL="0" rtl="0" algn="l">
              <a:spcBef>
                <a:spcPts val="0"/>
              </a:spcBef>
              <a:spcAft>
                <a:spcPts val="0"/>
              </a:spcAft>
              <a:buSzPts val="1800"/>
              <a:buFont typeface="Calibri"/>
              <a:buAutoNum type="arabicPeriod"/>
            </a:pPr>
            <a:r>
              <a:rPr lang="en-US"/>
              <a:t>We’ll go over the difference between food waste and WASTED food, </a:t>
            </a:r>
            <a:endParaRPr/>
          </a:p>
          <a:p>
            <a:pPr indent="-114300" lvl="0" marL="0" rtl="0" algn="l">
              <a:spcBef>
                <a:spcPts val="0"/>
              </a:spcBef>
              <a:spcAft>
                <a:spcPts val="0"/>
              </a:spcAft>
              <a:buSzPts val="1800"/>
              <a:buFont typeface="Calibri"/>
              <a:buAutoNum type="arabicPeriod"/>
            </a:pPr>
            <a:r>
              <a:rPr lang="en-US"/>
              <a:t>Learn about food waste statistics, </a:t>
            </a:r>
            <a:endParaRPr/>
          </a:p>
          <a:p>
            <a:pPr indent="-114300" lvl="0" marL="0" rtl="0" algn="l">
              <a:spcBef>
                <a:spcPts val="0"/>
              </a:spcBef>
              <a:spcAft>
                <a:spcPts val="0"/>
              </a:spcAft>
              <a:buSzPts val="1800"/>
              <a:buFont typeface="Calibri"/>
              <a:buAutoNum type="arabicPeriod"/>
            </a:pPr>
            <a:r>
              <a:rPr lang="en-US"/>
              <a:t>And discuss why waste reduction is important, </a:t>
            </a:r>
            <a:endParaRPr/>
          </a:p>
          <a:p>
            <a:pPr indent="-114300" lvl="0" marL="0" rtl="0" algn="l">
              <a:spcBef>
                <a:spcPts val="0"/>
              </a:spcBef>
              <a:spcAft>
                <a:spcPts val="0"/>
              </a:spcAft>
              <a:buSzPts val="1800"/>
              <a:buFont typeface="Calibri"/>
              <a:buAutoNum type="arabicPeriod"/>
            </a:pPr>
            <a:r>
              <a:rPr lang="en-US"/>
              <a:t>as well as some strategies you can implement in your daily life and some actions our community is already taking to reduce food waste</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br>
              <a:rPr lang="en-US"/>
            </a:br>
            <a:br>
              <a:rPr lang="en-US"/>
            </a:br>
            <a:endParaRPr/>
          </a:p>
        </p:txBody>
      </p:sp>
      <p:sp>
        <p:nvSpPr>
          <p:cNvPr id="110" name="Google Shape;110;p5:notes"/>
          <p:cNvSpPr txBox="1"/>
          <p:nvPr/>
        </p:nvSpPr>
        <p:spPr>
          <a:xfrm>
            <a:off x="3884612" y="8829675"/>
            <a:ext cx="2971800" cy="46672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a:solidFill>
                  <a:srgbClr val="000000"/>
                </a:solidFill>
                <a:latin typeface="Calibri"/>
                <a:ea typeface="Calibri"/>
                <a:cs typeface="Calibri"/>
                <a:sym typeface="Calibri"/>
              </a:rPr>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29: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315" name="Google Shape;315;p29:notes"/>
          <p:cNvSpPr txBox="1"/>
          <p:nvPr>
            <p:ph idx="1" type="body"/>
          </p:nvPr>
        </p:nvSpPr>
        <p:spPr>
          <a:xfrm>
            <a:off x="685800" y="4473575"/>
            <a:ext cx="5486400" cy="366077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800"/>
              <a:buNone/>
            </a:pPr>
            <a:r>
              <a:rPr lang="en-US"/>
              <a:t>Lastly, if you’re a business that is worried about donating because of possible liabilities, there is a law that protect you from such liability and makes donating food easier then ever.  </a:t>
            </a:r>
            <a:br>
              <a:rPr lang="en-US"/>
            </a:br>
            <a:r>
              <a:rPr lang="en-US"/>
              <a:t>The </a:t>
            </a:r>
            <a:r>
              <a:rPr b="1" lang="en-US">
                <a:solidFill>
                  <a:srgbClr val="404040"/>
                </a:solidFill>
              </a:rPr>
              <a:t>Bill Emerson Good Samaritan Food Donation Act provides </a:t>
            </a:r>
            <a:r>
              <a:rPr lang="en-US"/>
              <a:t>liability protections for food agencies who are donating in good faith and protects businesses from civil and criminal liability should the product donated in good faith later cause harm to the recipient, like in the form of food-borne illnesses.</a:t>
            </a:r>
            <a:br>
              <a:rPr lang="en-US"/>
            </a:br>
            <a:br>
              <a:rPr lang="en-US"/>
            </a:br>
            <a:r>
              <a:rPr lang="en-US"/>
              <a:t>The purpose of the </a:t>
            </a:r>
            <a:r>
              <a:rPr b="1" lang="en-US">
                <a:solidFill>
                  <a:srgbClr val="404040"/>
                </a:solidFill>
              </a:rPr>
              <a:t>Good Samaritan Food Donation Act is to </a:t>
            </a:r>
            <a:r>
              <a:rPr lang="en-US"/>
              <a:t>encourage the donation of food and grocery products to nonprofit organizations for distribution to needy individuals.</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Font typeface="Verdana"/>
              <a:buNone/>
            </a:pPr>
            <a:r>
              <a:rPr lang="en-US">
                <a:latin typeface="Verdana"/>
                <a:ea typeface="Verdana"/>
                <a:cs typeface="Verdana"/>
                <a:sym typeface="Verdana"/>
              </a:rPr>
              <a:t>Of course, gross negligence and willful act are not included in these protections.</a:t>
            </a:r>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SzPts val="1800"/>
              <a:buNone/>
            </a:pPr>
            <a:r>
              <a:t/>
            </a:r>
            <a:endParaRPr>
              <a:latin typeface="Verdana"/>
              <a:ea typeface="Verdana"/>
              <a:cs typeface="Verdana"/>
              <a:sym typeface="Verdana"/>
            </a:endParaRPr>
          </a:p>
          <a:p>
            <a:pPr indent="0" lvl="0" marL="0" rtl="0" algn="l">
              <a:spcBef>
                <a:spcPts val="0"/>
              </a:spcBef>
              <a:spcAft>
                <a:spcPts val="0"/>
              </a:spcAft>
              <a:buNone/>
            </a:pPr>
            <a:r>
              <a:t/>
            </a:r>
            <a:endParaRPr>
              <a:latin typeface="Verdana"/>
              <a:ea typeface="Verdana"/>
              <a:cs typeface="Verdana"/>
              <a:sym typeface="Verdana"/>
            </a:endParaRPr>
          </a:p>
        </p:txBody>
      </p:sp>
      <p:sp>
        <p:nvSpPr>
          <p:cNvPr id="316" name="Google Shape;316;p29:notes"/>
          <p:cNvSpPr txBox="1"/>
          <p:nvPr/>
        </p:nvSpPr>
        <p:spPr>
          <a:xfrm>
            <a:off x="3884612" y="8829675"/>
            <a:ext cx="2971800" cy="46672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a:solidFill>
                  <a:srgbClr val="000000"/>
                </a:solidFill>
                <a:latin typeface="Calibri"/>
                <a:ea typeface="Calibri"/>
                <a:cs typeface="Calibri"/>
                <a:sym typeface="Calibri"/>
              </a:rPr>
              <a:t>‹#›</a:t>
            </a:fld>
            <a:endParaRPr/>
          </a:p>
        </p:txBody>
      </p:sp>
      <p:sp>
        <p:nvSpPr>
          <p:cNvPr id="317" name="Google Shape;317;p29:notes"/>
          <p:cNvSpPr txBox="1"/>
          <p:nvPr/>
        </p:nvSpPr>
        <p:spPr>
          <a:xfrm>
            <a:off x="752475" y="4473575"/>
            <a:ext cx="5419725" cy="103346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Calibri"/>
              <a:buNone/>
            </a:pPr>
            <a:r>
              <a:rPr b="0" i="0" lang="en-US" sz="1200" u="none">
                <a:solidFill>
                  <a:srgbClr val="000000"/>
                </a:solidFill>
                <a:latin typeface="Calibri"/>
                <a:ea typeface="Calibri"/>
                <a:cs typeface="Calibri"/>
                <a:sym typeface="Calibri"/>
              </a:rPr>
              <a:t>One of main concerns about food rescue programs is the liability to the donating organizations. The Good Samaritan Act protects businesses from anything except grow negligence or a willful act.</a:t>
            </a:r>
            <a:endParaRPr/>
          </a:p>
          <a:p>
            <a:pPr indent="0" lvl="0" marL="0" marR="0" rtl="0" algn="l">
              <a:lnSpc>
                <a:spcPct val="100000"/>
              </a:lnSpc>
              <a:spcBef>
                <a:spcPts val="0"/>
              </a:spcBef>
              <a:spcAft>
                <a:spcPts val="0"/>
              </a:spcAft>
              <a:buClr>
                <a:srgbClr val="000000"/>
              </a:buClr>
              <a:buSzPts val="1200"/>
              <a:buFont typeface="Calibri"/>
              <a:buNone/>
            </a:pPr>
            <a:r>
              <a:t/>
            </a:r>
            <a:endParaRPr b="0" i="0" sz="1200" u="non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1" lang="en-US" sz="1200" u="none">
                <a:solidFill>
                  <a:srgbClr val="000000"/>
                </a:solidFill>
                <a:latin typeface="Calibri"/>
                <a:ea typeface="Calibri"/>
                <a:cs typeface="Calibri"/>
                <a:sym typeface="Calibri"/>
              </a:rPr>
              <a:t>Review the Act above.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30: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326" name="Google Shape;326;p30:notes"/>
          <p:cNvSpPr txBox="1"/>
          <p:nvPr>
            <p:ph idx="1" type="body"/>
          </p:nvPr>
        </p:nvSpPr>
        <p:spPr>
          <a:xfrm>
            <a:off x="685800" y="4473575"/>
            <a:ext cx="5486400" cy="366077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800"/>
              <a:buNone/>
            </a:pPr>
            <a:r>
              <a:t/>
            </a:r>
            <a:endParaRPr b="1">
              <a:latin typeface="Corbel"/>
              <a:ea typeface="Corbel"/>
              <a:cs typeface="Corbel"/>
              <a:sym typeface="Corbel"/>
            </a:endParaRPr>
          </a:p>
          <a:p>
            <a:pPr indent="0" lvl="0" marL="0" rtl="0" algn="l">
              <a:spcBef>
                <a:spcPts val="0"/>
              </a:spcBef>
              <a:spcAft>
                <a:spcPts val="0"/>
              </a:spcAft>
              <a:buSzPts val="1800"/>
              <a:buFont typeface="Verdana"/>
              <a:buNone/>
            </a:pPr>
            <a:r>
              <a:rPr lang="en-US">
                <a:latin typeface="Verdana"/>
                <a:ea typeface="Verdana"/>
                <a:cs typeface="Verdana"/>
                <a:sym typeface="Verdana"/>
              </a:rPr>
              <a:t>I will leave you all with this little reminder! Thank you for joining us - I hope this class was educational and that it helps you make some progress in your daily life as it pertains to reducing your food waste. Really, anything helps!</a:t>
            </a:r>
            <a:endParaRPr/>
          </a:p>
        </p:txBody>
      </p:sp>
      <p:sp>
        <p:nvSpPr>
          <p:cNvPr id="327" name="Google Shape;327;p30:notes"/>
          <p:cNvSpPr txBox="1"/>
          <p:nvPr/>
        </p:nvSpPr>
        <p:spPr>
          <a:xfrm>
            <a:off x="0" y="8829675"/>
            <a:ext cx="2971800" cy="466725"/>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rgbClr val="000000"/>
              </a:solidFill>
              <a:latin typeface="Calibri"/>
              <a:ea typeface="Calibri"/>
              <a:cs typeface="Calibri"/>
              <a:sym typeface="Calibri"/>
            </a:endParaRPr>
          </a:p>
        </p:txBody>
      </p:sp>
      <p:sp>
        <p:nvSpPr>
          <p:cNvPr id="328" name="Google Shape;328;p30:notes"/>
          <p:cNvSpPr txBox="1"/>
          <p:nvPr/>
        </p:nvSpPr>
        <p:spPr>
          <a:xfrm>
            <a:off x="3884612" y="8829675"/>
            <a:ext cx="2971800" cy="46672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a:solidFill>
                  <a:srgbClr val="000000"/>
                </a:solidFill>
                <a:latin typeface="Calibri"/>
                <a:ea typeface="Calibri"/>
                <a:cs typeface="Calibri"/>
                <a:sym typeface="Calibri"/>
              </a:rPr>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31: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334" name="Google Shape;334;p31:notes"/>
          <p:cNvSpPr txBox="1"/>
          <p:nvPr>
            <p:ph idx="1" type="body"/>
          </p:nvPr>
        </p:nvSpPr>
        <p:spPr>
          <a:xfrm>
            <a:off x="685800" y="4473575"/>
            <a:ext cx="5486400" cy="366077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800"/>
              <a:buNone/>
            </a:pPr>
            <a:r>
              <a:rPr lang="en-US"/>
              <a:t>We can open the floor for questions if you’d like to unmute yourself or ask a question in the chat. </a:t>
            </a:r>
            <a:endParaRPr/>
          </a:p>
        </p:txBody>
      </p:sp>
      <p:sp>
        <p:nvSpPr>
          <p:cNvPr id="335" name="Google Shape;335;p31:notes"/>
          <p:cNvSpPr txBox="1"/>
          <p:nvPr/>
        </p:nvSpPr>
        <p:spPr>
          <a:xfrm>
            <a:off x="3884612" y="8829675"/>
            <a:ext cx="2971800" cy="46672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a:solidFill>
                  <a:srgbClr val="000000"/>
                </a:solidFill>
                <a:latin typeface="Calibri"/>
                <a:ea typeface="Calibri"/>
                <a:cs typeface="Calibri"/>
                <a:sym typeface="Calibri"/>
              </a:rPr>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33: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341" name="Google Shape;341;p33:notes"/>
          <p:cNvSpPr txBox="1"/>
          <p:nvPr>
            <p:ph idx="1" type="body"/>
          </p:nvPr>
        </p:nvSpPr>
        <p:spPr>
          <a:xfrm>
            <a:off x="685800" y="4473575"/>
            <a:ext cx="5486400" cy="366077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800"/>
              <a:buNone/>
            </a:pPr>
            <a:r>
              <a:rPr lang="en-US"/>
              <a:t>If you’d like to hear more of us, here are our social media handles. It was a pleasure spending the morning with you all – have a nice day!</a:t>
            </a:r>
            <a:endParaRPr/>
          </a:p>
        </p:txBody>
      </p:sp>
      <p:sp>
        <p:nvSpPr>
          <p:cNvPr id="342" name="Google Shape;342;p33:notes"/>
          <p:cNvSpPr txBox="1"/>
          <p:nvPr/>
        </p:nvSpPr>
        <p:spPr>
          <a:xfrm>
            <a:off x="3884612" y="8829675"/>
            <a:ext cx="2971800" cy="46672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a:solidFill>
                  <a:srgbClr val="000000"/>
                </a:solidFill>
                <a:latin typeface="Calibri"/>
                <a:ea typeface="Calibri"/>
                <a:cs typeface="Calibri"/>
                <a:sym typeface="Calibri"/>
              </a:rPr>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6: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17" name="Google Shape;117;p6:notes"/>
          <p:cNvSpPr txBox="1"/>
          <p:nvPr>
            <p:ph idx="1" type="body"/>
          </p:nvPr>
        </p:nvSpPr>
        <p:spPr>
          <a:xfrm>
            <a:off x="685800" y="4473575"/>
            <a:ext cx="5486400" cy="205263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800"/>
              <a:buNone/>
            </a:pPr>
            <a:r>
              <a:rPr lang="en-US"/>
              <a:t>So what IS food waste? Generally, it is food that gets discarded into your waste bin. </a:t>
            </a:r>
            <a:r>
              <a:rPr b="1" lang="en-US"/>
              <a:t>Food waste</a:t>
            </a:r>
            <a:r>
              <a:rPr lang="en-US"/>
              <a:t> is the natural byproduct of preparing a meal. It’s cracking an egg, peeling an orange, or eating an apple down to the core. </a:t>
            </a:r>
            <a:endParaRPr/>
          </a:p>
          <a:p>
            <a:pPr indent="0" lvl="0" marL="0" rtl="0" algn="l">
              <a:spcBef>
                <a:spcPts val="0"/>
              </a:spcBef>
              <a:spcAft>
                <a:spcPts val="0"/>
              </a:spcAft>
              <a:buSzPts val="1800"/>
              <a:buNone/>
            </a:pPr>
            <a:r>
              <a:t/>
            </a:r>
            <a:endParaRPr b="1" i="1"/>
          </a:p>
          <a:p>
            <a:pPr indent="0" lvl="0" marL="0" rtl="0" algn="l">
              <a:spcBef>
                <a:spcPts val="0"/>
              </a:spcBef>
              <a:spcAft>
                <a:spcPts val="0"/>
              </a:spcAft>
              <a:buSzPts val="1800"/>
              <a:buNone/>
            </a:pPr>
            <a:r>
              <a:rPr lang="en-US"/>
              <a:t>It can also be a leftover watermelon rind, bread crust, skin from a piece of chicken, fat from meat, or fruit peels.</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br>
              <a:rPr lang="en-US"/>
            </a:b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None/>
            </a:pPr>
            <a:r>
              <a:t/>
            </a:r>
            <a:endParaRPr/>
          </a:p>
        </p:txBody>
      </p:sp>
      <p:sp>
        <p:nvSpPr>
          <p:cNvPr id="118" name="Google Shape;118;p6:notes"/>
          <p:cNvSpPr txBox="1"/>
          <p:nvPr/>
        </p:nvSpPr>
        <p:spPr>
          <a:xfrm>
            <a:off x="3884612" y="8829675"/>
            <a:ext cx="2971800" cy="46672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a:solidFill>
                  <a:srgbClr val="000000"/>
                </a:solidFill>
                <a:latin typeface="Calibri"/>
                <a:ea typeface="Calibri"/>
                <a:cs typeface="Calibri"/>
                <a:sym typeface="Calibri"/>
              </a:rPr>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7: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29" name="Google Shape;129;p7:notes"/>
          <p:cNvSpPr txBox="1"/>
          <p:nvPr>
            <p:ph idx="1" type="body"/>
          </p:nvPr>
        </p:nvSpPr>
        <p:spPr>
          <a:xfrm>
            <a:off x="685800" y="4473575"/>
            <a:ext cx="5486400" cy="366077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800"/>
              <a:buNone/>
            </a:pPr>
            <a:r>
              <a:rPr b="1" lang="en-US"/>
              <a:t>So now: wasted food.</a:t>
            </a:r>
            <a:br>
              <a:rPr b="1" lang="en-US"/>
            </a:br>
            <a:r>
              <a:rPr b="1" lang="en-US"/>
              <a:t>Wasted food </a:t>
            </a:r>
            <a:r>
              <a:rPr lang="en-US"/>
              <a:t>is what’s left when you buy too much, order too much, or cook too much.</a:t>
            </a:r>
            <a:endParaRPr/>
          </a:p>
          <a:p>
            <a:pPr indent="0" lvl="0" marL="0" rtl="0" algn="l">
              <a:spcBef>
                <a:spcPts val="0"/>
              </a:spcBef>
              <a:spcAft>
                <a:spcPts val="0"/>
              </a:spcAft>
              <a:buSzPts val="1800"/>
              <a:buNone/>
            </a:pPr>
            <a:r>
              <a:rPr lang="en-US"/>
              <a:t>It can also be food that has gone bad because nobody wanted to eat it or food no one had time to eat it before it spoiled. It can also be produce that was left on a tree or a vine that went bad before it was harvested.</a:t>
            </a:r>
            <a:endParaRPr/>
          </a:p>
          <a:p>
            <a:pPr indent="0" lvl="0" marL="0" rtl="0" algn="l">
              <a:spcBef>
                <a:spcPts val="0"/>
              </a:spcBef>
              <a:spcAft>
                <a:spcPts val="0"/>
              </a:spcAft>
              <a:buSzPts val="1800"/>
              <a:buNone/>
            </a:pPr>
            <a:r>
              <a:t/>
            </a:r>
            <a:endParaRPr b="1" i="1"/>
          </a:p>
          <a:p>
            <a:pPr indent="0" lvl="0" marL="0" rtl="0" algn="l">
              <a:spcBef>
                <a:spcPts val="0"/>
              </a:spcBef>
              <a:spcAft>
                <a:spcPts val="0"/>
              </a:spcAft>
              <a:buSzPts val="1800"/>
              <a:buNone/>
            </a:pPr>
            <a:r>
              <a:rPr b="1" i="1" lang="en-US"/>
              <a:t>Can anyone think of any other examples of wasted food? If you want to share, use the chat function!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rPr b="1" lang="en-US"/>
              <a:t>Wasted food comes from wasteful behavior. Some examples of wasteful behavior include:</a:t>
            </a:r>
            <a:endParaRPr/>
          </a:p>
          <a:p>
            <a:pPr indent="0" lvl="0" marL="0" rtl="0" algn="l">
              <a:spcBef>
                <a:spcPts val="0"/>
              </a:spcBef>
              <a:spcAft>
                <a:spcPts val="0"/>
              </a:spcAft>
              <a:buNone/>
            </a:pPr>
            <a:r>
              <a:rPr lang="en-US"/>
              <a:t>Retailers, like grocery stores, who may throw out foods simply because they’re bruised or ugly</a:t>
            </a:r>
            <a:endParaRPr/>
          </a:p>
          <a:p>
            <a:pPr indent="0" lvl="0" marL="0" rtl="0" algn="l">
              <a:spcBef>
                <a:spcPts val="0"/>
              </a:spcBef>
              <a:spcAft>
                <a:spcPts val="0"/>
              </a:spcAft>
              <a:buNone/>
            </a:pPr>
            <a:r>
              <a:rPr lang="en-US"/>
              <a:t>Consumers who may leave food on their plates at a restaurant after grabbing too much </a:t>
            </a:r>
            <a:endParaRPr/>
          </a:p>
          <a:p>
            <a:pPr indent="0" lvl="0" marL="0" rtl="0" algn="l">
              <a:spcBef>
                <a:spcPts val="0"/>
              </a:spcBef>
              <a:spcAft>
                <a:spcPts val="0"/>
              </a:spcAft>
              <a:buNone/>
            </a:pPr>
            <a:r>
              <a:rPr lang="en-US"/>
              <a:t>Buying too much food, which spoils before being used</a:t>
            </a:r>
            <a:endParaRPr/>
          </a:p>
          <a:p>
            <a:pPr indent="0" lvl="0" marL="0" rtl="0" algn="l">
              <a:spcBef>
                <a:spcPts val="0"/>
              </a:spcBef>
              <a:spcAft>
                <a:spcPts val="0"/>
              </a:spcAft>
              <a:buNone/>
            </a:pPr>
            <a:r>
              <a:rPr lang="en-US"/>
              <a:t>Not using foods before their expiration dates and throwing them out as a result</a:t>
            </a:r>
            <a:endParaRPr/>
          </a:p>
          <a:p>
            <a:pPr indent="0" lvl="0" marL="0" rtl="0" algn="l">
              <a:spcBef>
                <a:spcPts val="0"/>
              </a:spcBef>
              <a:spcAft>
                <a:spcPts val="0"/>
              </a:spcAft>
              <a:buNone/>
            </a:pPr>
            <a:r>
              <a:rPr lang="en-US"/>
              <a:t>Not taking home your leftovers or taking your home your leftovers and then never getting around to eating them.</a:t>
            </a:r>
            <a:br>
              <a:rPr lang="en-US"/>
            </a:br>
            <a:endParaRPr/>
          </a:p>
          <a:p>
            <a:pPr indent="0" lvl="0" marL="0" rtl="0" algn="l">
              <a:spcBef>
                <a:spcPts val="0"/>
              </a:spcBef>
              <a:spcAft>
                <a:spcPts val="0"/>
              </a:spcAft>
              <a:buSzPts val="1800"/>
              <a:buNone/>
            </a:pPr>
            <a:r>
              <a:rPr lang="en-US" u="sng">
                <a:solidFill>
                  <a:srgbClr val="000000"/>
                </a:solidFill>
                <a:hlinkClick r:id="rId2">
                  <a:extLst>
                    <a:ext uri="{A12FA001-AC4F-418D-AE19-62706E023703}">
                      <ahyp:hlinkClr val="tx"/>
                    </a:ext>
                  </a:extLst>
                </a:hlinkClick>
              </a:rPr>
              <a:t>https://www.usda.gov/oce/foodwaste/faqs.htm</a:t>
            </a:r>
            <a:r>
              <a:rPr lang="en-US"/>
              <a:t>.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None/>
            </a:pPr>
            <a:r>
              <a:t/>
            </a:r>
            <a:endParaRPr/>
          </a:p>
        </p:txBody>
      </p:sp>
      <p:sp>
        <p:nvSpPr>
          <p:cNvPr id="130" name="Google Shape;130;p7:notes"/>
          <p:cNvSpPr txBox="1"/>
          <p:nvPr/>
        </p:nvSpPr>
        <p:spPr>
          <a:xfrm>
            <a:off x="3884612" y="8829675"/>
            <a:ext cx="2971800" cy="46672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a:solidFill>
                  <a:srgbClr val="000000"/>
                </a:solidFill>
                <a:latin typeface="Calibri"/>
                <a:ea typeface="Calibri"/>
                <a:cs typeface="Calibri"/>
                <a:sym typeface="Calibri"/>
              </a:rPr>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8: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41" name="Google Shape;141;p8:notes"/>
          <p:cNvSpPr txBox="1"/>
          <p:nvPr>
            <p:ph idx="1" type="body"/>
          </p:nvPr>
        </p:nvSpPr>
        <p:spPr>
          <a:xfrm>
            <a:off x="685800" y="4473575"/>
            <a:ext cx="5486400" cy="366077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800"/>
              <a:buNone/>
            </a:pPr>
            <a:r>
              <a:rPr lang="en-US"/>
              <a:t>Let’s look at some stats: how much food is wasted in the US, in CA, and in Riverside County?</a:t>
            </a:r>
            <a:endParaRPr/>
          </a:p>
          <a:p>
            <a:pPr indent="0" lvl="0" marL="0" rtl="0" algn="l">
              <a:spcBef>
                <a:spcPts val="0"/>
              </a:spcBef>
              <a:spcAft>
                <a:spcPts val="0"/>
              </a:spcAft>
              <a:buSzPts val="1800"/>
              <a:buNone/>
            </a:pPr>
            <a:r>
              <a:rPr lang="en-US"/>
              <a:t> </a:t>
            </a:r>
            <a:br>
              <a:rPr lang="en-US"/>
            </a:br>
            <a:r>
              <a:rPr lang="en-US"/>
              <a:t>In 2020, Riverside County sent 2.5 million tons of waste to the landfill, half of which was organic material </a:t>
            </a:r>
            <a:endParaRPr/>
          </a:p>
          <a:p>
            <a:pPr indent="0" lvl="0" marL="0" rtl="0" algn="l">
              <a:spcBef>
                <a:spcPts val="0"/>
              </a:spcBef>
              <a:spcAft>
                <a:spcPts val="0"/>
              </a:spcAft>
              <a:buSzPts val="1800"/>
              <a:buNone/>
            </a:pPr>
            <a:br>
              <a:rPr lang="en-US"/>
            </a:br>
            <a:r>
              <a:rPr lang="en-US"/>
              <a:t>CalRecycle reported that 6 million tons of food waste is generated each day in CA. 18% of that is made up of food scraps.</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rPr lang="en-US"/>
              <a:t>In the United States, a whopping 103 million tons are generated, equivalent to the weight of over 450,000 Statue of Liberties</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rPr lang="en-US"/>
              <a:t>Food is the single largest component taking up space in US landfills. In fact, it makes up about 22% of all municipal solid waste</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rPr lang="en-US"/>
              <a:t>And unfortunately, it’s food waste and organic products that create methane. In a few slides, we will discuss how food waste creates methane, a greenhouse gas, and how that methane fits into our waste disposal system and environmental health</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None/>
            </a:pPr>
            <a:r>
              <a:t/>
            </a:r>
            <a:endParaRPr/>
          </a:p>
        </p:txBody>
      </p:sp>
      <p:sp>
        <p:nvSpPr>
          <p:cNvPr id="142" name="Google Shape;142;p8:notes"/>
          <p:cNvSpPr txBox="1"/>
          <p:nvPr/>
        </p:nvSpPr>
        <p:spPr>
          <a:xfrm>
            <a:off x="3884612" y="8829675"/>
            <a:ext cx="2971800" cy="46672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a:solidFill>
                  <a:srgbClr val="000000"/>
                </a:solidFill>
                <a:latin typeface="Calibri"/>
                <a:ea typeface="Calibri"/>
                <a:cs typeface="Calibri"/>
                <a:sym typeface="Calibri"/>
              </a:rPr>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9: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49" name="Google Shape;149;p9:notes"/>
          <p:cNvSpPr txBox="1"/>
          <p:nvPr>
            <p:ph idx="1" type="body"/>
          </p:nvPr>
        </p:nvSpPr>
        <p:spPr>
          <a:xfrm>
            <a:off x="685800" y="4473575"/>
            <a:ext cx="5486400" cy="241141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800"/>
              <a:buNone/>
            </a:pPr>
            <a:r>
              <a:rPr lang="en-US"/>
              <a:t>Again, Riverside County generates around 2.5 million tons of waste a year that goes to county landfills.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rPr lang="en-US"/>
              <a:t>If you look at the chart and add up paper, plastic, glass and metal, you can see that nearly 40% of what goes to our landfills is potentially recyclable material.</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rPr lang="en-US"/>
              <a:t>Organic waste makes up another 34% of the waste stream – the largest component by far.  50% of that total figure is comprised of food waste! The other 50% is landscaping trimmings and other types of green waste.</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rPr lang="en-US"/>
              <a:t>Organic waste, in combination with paper, plastic, glass, and metal, is over 2/3rds of our entire waste stream. That means that over 2/3rds of all waste that gets landfilled does not have to go to the landfill.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i="1"/>
          </a:p>
          <a:p>
            <a:pPr indent="0" lvl="0" marL="0" rtl="0" algn="l">
              <a:spcBef>
                <a:spcPts val="0"/>
              </a:spcBef>
              <a:spcAft>
                <a:spcPts val="0"/>
              </a:spcAft>
              <a:buSzPts val="1800"/>
              <a:buNone/>
            </a:pPr>
            <a:r>
              <a:t/>
            </a:r>
            <a:endParaRPr i="1"/>
          </a:p>
          <a:p>
            <a:pPr indent="0" lvl="0" marL="0" rtl="0" algn="l">
              <a:spcBef>
                <a:spcPts val="0"/>
              </a:spcBef>
              <a:spcAft>
                <a:spcPts val="0"/>
              </a:spcAft>
              <a:buSzPts val="1800"/>
              <a:buNone/>
            </a:pPr>
            <a:r>
              <a:t/>
            </a:r>
            <a:endParaRPr i="1"/>
          </a:p>
          <a:p>
            <a:pPr indent="0" lvl="0" marL="0" rtl="0" algn="l">
              <a:spcBef>
                <a:spcPts val="0"/>
              </a:spcBef>
              <a:spcAft>
                <a:spcPts val="0"/>
              </a:spcAft>
              <a:buSzPts val="1800"/>
              <a:buNone/>
            </a:pPr>
            <a:r>
              <a:t/>
            </a:r>
            <a:endParaRPr i="1"/>
          </a:p>
          <a:p>
            <a:pPr indent="0" lvl="0" marL="0" rtl="0" algn="l">
              <a:spcBef>
                <a:spcPts val="0"/>
              </a:spcBef>
              <a:spcAft>
                <a:spcPts val="0"/>
              </a:spcAft>
              <a:buSzPts val="1800"/>
              <a:buNone/>
            </a:pPr>
            <a:r>
              <a:t/>
            </a:r>
            <a:endParaRPr i="1"/>
          </a:p>
          <a:p>
            <a:pPr indent="0" lvl="0" marL="0" rtl="0" algn="l">
              <a:spcBef>
                <a:spcPts val="0"/>
              </a:spcBef>
              <a:spcAft>
                <a:spcPts val="0"/>
              </a:spcAft>
              <a:buSzPts val="1800"/>
              <a:buNone/>
            </a:pPr>
            <a:r>
              <a:t/>
            </a:r>
            <a:endParaRPr i="1"/>
          </a:p>
          <a:p>
            <a:pPr indent="0" lvl="0" marL="0" rtl="0" algn="l">
              <a:spcBef>
                <a:spcPts val="0"/>
              </a:spcBef>
              <a:spcAft>
                <a:spcPts val="0"/>
              </a:spcAft>
              <a:buSzPts val="1800"/>
              <a:buNone/>
            </a:pPr>
            <a:r>
              <a:t/>
            </a:r>
            <a:endParaRPr i="1"/>
          </a:p>
          <a:p>
            <a:pPr indent="0" lvl="0" marL="0" rtl="0" algn="l">
              <a:spcBef>
                <a:spcPts val="0"/>
              </a:spcBef>
              <a:spcAft>
                <a:spcPts val="0"/>
              </a:spcAft>
              <a:buSzPts val="1800"/>
              <a:buNone/>
            </a:pPr>
            <a:r>
              <a:t/>
            </a:r>
            <a:endParaRPr i="1"/>
          </a:p>
          <a:p>
            <a:pPr indent="0" lvl="0" marL="0" rtl="0" algn="l">
              <a:spcBef>
                <a:spcPts val="0"/>
              </a:spcBef>
              <a:spcAft>
                <a:spcPts val="0"/>
              </a:spcAft>
              <a:buSzPts val="1800"/>
              <a:buNone/>
            </a:pPr>
            <a:r>
              <a:t/>
            </a:r>
            <a:endParaRPr i="1"/>
          </a:p>
          <a:p>
            <a:pPr indent="0" lvl="0" marL="0" rtl="0" algn="l">
              <a:spcBef>
                <a:spcPts val="0"/>
              </a:spcBef>
              <a:spcAft>
                <a:spcPts val="0"/>
              </a:spcAft>
              <a:buSzPts val="1800"/>
              <a:buNone/>
            </a:pPr>
            <a:r>
              <a:t/>
            </a:r>
            <a:endParaRPr i="1"/>
          </a:p>
          <a:p>
            <a:pPr indent="0" lvl="0" marL="0" rtl="0" algn="l">
              <a:spcBef>
                <a:spcPts val="0"/>
              </a:spcBef>
              <a:spcAft>
                <a:spcPts val="0"/>
              </a:spcAft>
              <a:buSzPts val="1800"/>
              <a:buNone/>
            </a:pPr>
            <a:r>
              <a:t/>
            </a:r>
            <a:endParaRPr i="1"/>
          </a:p>
          <a:p>
            <a:pPr indent="0" lvl="0" marL="0" rtl="0" algn="l">
              <a:spcBef>
                <a:spcPts val="0"/>
              </a:spcBef>
              <a:spcAft>
                <a:spcPts val="0"/>
              </a:spcAft>
              <a:buSzPts val="1800"/>
              <a:buNone/>
            </a:pPr>
            <a:r>
              <a:t/>
            </a:r>
            <a:endParaRPr i="1"/>
          </a:p>
          <a:p>
            <a:pPr indent="0" lvl="0" marL="0" rtl="0" algn="l">
              <a:spcBef>
                <a:spcPts val="0"/>
              </a:spcBef>
              <a:spcAft>
                <a:spcPts val="0"/>
              </a:spcAft>
              <a:buSzPts val="1800"/>
              <a:buNone/>
            </a:pPr>
            <a:r>
              <a:t/>
            </a:r>
            <a:endParaRPr i="1"/>
          </a:p>
          <a:p>
            <a:pPr indent="0" lvl="0" marL="0" rtl="0" algn="l">
              <a:spcBef>
                <a:spcPts val="0"/>
              </a:spcBef>
              <a:spcAft>
                <a:spcPts val="0"/>
              </a:spcAft>
              <a:buSzPts val="1800"/>
              <a:buNone/>
            </a:pPr>
            <a:r>
              <a:t/>
            </a:r>
            <a:endParaRPr i="1"/>
          </a:p>
          <a:p>
            <a:pPr indent="0" lvl="0" marL="0" rtl="0" algn="l">
              <a:spcBef>
                <a:spcPts val="0"/>
              </a:spcBef>
              <a:spcAft>
                <a:spcPts val="0"/>
              </a:spcAft>
              <a:buSzPts val="1800"/>
              <a:buNone/>
            </a:pPr>
            <a:r>
              <a:t/>
            </a:r>
            <a:endParaRPr i="1"/>
          </a:p>
          <a:p>
            <a:pPr indent="0" lvl="0" marL="0" rtl="0" algn="l">
              <a:spcBef>
                <a:spcPts val="0"/>
              </a:spcBef>
              <a:spcAft>
                <a:spcPts val="0"/>
              </a:spcAft>
              <a:buSzPts val="1800"/>
              <a:buNone/>
            </a:pPr>
            <a:r>
              <a:t/>
            </a:r>
            <a:endParaRPr i="1"/>
          </a:p>
          <a:p>
            <a:pPr indent="0" lvl="0" marL="0" rtl="0" algn="l">
              <a:spcBef>
                <a:spcPts val="0"/>
              </a:spcBef>
              <a:spcAft>
                <a:spcPts val="0"/>
              </a:spcAft>
              <a:buSzPts val="1800"/>
              <a:buNone/>
            </a:pPr>
            <a:r>
              <a:t/>
            </a:r>
            <a:endParaRPr i="1"/>
          </a:p>
          <a:p>
            <a:pPr indent="0" lvl="0" marL="0" rtl="0" algn="l">
              <a:spcBef>
                <a:spcPts val="0"/>
              </a:spcBef>
              <a:spcAft>
                <a:spcPts val="0"/>
              </a:spcAft>
              <a:buSzPts val="1800"/>
              <a:buNone/>
            </a:pPr>
            <a:r>
              <a:t/>
            </a:r>
            <a:endParaRPr i="1"/>
          </a:p>
          <a:p>
            <a:pPr indent="0" lvl="0" marL="0" rtl="0" algn="l">
              <a:spcBef>
                <a:spcPts val="0"/>
              </a:spcBef>
              <a:spcAft>
                <a:spcPts val="0"/>
              </a:spcAft>
              <a:buSzPts val="1800"/>
              <a:buNone/>
            </a:pPr>
            <a:r>
              <a:t/>
            </a:r>
            <a:endParaRPr i="1"/>
          </a:p>
          <a:p>
            <a:pPr indent="0" lvl="0" marL="0" rtl="0" algn="l">
              <a:spcBef>
                <a:spcPts val="0"/>
              </a:spcBef>
              <a:spcAft>
                <a:spcPts val="0"/>
              </a:spcAft>
              <a:buSzPts val="1800"/>
              <a:buNone/>
            </a:pPr>
            <a:r>
              <a:t/>
            </a:r>
            <a:endParaRPr i="1"/>
          </a:p>
          <a:p>
            <a:pPr indent="0" lvl="0" marL="0" rtl="0" algn="l">
              <a:spcBef>
                <a:spcPts val="0"/>
              </a:spcBef>
              <a:spcAft>
                <a:spcPts val="0"/>
              </a:spcAft>
              <a:buSzPts val="1800"/>
              <a:buNone/>
            </a:pPr>
            <a:r>
              <a:t/>
            </a:r>
            <a:endParaRPr i="1"/>
          </a:p>
          <a:p>
            <a:pPr indent="0" lvl="0" marL="0" rtl="0" algn="l">
              <a:spcBef>
                <a:spcPts val="0"/>
              </a:spcBef>
              <a:spcAft>
                <a:spcPts val="0"/>
              </a:spcAft>
              <a:buNone/>
            </a:pPr>
            <a:r>
              <a:t/>
            </a:r>
            <a:endParaRPr i="1"/>
          </a:p>
        </p:txBody>
      </p:sp>
      <p:sp>
        <p:nvSpPr>
          <p:cNvPr id="150" name="Google Shape;150;p9:notes"/>
          <p:cNvSpPr txBox="1"/>
          <p:nvPr/>
        </p:nvSpPr>
        <p:spPr>
          <a:xfrm>
            <a:off x="3884612" y="8829675"/>
            <a:ext cx="2971800" cy="46672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a:solidFill>
                  <a:srgbClr val="000000"/>
                </a:solidFill>
                <a:latin typeface="Calibri"/>
                <a:ea typeface="Calibri"/>
                <a:cs typeface="Calibri"/>
                <a:sym typeface="Calibri"/>
              </a:rPr>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10: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60" name="Google Shape;160;p10:notes"/>
          <p:cNvSpPr txBox="1"/>
          <p:nvPr>
            <p:ph idx="1" type="body"/>
          </p:nvPr>
        </p:nvSpPr>
        <p:spPr>
          <a:xfrm>
            <a:off x="685800" y="4473575"/>
            <a:ext cx="5486400" cy="366077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800"/>
              <a:buNone/>
            </a:pPr>
            <a:r>
              <a:rPr lang="en-US"/>
              <a:t>So where is all this waste coming from?</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rPr lang="en-US"/>
              <a:t>Wasted food can come from our home, from manufactures, grocery stores, and farms. Food waste happens throughout the entire food supply chain.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rPr lang="en-US"/>
              <a:t>For instance, in Salinas Valley, which is northwest of Riverside County, growers trash thousands of fresh greens that lack sufficient shelf life.  This means that even if the greens were ok to eat and even good in flavor, they will still get thrown out if the farmer or seller thinks they won’t last a cross-country journey to the grocery store</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rPr lang="en-US"/>
              <a:t>“Food loss” is defined as the amount of food that is available for human consumption after it’s been harvested but goes uneaten.  This could result from agricultural conditions, such as damage from pests or weather, or improper storage conditions. </a:t>
            </a:r>
            <a:endParaRPr/>
          </a:p>
          <a:p>
            <a:pPr indent="0" lvl="0" marL="0" rtl="0" algn="l">
              <a:spcBef>
                <a:spcPts val="0"/>
              </a:spcBef>
              <a:spcAft>
                <a:spcPts val="0"/>
              </a:spcAft>
              <a:buNone/>
            </a:pPr>
            <a:r>
              <a:t/>
            </a:r>
            <a:endParaRPr/>
          </a:p>
        </p:txBody>
      </p:sp>
      <p:sp>
        <p:nvSpPr>
          <p:cNvPr id="161" name="Google Shape;161;p10:notes"/>
          <p:cNvSpPr txBox="1"/>
          <p:nvPr/>
        </p:nvSpPr>
        <p:spPr>
          <a:xfrm>
            <a:off x="3884612" y="8829675"/>
            <a:ext cx="2971800" cy="46672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a:solidFill>
                  <a:srgbClr val="000000"/>
                </a:solidFill>
                <a:latin typeface="Calibri"/>
                <a:ea typeface="Calibri"/>
                <a:cs typeface="Calibri"/>
                <a:sym typeface="Calibri"/>
              </a:rPr>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12: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75" name="Google Shape;175;p12:notes"/>
          <p:cNvSpPr txBox="1"/>
          <p:nvPr>
            <p:ph idx="1" type="body"/>
          </p:nvPr>
        </p:nvSpPr>
        <p:spPr>
          <a:xfrm>
            <a:off x="685800" y="4473575"/>
            <a:ext cx="5486400" cy="366077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800"/>
              <a:buNone/>
            </a:pPr>
            <a:r>
              <a:rPr lang="en-US"/>
              <a:t>As I mentioned before, Food waste happens in every stage of the food supply chain. Let’s break it down, starting with farms:</a:t>
            </a:r>
            <a:br>
              <a:rPr lang="en-US"/>
            </a:br>
            <a:endParaRPr/>
          </a:p>
          <a:p>
            <a:pPr indent="0" lvl="0" marL="0" rtl="0" algn="l">
              <a:spcBef>
                <a:spcPts val="0"/>
              </a:spcBef>
              <a:spcAft>
                <a:spcPts val="0"/>
              </a:spcAft>
              <a:buSzPts val="1800"/>
              <a:buNone/>
            </a:pPr>
            <a:r>
              <a:rPr b="1" lang="en-US"/>
              <a:t>Farms</a:t>
            </a:r>
            <a:endParaRPr/>
          </a:p>
          <a:p>
            <a:pPr indent="0" lvl="0" marL="0" rtl="0" algn="l">
              <a:spcBef>
                <a:spcPts val="0"/>
              </a:spcBef>
              <a:spcAft>
                <a:spcPts val="0"/>
              </a:spcAft>
              <a:buSzPts val="1800"/>
              <a:buNone/>
            </a:pPr>
            <a:r>
              <a:rPr lang="en-US"/>
              <a:t>Low market prices and high harvest costs make it uneconomical for farmers to gather all the food they produce because they are required to meet strict cosmetic standards for food. Imperfect-looking produce is thrown out, which adds to the $14 billion dollars of wasted resources. There are some efforts underway to recover this unharvested food, but the vast majority of it is still left in the fields, whether by choice, or due to uncontrollable circumstances like weather conditions.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rPr b="1" lang="en-US"/>
              <a:t>Manufacturers</a:t>
            </a:r>
            <a:br>
              <a:rPr b="1" lang="en-US"/>
            </a:br>
            <a:r>
              <a:rPr lang="en-US"/>
              <a:t>As for manufacturers - Nearly 90% of surplus at a manufacturing level is made up of byproduct. Byproducts are parts not used in the main product, like peels, stems, bones, and shells. For example, potato peels are a byproduct from French fry lines. </a:t>
            </a:r>
            <a:endParaRPr/>
          </a:p>
          <a:p>
            <a:pPr indent="0" lvl="0" marL="0" rtl="0" algn="l">
              <a:spcBef>
                <a:spcPts val="0"/>
              </a:spcBef>
              <a:spcAft>
                <a:spcPts val="0"/>
              </a:spcAft>
              <a:buSzPts val="1800"/>
              <a:buNone/>
            </a:pPr>
            <a:r>
              <a:rPr lang="en-US"/>
              <a:t>Plus, the more variety of products sold, the more waste happens since each change in the production line requires that the entire line be emptied and cleaned. </a:t>
            </a:r>
            <a:endParaRPr/>
          </a:p>
          <a:p>
            <a:pPr indent="0" lvl="0" marL="0" rtl="0" algn="l">
              <a:spcBef>
                <a:spcPts val="0"/>
              </a:spcBef>
              <a:spcAft>
                <a:spcPts val="0"/>
              </a:spcAft>
              <a:buSzPts val="1800"/>
              <a:buNone/>
            </a:pPr>
            <a:br>
              <a:rPr lang="en-US"/>
            </a:br>
            <a:r>
              <a:rPr lang="en-US"/>
              <a:t>++During the COVID-19 pandemic, some food manufacturers saw a tripling in demand, but others struggled to adjust their output to meet the needs of new customers with different product requirements – for example, manufacturers who had always produced milk in large containers for industrial markets were unable to quickly begin offering their products in smaller, consumer-friendly sizes.++</a:t>
            </a:r>
            <a:br>
              <a:rPr lang="en-US"/>
            </a:br>
            <a:endParaRPr/>
          </a:p>
          <a:p>
            <a:pPr indent="0" lvl="0" marL="0" rtl="0" algn="l">
              <a:spcBef>
                <a:spcPts val="0"/>
              </a:spcBef>
              <a:spcAft>
                <a:spcPts val="0"/>
              </a:spcAft>
              <a:buSzPts val="1800"/>
              <a:buNone/>
            </a:pPr>
            <a:r>
              <a:rPr b="1" lang="en-US"/>
              <a:t>Retailers</a:t>
            </a:r>
            <a:endParaRPr b="1"/>
          </a:p>
          <a:p>
            <a:pPr indent="0" lvl="0" marL="0" rtl="0" algn="l">
              <a:spcBef>
                <a:spcPts val="0"/>
              </a:spcBef>
              <a:spcAft>
                <a:spcPts val="0"/>
              </a:spcAft>
              <a:buSzPts val="1800"/>
              <a:buNone/>
            </a:pPr>
            <a:r>
              <a:rPr lang="en-US"/>
              <a:t>Retailers are under an enormous amount of pressure to provide perfect food since customers have high standards for freshness and quality. Consequently, these businesses dispose of safe and edible food that may not meet cosmetic standards or whose date label causes confusion. Misunderstandings about date labels account for 50% of food waste at the retail stage. </a:t>
            </a:r>
            <a:br>
              <a:rPr lang="en-US"/>
            </a:br>
            <a:endParaRPr/>
          </a:p>
          <a:p>
            <a:pPr indent="0" lvl="0" marL="0" rtl="0" algn="l">
              <a:spcBef>
                <a:spcPts val="0"/>
              </a:spcBef>
              <a:spcAft>
                <a:spcPts val="0"/>
              </a:spcAft>
              <a:buSzPts val="1800"/>
              <a:buNone/>
            </a:pPr>
            <a:r>
              <a:rPr lang="en-US"/>
              <a:t>PLUS as we might remember, in the early days of the pandemic, retailers faced unexpected upticks in demand as consumers made more bulk purchases in order to limit trips to the store; but because of that, many retailers found it super difficult to accurately order correct amounts for stock, which led to both shortages and waste.</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rPr b="1" lang="en-US"/>
              <a:t>During Covid, did you experience a product shortage or empty shelves?  What product was it? If you can, please share in the chat!</a:t>
            </a:r>
            <a:endParaRPr/>
          </a:p>
          <a:p>
            <a:pPr indent="0" lvl="0" marL="0" rtl="0" algn="l">
              <a:spcBef>
                <a:spcPts val="0"/>
              </a:spcBef>
              <a:spcAft>
                <a:spcPts val="0"/>
              </a:spcAft>
              <a:buSzPts val="1800"/>
              <a:buNone/>
            </a:pPr>
            <a:br>
              <a:rPr lang="en-US"/>
            </a:br>
            <a:r>
              <a:rPr b="1" lang="en-US"/>
              <a:t>Foodservice</a:t>
            </a:r>
            <a:endParaRPr b="1"/>
          </a:p>
          <a:p>
            <a:pPr indent="0" lvl="0" marL="0" rtl="0" algn="l">
              <a:spcBef>
                <a:spcPts val="0"/>
              </a:spcBef>
              <a:spcAft>
                <a:spcPts val="0"/>
              </a:spcAft>
              <a:buSzPts val="1800"/>
              <a:buNone/>
            </a:pPr>
            <a:r>
              <a:rPr lang="en-US"/>
              <a:t>Lastly, food service businesses have difficulty in predicting what they may need because customers expect a variety of high quality food to be available at all times. Bulk purchasing can lead to waste, But the majority of waste at the foodservice level – a huge 70% – is due to plate waste from customers who don’t eat everything they are served</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rPr lang="en-US"/>
              <a:t>---------------------------------</a:t>
            </a:r>
            <a:endParaRPr/>
          </a:p>
          <a:p>
            <a:pPr indent="0" lvl="0" marL="0" rtl="0" algn="l">
              <a:spcBef>
                <a:spcPts val="0"/>
              </a:spcBef>
              <a:spcAft>
                <a:spcPts val="0"/>
              </a:spcAft>
              <a:buSzPts val="1800"/>
              <a:buNone/>
            </a:pPr>
            <a:r>
              <a:rPr lang="en-US"/>
              <a:t>++Foodservice businesses have been among the hardest hit by the COVID-19 pandemic. The initial closures left many restaurants with excess food, which they struggled to sell or repurpose.++</a:t>
            </a:r>
            <a:br>
              <a:rPr lang="en-US"/>
            </a:br>
            <a:endParaRPr/>
          </a:p>
          <a:p>
            <a:pPr indent="0" lvl="0" marL="0" rtl="0" algn="l">
              <a:spcBef>
                <a:spcPts val="0"/>
              </a:spcBef>
              <a:spcAft>
                <a:spcPts val="0"/>
              </a:spcAft>
              <a:buSzPts val="1800"/>
              <a:buNone/>
            </a:pPr>
            <a:r>
              <a:rPr b="1" lang="en-US"/>
              <a:t>Homes</a:t>
            </a:r>
            <a:endParaRPr b="1"/>
          </a:p>
          <a:p>
            <a:pPr indent="0" lvl="0" marL="0" rtl="0" algn="l">
              <a:spcBef>
                <a:spcPts val="0"/>
              </a:spcBef>
              <a:spcAft>
                <a:spcPts val="0"/>
              </a:spcAft>
              <a:buSzPts val="1800"/>
              <a:buNone/>
            </a:pPr>
            <a:r>
              <a:rPr lang="en-US"/>
              <a:t>Homes account for 37% of the total food waste – that’s more than both farms and manufacturing produce put together.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rPr lang="en-US"/>
              <a:t>Most food waste in homes is due to poor food management, which leads to spoilage. Have you ever heard the saying “don’t shop when you’re hungry?” Consumers might buy a lot of unplanned, spur-of the moment food that leads to waste down the line. This puts some stress not only on our landfills, but also on your budget. </a:t>
            </a:r>
            <a:endParaRPr/>
          </a:p>
          <a:p>
            <a:pPr indent="0" lvl="0" marL="0" rtl="0" algn="l">
              <a:spcBef>
                <a:spcPts val="0"/>
              </a:spcBef>
              <a:spcAft>
                <a:spcPts val="0"/>
              </a:spcAft>
              <a:buSzPts val="1800"/>
              <a:buNone/>
            </a:pPr>
            <a:r>
              <a:rPr lang="en-US"/>
              <a:t> </a:t>
            </a:r>
            <a:br>
              <a:rPr lang="en-US"/>
            </a:br>
            <a:r>
              <a:rPr lang="en-US"/>
              <a:t>While buying bulk is tempting, a lot of it can go untouched and never eaten.  Many consumers also lack the knowledge to repurpose ingredients and store food properly. A huge factor in home food waste is also a misunderstanding of food date labels, since this causes consumers to throw away food before it’s ever spoiled. </a:t>
            </a:r>
            <a:br>
              <a:rPr lang="en-US"/>
            </a:br>
            <a:endParaRPr/>
          </a:p>
          <a:p>
            <a:pPr indent="0" lvl="0" marL="0" rtl="0" algn="l">
              <a:spcBef>
                <a:spcPts val="0"/>
              </a:spcBef>
              <a:spcAft>
                <a:spcPts val="0"/>
              </a:spcAft>
              <a:buSzPts val="1800"/>
              <a:buNone/>
            </a:pPr>
            <a:r>
              <a:rPr lang="en-US" u="sng">
                <a:solidFill>
                  <a:srgbClr val="000000"/>
                </a:solidFill>
                <a:hlinkClick r:id="rId2">
                  <a:extLst>
                    <a:ext uri="{A12FA001-AC4F-418D-AE19-62706E023703}">
                      <ahyp:hlinkClr val="tx"/>
                    </a:ext>
                  </a:extLst>
                </a:hlinkClick>
              </a:rPr>
              <a:t>https://refed.com/food-waste/the-challenge/#what_is_food_waste</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None/>
            </a:pPr>
            <a:r>
              <a:t/>
            </a:r>
            <a:endParaRPr/>
          </a:p>
        </p:txBody>
      </p:sp>
      <p:sp>
        <p:nvSpPr>
          <p:cNvPr id="176" name="Google Shape;176;p12:notes"/>
          <p:cNvSpPr txBox="1"/>
          <p:nvPr/>
        </p:nvSpPr>
        <p:spPr>
          <a:xfrm>
            <a:off x="3884612" y="8829675"/>
            <a:ext cx="2971800" cy="46672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a:solidFill>
                  <a:srgbClr val="000000"/>
                </a:solidFill>
                <a:latin typeface="Calibri"/>
                <a:ea typeface="Calibri"/>
                <a:cs typeface="Calibri"/>
                <a:sym typeface="Calibri"/>
              </a:rPr>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13: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84" name="Google Shape;184;p13:notes"/>
          <p:cNvSpPr txBox="1"/>
          <p:nvPr>
            <p:ph idx="1" type="body"/>
          </p:nvPr>
        </p:nvSpPr>
        <p:spPr>
          <a:xfrm>
            <a:off x="685800" y="4473575"/>
            <a:ext cx="5486400" cy="366077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800"/>
              <a:buNone/>
            </a:pPr>
            <a:r>
              <a:rPr lang="en-US"/>
              <a:t>Food spoilage, whether real or perceived, is one of the major reasons people throw out food. 56-90% of Americans discard perfectly good, consumable food simply because they misunderstand expiration labels.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rPr lang="en-US"/>
              <a:t>It’s understandable – there are a lot of labels! There’s “sell by”, “use by”, “expires on”, “best before” or “best by.” Consumers can’t be blamed for not wanting to run the risk of getting a foodborne illness. it makes sense to throw your food away when you think it’s bad. The sad thing though is that the food might not actually be bad! </a:t>
            </a:r>
            <a:br>
              <a:rPr lang="en-US"/>
            </a:br>
            <a:endParaRPr/>
          </a:p>
          <a:p>
            <a:pPr indent="0" lvl="0" marL="0" rtl="0" algn="l">
              <a:spcBef>
                <a:spcPts val="0"/>
              </a:spcBef>
              <a:spcAft>
                <a:spcPts val="0"/>
              </a:spcAft>
              <a:buSzPts val="1800"/>
              <a:buNone/>
            </a:pPr>
            <a:r>
              <a:rPr lang="en-US"/>
              <a:t>To simplify all these date labels, CA passed a law that is trying to correct all this confusion. AB 954 aims to clarify any misunderstandings by requiring the CA Dept of Food and Agriculture to promote the use of uniform phrases like “Best if used by” to indicate freshness, and “use by” or “freeze by” to indicate safety date labels.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rPr lang="en-US"/>
              <a:t>The ONLY food that has federal date labeling standards is baby formula. Everything else, even dairy, is up to the state or the manufacturer.</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rPr lang="en-US"/>
              <a:t>So our advice: look for the </a:t>
            </a:r>
            <a:r>
              <a:rPr b="1" lang="en-US"/>
              <a:t>USE BY</a:t>
            </a:r>
            <a:r>
              <a:rPr lang="en-US"/>
              <a:t> date as your guide.  Sell By is for stock rotation. Best By is to encourage the consumer to use it by that date for the best quality, best flavor. Michele will drop a link in the comments if you’d like more information about the USDA’s food product dating. </a:t>
            </a:r>
            <a:br>
              <a:rPr lang="en-US"/>
            </a:br>
            <a:endParaRPr/>
          </a:p>
          <a:p>
            <a:pPr indent="0" lvl="0" marL="0" rtl="0" algn="l">
              <a:spcBef>
                <a:spcPts val="0"/>
              </a:spcBef>
              <a:spcAft>
                <a:spcPts val="0"/>
              </a:spcAft>
              <a:buSzPts val="1800"/>
              <a:buNone/>
            </a:pPr>
            <a:r>
              <a:rPr lang="en-US"/>
              <a:t>------------------------------------------------------------------------</a:t>
            </a:r>
            <a:endParaRPr/>
          </a:p>
          <a:p>
            <a:pPr indent="0" lvl="0" marL="0" rtl="0" algn="l">
              <a:spcBef>
                <a:spcPts val="0"/>
              </a:spcBef>
              <a:spcAft>
                <a:spcPts val="0"/>
              </a:spcAft>
              <a:buSzPts val="1800"/>
              <a:buNone/>
            </a:pPr>
            <a:r>
              <a:rPr lang="en-US"/>
              <a:t>Source: USDA, Food Safety and Inspection Service.  Food Product Dating. </a:t>
            </a:r>
            <a:r>
              <a:rPr lang="en-US" u="sng">
                <a:solidFill>
                  <a:srgbClr val="000000"/>
                </a:solidFill>
                <a:hlinkClick r:id="rId2">
                  <a:extLst>
                    <a:ext uri="{A12FA001-AC4F-418D-AE19-62706E023703}">
                      <ahyp:hlinkClr val="tx"/>
                    </a:ext>
                  </a:extLst>
                </a:hlinkClick>
              </a:rPr>
              <a:t>https://www.fsis.usda.gov/wps/portal/fsis/topics/food-safety-education/get-answers/food-safety-fact-sheets/food-labeling/food-product-dating/food-product-dating</a:t>
            </a:r>
            <a:r>
              <a:rPr lang="en-US"/>
              <a:t>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None/>
            </a:pPr>
            <a:r>
              <a:t/>
            </a:r>
            <a:endParaRPr/>
          </a:p>
        </p:txBody>
      </p:sp>
      <p:sp>
        <p:nvSpPr>
          <p:cNvPr id="185" name="Google Shape;185;p13:notes"/>
          <p:cNvSpPr txBox="1"/>
          <p:nvPr/>
        </p:nvSpPr>
        <p:spPr>
          <a:xfrm>
            <a:off x="0" y="8829675"/>
            <a:ext cx="2971800" cy="466725"/>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rgbClr val="000000"/>
              </a:solidFill>
              <a:latin typeface="Calibri"/>
              <a:ea typeface="Calibri"/>
              <a:cs typeface="Calibri"/>
              <a:sym typeface="Calibri"/>
            </a:endParaRPr>
          </a:p>
        </p:txBody>
      </p:sp>
      <p:sp>
        <p:nvSpPr>
          <p:cNvPr id="186" name="Google Shape;186;p13:notes"/>
          <p:cNvSpPr txBox="1"/>
          <p:nvPr/>
        </p:nvSpPr>
        <p:spPr>
          <a:xfrm>
            <a:off x="3884612" y="8829675"/>
            <a:ext cx="2971800" cy="46672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a:solidFill>
                  <a:srgbClr val="000000"/>
                </a:solidFill>
                <a:latin typeface="Calibri"/>
                <a:ea typeface="Calibri"/>
                <a:cs typeface="Calibri"/>
                <a:sym typeface="Calibri"/>
              </a:rPr>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Clip Art" type="txAndClipArt">
  <p:cSld name="TEXT_AND_CLIPART">
    <p:spTree>
      <p:nvGrpSpPr>
        <p:cNvPr id="18" name="Shape 18"/>
        <p:cNvGrpSpPr/>
        <p:nvPr/>
      </p:nvGrpSpPr>
      <p:grpSpPr>
        <a:xfrm>
          <a:off x="0" y="0"/>
          <a:ext cx="0" cy="0"/>
          <a:chOff x="0" y="0"/>
          <a:chExt cx="0" cy="0"/>
        </a:xfrm>
      </p:grpSpPr>
      <p:sp>
        <p:nvSpPr>
          <p:cNvPr id="19" name="Google Shape;19;p2"/>
          <p:cNvSpPr txBox="1"/>
          <p:nvPr>
            <p:ph type="title"/>
          </p:nvPr>
        </p:nvSpPr>
        <p:spPr>
          <a:xfrm>
            <a:off x="541867" y="228600"/>
            <a:ext cx="10363200" cy="978408"/>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SzPts val="1400"/>
              <a:buNone/>
              <a:defRPr b="1">
                <a:solidFill>
                  <a:srgbClr val="7F7F7F"/>
                </a:solidFill>
                <a:latin typeface="Corbel"/>
                <a:ea typeface="Corbel"/>
                <a:cs typeface="Corbel"/>
                <a:sym typeface="Corbel"/>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20" name="Google Shape;20;p2"/>
          <p:cNvSpPr txBox="1"/>
          <p:nvPr>
            <p:ph idx="1" type="body"/>
          </p:nvPr>
        </p:nvSpPr>
        <p:spPr>
          <a:xfrm>
            <a:off x="609600" y="1885950"/>
            <a:ext cx="5350933" cy="4171950"/>
          </a:xfrm>
          <a:prstGeom prst="rect">
            <a:avLst/>
          </a:prstGeom>
          <a:noFill/>
          <a:ln>
            <a:noFill/>
          </a:ln>
        </p:spPr>
        <p:txBody>
          <a:bodyPr anchorCtr="0" anchor="t" bIns="45700" lIns="0" spcFirstLastPara="1" rIns="0" wrap="square" tIns="45700">
            <a:no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1" name="Google Shape;21;p2"/>
          <p:cNvSpPr/>
          <p:nvPr>
            <p:ph idx="2" type="clipArt"/>
          </p:nvPr>
        </p:nvSpPr>
        <p:spPr>
          <a:xfrm>
            <a:off x="6163735" y="1885950"/>
            <a:ext cx="5350933" cy="4171950"/>
          </a:xfrm>
          <a:prstGeom prst="rect">
            <a:avLst/>
          </a:prstGeom>
          <a:noFill/>
          <a:ln>
            <a:noFill/>
          </a:ln>
        </p:spPr>
      </p:sp>
      <p:sp>
        <p:nvSpPr>
          <p:cNvPr id="22" name="Google Shape;22;p2"/>
          <p:cNvSpPr txBox="1"/>
          <p:nvPr>
            <p:ph idx="12" type="sldNum"/>
          </p:nvPr>
        </p:nvSpPr>
        <p:spPr>
          <a:xfrm>
            <a:off x="9901237" y="6459537"/>
            <a:ext cx="131127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23" name="Google Shape;23;p2"/>
          <p:cNvSpPr txBox="1"/>
          <p:nvPr>
            <p:ph idx="11" type="ftr"/>
          </p:nvPr>
        </p:nvSpPr>
        <p:spPr>
          <a:xfrm>
            <a:off x="3686175" y="6459537"/>
            <a:ext cx="4822825"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sz="9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2"/>
          <p:cNvSpPr txBox="1"/>
          <p:nvPr>
            <p:ph idx="10" type="dt"/>
          </p:nvPr>
        </p:nvSpPr>
        <p:spPr>
          <a:xfrm>
            <a:off x="1096962" y="6459537"/>
            <a:ext cx="2473325"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4" name="Shape 34"/>
        <p:cNvGrpSpPr/>
        <p:nvPr/>
      </p:nvGrpSpPr>
      <p:grpSpPr>
        <a:xfrm>
          <a:off x="0" y="0"/>
          <a:ext cx="0" cy="0"/>
          <a:chOff x="0" y="0"/>
          <a:chExt cx="0" cy="0"/>
        </a:xfrm>
      </p:grpSpPr>
      <p:sp>
        <p:nvSpPr>
          <p:cNvPr id="35" name="Google Shape;35;p4"/>
          <p:cNvSpPr txBox="1"/>
          <p:nvPr>
            <p:ph type="title"/>
          </p:nvPr>
        </p:nvSpPr>
        <p:spPr>
          <a:xfrm>
            <a:off x="1096962" y="287337"/>
            <a:ext cx="10058400" cy="144938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36" name="Google Shape;36;p4"/>
          <p:cNvSpPr txBox="1"/>
          <p:nvPr>
            <p:ph idx="1" type="body"/>
          </p:nvPr>
        </p:nvSpPr>
        <p:spPr>
          <a:xfrm>
            <a:off x="1096962" y="1846262"/>
            <a:ext cx="10058400" cy="4022725"/>
          </a:xfrm>
          <a:prstGeom prst="rect">
            <a:avLst/>
          </a:prstGeom>
          <a:noFill/>
          <a:ln>
            <a:noFill/>
          </a:ln>
        </p:spPr>
        <p:txBody>
          <a:bodyPr anchorCtr="0" anchor="t" bIns="45700" lIns="0" spcFirstLastPara="1" rIns="0" wrap="square" tIns="45700">
            <a:no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7" name="Google Shape;37;p4"/>
          <p:cNvSpPr txBox="1"/>
          <p:nvPr>
            <p:ph idx="10" type="dt"/>
          </p:nvPr>
        </p:nvSpPr>
        <p:spPr>
          <a:xfrm>
            <a:off x="1096962" y="6459537"/>
            <a:ext cx="2473325"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4"/>
          <p:cNvSpPr txBox="1"/>
          <p:nvPr>
            <p:ph idx="11" type="ftr"/>
          </p:nvPr>
        </p:nvSpPr>
        <p:spPr>
          <a:xfrm>
            <a:off x="3686175" y="6459537"/>
            <a:ext cx="4822825"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sz="9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4"/>
          <p:cNvSpPr txBox="1"/>
          <p:nvPr>
            <p:ph idx="12" type="sldNum"/>
          </p:nvPr>
        </p:nvSpPr>
        <p:spPr>
          <a:xfrm>
            <a:off x="9901237" y="6459537"/>
            <a:ext cx="131127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 name="Shape 40"/>
        <p:cNvGrpSpPr/>
        <p:nvPr/>
      </p:nvGrpSpPr>
      <p:grpSpPr>
        <a:xfrm>
          <a:off x="0" y="0"/>
          <a:ext cx="0" cy="0"/>
          <a:chOff x="0" y="0"/>
          <a:chExt cx="0" cy="0"/>
        </a:xfrm>
      </p:grpSpPr>
      <p:sp>
        <p:nvSpPr>
          <p:cNvPr id="41" name="Google Shape;41;p5"/>
          <p:cNvSpPr txBox="1"/>
          <p:nvPr>
            <p:ph type="title"/>
          </p:nvPr>
        </p:nvSpPr>
        <p:spPr>
          <a:xfrm>
            <a:off x="1096962" y="287337"/>
            <a:ext cx="10058400" cy="144938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42" name="Google Shape;42;p5"/>
          <p:cNvSpPr txBox="1"/>
          <p:nvPr>
            <p:ph idx="10" type="dt"/>
          </p:nvPr>
        </p:nvSpPr>
        <p:spPr>
          <a:xfrm>
            <a:off x="1096962" y="6459537"/>
            <a:ext cx="2473325"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5"/>
          <p:cNvSpPr txBox="1"/>
          <p:nvPr>
            <p:ph idx="11" type="ftr"/>
          </p:nvPr>
        </p:nvSpPr>
        <p:spPr>
          <a:xfrm>
            <a:off x="3686175" y="6459537"/>
            <a:ext cx="4822825"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sz="9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5"/>
          <p:cNvSpPr txBox="1"/>
          <p:nvPr>
            <p:ph idx="12" type="sldNum"/>
          </p:nvPr>
        </p:nvSpPr>
        <p:spPr>
          <a:xfrm>
            <a:off x="9901237" y="6459537"/>
            <a:ext cx="131127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5" name="Shape 45"/>
        <p:cNvGrpSpPr/>
        <p:nvPr/>
      </p:nvGrpSpPr>
      <p:grpSpPr>
        <a:xfrm>
          <a:off x="0" y="0"/>
          <a:ext cx="0" cy="0"/>
          <a:chOff x="0" y="0"/>
          <a:chExt cx="0" cy="0"/>
        </a:xfrm>
      </p:grpSpPr>
      <p:sp>
        <p:nvSpPr>
          <p:cNvPr id="46" name="Google Shape;46;p6"/>
          <p:cNvSpPr txBox="1"/>
          <p:nvPr>
            <p:ph type="title"/>
          </p:nvPr>
        </p:nvSpPr>
        <p:spPr>
          <a:xfrm>
            <a:off x="1096962" y="287337"/>
            <a:ext cx="10058400" cy="144938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47" name="Google Shape;47;p6"/>
          <p:cNvSpPr txBox="1"/>
          <p:nvPr>
            <p:ph idx="1" type="body"/>
          </p:nvPr>
        </p:nvSpPr>
        <p:spPr>
          <a:xfrm rot="5400000">
            <a:off x="4114799" y="-1171576"/>
            <a:ext cx="4022725" cy="10058400"/>
          </a:xfrm>
          <a:prstGeom prst="rect">
            <a:avLst/>
          </a:prstGeom>
          <a:noFill/>
          <a:ln>
            <a:noFill/>
          </a:ln>
        </p:spPr>
        <p:txBody>
          <a:bodyPr anchorCtr="0" anchor="t" bIns="0" lIns="45700" spcFirstLastPara="1" rIns="45700" wrap="square" tIns="0">
            <a:no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8" name="Google Shape;48;p6"/>
          <p:cNvSpPr txBox="1"/>
          <p:nvPr>
            <p:ph idx="10" type="dt"/>
          </p:nvPr>
        </p:nvSpPr>
        <p:spPr>
          <a:xfrm>
            <a:off x="1096962" y="6459537"/>
            <a:ext cx="2473325"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6"/>
          <p:cNvSpPr txBox="1"/>
          <p:nvPr>
            <p:ph idx="11" type="ftr"/>
          </p:nvPr>
        </p:nvSpPr>
        <p:spPr>
          <a:xfrm>
            <a:off x="3686175" y="6459537"/>
            <a:ext cx="4822825"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sz="9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6"/>
          <p:cNvSpPr txBox="1"/>
          <p:nvPr>
            <p:ph idx="12" type="sldNum"/>
          </p:nvPr>
        </p:nvSpPr>
        <p:spPr>
          <a:xfrm>
            <a:off x="9901237" y="6459537"/>
            <a:ext cx="131127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1" name="Shape 51"/>
        <p:cNvGrpSpPr/>
        <p:nvPr/>
      </p:nvGrpSpPr>
      <p:grpSpPr>
        <a:xfrm>
          <a:off x="0" y="0"/>
          <a:ext cx="0" cy="0"/>
          <a:chOff x="0" y="0"/>
          <a:chExt cx="0" cy="0"/>
        </a:xfrm>
      </p:grpSpPr>
      <p:sp>
        <p:nvSpPr>
          <p:cNvPr id="52" name="Google Shape;52;p7"/>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53" name="Google Shape;53;p7"/>
          <p:cNvSpPr txBox="1"/>
          <p:nvPr>
            <p:ph idx="1" type="body"/>
          </p:nvPr>
        </p:nvSpPr>
        <p:spPr>
          <a:xfrm>
            <a:off x="1097280" y="1846052"/>
            <a:ext cx="4937760" cy="736282"/>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200"/>
              </a:spcBef>
              <a:spcAft>
                <a:spcPts val="0"/>
              </a:spcAft>
              <a:buSzPts val="2000"/>
              <a:buNone/>
              <a:defRPr b="0" sz="2000" cap="none">
                <a:solidFill>
                  <a:schemeClr val="dk2"/>
                </a:solidFill>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54" name="Google Shape;54;p7"/>
          <p:cNvSpPr txBox="1"/>
          <p:nvPr>
            <p:ph idx="2" type="body"/>
          </p:nvPr>
        </p:nvSpPr>
        <p:spPr>
          <a:xfrm>
            <a:off x="1097280" y="2582334"/>
            <a:ext cx="4937760" cy="3378200"/>
          </a:xfrm>
          <a:prstGeom prst="rect">
            <a:avLst/>
          </a:prstGeom>
          <a:noFill/>
          <a:ln>
            <a:noFill/>
          </a:ln>
        </p:spPr>
        <p:txBody>
          <a:bodyPr anchorCtr="0" anchor="t" bIns="45700" lIns="0" spcFirstLastPara="1" rIns="0" wrap="square" tIns="45700">
            <a:no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5" name="Google Shape;55;p7"/>
          <p:cNvSpPr txBox="1"/>
          <p:nvPr>
            <p:ph idx="3" type="body"/>
          </p:nvPr>
        </p:nvSpPr>
        <p:spPr>
          <a:xfrm>
            <a:off x="6217920" y="1846052"/>
            <a:ext cx="4937760" cy="736282"/>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200"/>
              </a:spcBef>
              <a:spcAft>
                <a:spcPts val="0"/>
              </a:spcAft>
              <a:buSzPts val="2000"/>
              <a:buNone/>
              <a:defRPr b="0" sz="2000" cap="none">
                <a:solidFill>
                  <a:schemeClr val="dk2"/>
                </a:solidFill>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56" name="Google Shape;56;p7"/>
          <p:cNvSpPr txBox="1"/>
          <p:nvPr>
            <p:ph idx="4" type="body"/>
          </p:nvPr>
        </p:nvSpPr>
        <p:spPr>
          <a:xfrm>
            <a:off x="6217920" y="2582334"/>
            <a:ext cx="4937760" cy="3378200"/>
          </a:xfrm>
          <a:prstGeom prst="rect">
            <a:avLst/>
          </a:prstGeom>
          <a:noFill/>
          <a:ln>
            <a:noFill/>
          </a:ln>
        </p:spPr>
        <p:txBody>
          <a:bodyPr anchorCtr="0" anchor="t" bIns="45700" lIns="0" spcFirstLastPara="1" rIns="0" wrap="square" tIns="45700">
            <a:no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7" name="Google Shape;57;p7"/>
          <p:cNvSpPr txBox="1"/>
          <p:nvPr>
            <p:ph idx="10" type="dt"/>
          </p:nvPr>
        </p:nvSpPr>
        <p:spPr>
          <a:xfrm>
            <a:off x="1096962" y="6459537"/>
            <a:ext cx="2473325"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7"/>
          <p:cNvSpPr txBox="1"/>
          <p:nvPr>
            <p:ph idx="11" type="ftr"/>
          </p:nvPr>
        </p:nvSpPr>
        <p:spPr>
          <a:xfrm>
            <a:off x="3686175" y="6459537"/>
            <a:ext cx="4822825"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sz="9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7"/>
          <p:cNvSpPr txBox="1"/>
          <p:nvPr>
            <p:ph idx="12" type="sldNum"/>
          </p:nvPr>
        </p:nvSpPr>
        <p:spPr>
          <a:xfrm>
            <a:off x="9901237" y="6459537"/>
            <a:ext cx="131127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0" name="Shape 60"/>
        <p:cNvGrpSpPr/>
        <p:nvPr/>
      </p:nvGrpSpPr>
      <p:grpSpPr>
        <a:xfrm>
          <a:off x="0" y="0"/>
          <a:ext cx="0" cy="0"/>
          <a:chOff x="0" y="0"/>
          <a:chExt cx="0" cy="0"/>
        </a:xfrm>
      </p:grpSpPr>
      <p:sp>
        <p:nvSpPr>
          <p:cNvPr id="61" name="Google Shape;61;p8"/>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62" name="Google Shape;62;p8"/>
          <p:cNvSpPr txBox="1"/>
          <p:nvPr>
            <p:ph idx="1" type="body"/>
          </p:nvPr>
        </p:nvSpPr>
        <p:spPr>
          <a:xfrm>
            <a:off x="1097279" y="1845734"/>
            <a:ext cx="4937760" cy="4023360"/>
          </a:xfrm>
          <a:prstGeom prst="rect">
            <a:avLst/>
          </a:prstGeom>
          <a:noFill/>
          <a:ln>
            <a:noFill/>
          </a:ln>
        </p:spPr>
        <p:txBody>
          <a:bodyPr anchorCtr="0" anchor="t" bIns="45700" lIns="0" spcFirstLastPara="1" rIns="0" wrap="square" tIns="45700">
            <a:no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3" name="Google Shape;63;p8"/>
          <p:cNvSpPr txBox="1"/>
          <p:nvPr>
            <p:ph idx="2" type="body"/>
          </p:nvPr>
        </p:nvSpPr>
        <p:spPr>
          <a:xfrm>
            <a:off x="6217920" y="1845735"/>
            <a:ext cx="4937760" cy="4023360"/>
          </a:xfrm>
          <a:prstGeom prst="rect">
            <a:avLst/>
          </a:prstGeom>
          <a:noFill/>
          <a:ln>
            <a:noFill/>
          </a:ln>
        </p:spPr>
        <p:txBody>
          <a:bodyPr anchorCtr="0" anchor="t" bIns="45700" lIns="0" spcFirstLastPara="1" rIns="0" wrap="square" tIns="45700">
            <a:no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4" name="Google Shape;64;p8"/>
          <p:cNvSpPr txBox="1"/>
          <p:nvPr>
            <p:ph idx="10" type="dt"/>
          </p:nvPr>
        </p:nvSpPr>
        <p:spPr>
          <a:xfrm>
            <a:off x="1096962" y="6459537"/>
            <a:ext cx="2473325"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8"/>
          <p:cNvSpPr txBox="1"/>
          <p:nvPr>
            <p:ph idx="11" type="ftr"/>
          </p:nvPr>
        </p:nvSpPr>
        <p:spPr>
          <a:xfrm>
            <a:off x="3686175" y="6459537"/>
            <a:ext cx="4822825"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sz="9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8"/>
          <p:cNvSpPr txBox="1"/>
          <p:nvPr>
            <p:ph idx="12" type="sldNum"/>
          </p:nvPr>
        </p:nvSpPr>
        <p:spPr>
          <a:xfrm>
            <a:off x="9901237" y="6459537"/>
            <a:ext cx="131127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Text and Clip Art" type="txAndClipArt">
  <p:cSld name="TEXT_AND_CLIPART">
    <p:spTree>
      <p:nvGrpSpPr>
        <p:cNvPr id="76" name="Shape 76"/>
        <p:cNvGrpSpPr/>
        <p:nvPr/>
      </p:nvGrpSpPr>
      <p:grpSpPr>
        <a:xfrm>
          <a:off x="0" y="0"/>
          <a:ext cx="0" cy="0"/>
          <a:chOff x="0" y="0"/>
          <a:chExt cx="0" cy="0"/>
        </a:xfrm>
      </p:grpSpPr>
      <p:sp>
        <p:nvSpPr>
          <p:cNvPr id="77" name="Google Shape;77;p10"/>
          <p:cNvSpPr txBox="1"/>
          <p:nvPr>
            <p:ph type="title"/>
          </p:nvPr>
        </p:nvSpPr>
        <p:spPr>
          <a:xfrm>
            <a:off x="541867" y="228600"/>
            <a:ext cx="10363200" cy="978408"/>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SzPts val="1400"/>
              <a:buNone/>
              <a:defRPr sz="4400"/>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78" name="Google Shape;78;p10"/>
          <p:cNvSpPr txBox="1"/>
          <p:nvPr>
            <p:ph idx="1" type="body"/>
          </p:nvPr>
        </p:nvSpPr>
        <p:spPr>
          <a:xfrm>
            <a:off x="609600" y="1885950"/>
            <a:ext cx="5350933" cy="4171950"/>
          </a:xfrm>
          <a:prstGeom prst="rect">
            <a:avLst/>
          </a:prstGeom>
          <a:noFill/>
          <a:ln>
            <a:noFill/>
          </a:ln>
        </p:spPr>
        <p:txBody>
          <a:bodyPr anchorCtr="0" anchor="t" bIns="45700" lIns="0" spcFirstLastPara="1" rIns="0" wrap="square" tIns="45700">
            <a:no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79" name="Google Shape;79;p10"/>
          <p:cNvSpPr/>
          <p:nvPr>
            <p:ph idx="2" type="clipArt"/>
          </p:nvPr>
        </p:nvSpPr>
        <p:spPr>
          <a:xfrm>
            <a:off x="6163735" y="1885950"/>
            <a:ext cx="5350933" cy="4171950"/>
          </a:xfrm>
          <a:prstGeom prst="rect">
            <a:avLst/>
          </a:prstGeom>
          <a:noFill/>
          <a:ln>
            <a:noFill/>
          </a:ln>
        </p:spPr>
      </p:sp>
      <p:sp>
        <p:nvSpPr>
          <p:cNvPr id="80" name="Google Shape;80;p10"/>
          <p:cNvSpPr txBox="1"/>
          <p:nvPr>
            <p:ph idx="12" type="sldNum"/>
          </p:nvPr>
        </p:nvSpPr>
        <p:spPr>
          <a:xfrm>
            <a:off x="9901237" y="6459537"/>
            <a:ext cx="131127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81" name="Google Shape;81;p10"/>
          <p:cNvSpPr txBox="1"/>
          <p:nvPr>
            <p:ph idx="11" type="ftr"/>
          </p:nvPr>
        </p:nvSpPr>
        <p:spPr>
          <a:xfrm>
            <a:off x="3686175" y="6459537"/>
            <a:ext cx="4822825"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sz="9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0"/>
          <p:cNvSpPr txBox="1"/>
          <p:nvPr>
            <p:ph idx="10" type="dt"/>
          </p:nvPr>
        </p:nvSpPr>
        <p:spPr>
          <a:xfrm>
            <a:off x="1096962" y="6459537"/>
            <a:ext cx="2473325"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2" name="Shape 92"/>
        <p:cNvGrpSpPr/>
        <p:nvPr/>
      </p:nvGrpSpPr>
      <p:grpSpPr>
        <a:xfrm>
          <a:off x="0" y="0"/>
          <a:ext cx="0" cy="0"/>
          <a:chOff x="0" y="0"/>
          <a:chExt cx="0" cy="0"/>
        </a:xfrm>
      </p:grpSpPr>
      <p:sp>
        <p:nvSpPr>
          <p:cNvPr id="93" name="Google Shape;93;p12"/>
          <p:cNvSpPr txBox="1"/>
          <p:nvPr>
            <p:ph type="ctrTitle"/>
          </p:nvPr>
        </p:nvSpPr>
        <p:spPr>
          <a:xfrm>
            <a:off x="1097280" y="758952"/>
            <a:ext cx="10058400" cy="356616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SzPts val="1400"/>
              <a:buNone/>
              <a:defRPr sz="8000">
                <a:solidFill>
                  <a:srgbClr val="262626"/>
                </a:solidFill>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94" name="Google Shape;94;p12"/>
          <p:cNvSpPr txBox="1"/>
          <p:nvPr>
            <p:ph idx="1" type="subTitle"/>
          </p:nvPr>
        </p:nvSpPr>
        <p:spPr>
          <a:xfrm>
            <a:off x="1100051" y="4455620"/>
            <a:ext cx="10058400" cy="1143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lvl="1" algn="ctr">
              <a:lnSpc>
                <a:spcPct val="90000"/>
              </a:lnSpc>
              <a:spcBef>
                <a:spcPts val="200"/>
              </a:spcBef>
              <a:spcAft>
                <a:spcPts val="0"/>
              </a:spcAft>
              <a:buSzPts val="2400"/>
              <a:buNone/>
              <a:defRPr sz="2400"/>
            </a:lvl2pPr>
            <a:lvl3pPr lvl="2" algn="ctr">
              <a:lnSpc>
                <a:spcPct val="90000"/>
              </a:lnSpc>
              <a:spcBef>
                <a:spcPts val="400"/>
              </a:spcBef>
              <a:spcAft>
                <a:spcPts val="0"/>
              </a:spcAft>
              <a:buSzPts val="2400"/>
              <a:buNone/>
              <a:defRPr sz="24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95" name="Google Shape;95;p12"/>
          <p:cNvSpPr txBox="1"/>
          <p:nvPr>
            <p:ph idx="10" type="dt"/>
          </p:nvPr>
        </p:nvSpPr>
        <p:spPr>
          <a:xfrm>
            <a:off x="1096962" y="6459537"/>
            <a:ext cx="2473325"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12"/>
          <p:cNvSpPr txBox="1"/>
          <p:nvPr>
            <p:ph idx="11" type="ftr"/>
          </p:nvPr>
        </p:nvSpPr>
        <p:spPr>
          <a:xfrm>
            <a:off x="3686175" y="6459537"/>
            <a:ext cx="4822825"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sz="9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12"/>
          <p:cNvSpPr txBox="1"/>
          <p:nvPr>
            <p:ph idx="12" type="sldNum"/>
          </p:nvPr>
        </p:nvSpPr>
        <p:spPr>
          <a:xfrm>
            <a:off x="9901237" y="6459537"/>
            <a:ext cx="131127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4.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Layout" Target="../slideLayouts/slideLayout3.xml"/><Relationship Id="rId3" Type="http://schemas.openxmlformats.org/officeDocument/2006/relationships/slideLayout" Target="../slideLayouts/slideLayout4.xml"/><Relationship Id="rId4" Type="http://schemas.openxmlformats.org/officeDocument/2006/relationships/slideLayout" Target="../slideLayouts/slideLayout5.xml"/><Relationship Id="rId5" Type="http://schemas.openxmlformats.org/officeDocument/2006/relationships/slideLayout" Target="../slideLayouts/slideLayout6.xml"/><Relationship Id="rId6" Type="http://schemas.openxmlformats.org/officeDocument/2006/relationships/theme" Target="../theme/theme1.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theme" Target="../theme/theme2.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p:nvPr/>
        </p:nvSpPr>
        <p:spPr>
          <a:xfrm>
            <a:off x="0" y="6400800"/>
            <a:ext cx="12192000" cy="457200"/>
          </a:xfrm>
          <a:prstGeom prst="rect">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1" name="Google Shape;11;p1"/>
          <p:cNvSpPr/>
          <p:nvPr/>
        </p:nvSpPr>
        <p:spPr>
          <a:xfrm>
            <a:off x="0" y="6334125"/>
            <a:ext cx="12192000" cy="66675"/>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cxnSp>
        <p:nvCxnSpPr>
          <p:cNvPr id="12" name="Google Shape;12;p1"/>
          <p:cNvCxnSpPr/>
          <p:nvPr/>
        </p:nvCxnSpPr>
        <p:spPr>
          <a:xfrm>
            <a:off x="1193800" y="1738312"/>
            <a:ext cx="9966325" cy="0"/>
          </a:xfrm>
          <a:prstGeom prst="straightConnector1">
            <a:avLst/>
          </a:prstGeom>
          <a:noFill/>
          <a:ln cap="flat" cmpd="sng" w="9525">
            <a:solidFill>
              <a:srgbClr val="7F7F7F"/>
            </a:solidFill>
            <a:prstDash val="solid"/>
            <a:miter lim="800000"/>
            <a:headEnd len="med" w="med" type="none"/>
            <a:tailEnd len="med" w="med" type="none"/>
          </a:ln>
        </p:spPr>
      </p:cxnSp>
      <p:sp>
        <p:nvSpPr>
          <p:cNvPr id="13" name="Google Shape;13;p1"/>
          <p:cNvSpPr txBox="1"/>
          <p:nvPr>
            <p:ph type="title"/>
          </p:nvPr>
        </p:nvSpPr>
        <p:spPr>
          <a:xfrm>
            <a:off x="1096962" y="287337"/>
            <a:ext cx="10058400" cy="1449387"/>
          </a:xfrm>
          <a:prstGeom prst="rect">
            <a:avLst/>
          </a:prstGeom>
          <a:noFill/>
          <a:ln>
            <a:noFill/>
          </a:ln>
        </p:spPr>
        <p:txBody>
          <a:bodyPr anchorCtr="0" anchor="b" bIns="45700" lIns="91425" spcFirstLastPara="1" rIns="91425" wrap="square" tIns="45700">
            <a:normAutofit/>
          </a:bodyPr>
          <a:lstStyle>
            <a:lvl1pPr lvl="0"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1pPr>
            <a:lvl2pPr lvl="1"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2pPr>
            <a:lvl3pPr lvl="2"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3pPr>
            <a:lvl4pPr lvl="3"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4pPr>
            <a:lvl5pPr lvl="4"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5pPr>
            <a:lvl6pPr lvl="5"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6pPr>
            <a:lvl7pPr lvl="6"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7pPr>
            <a:lvl8pPr lvl="7"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8pPr>
            <a:lvl9pPr lvl="8"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9pPr>
          </a:lstStyle>
          <a:p/>
        </p:txBody>
      </p:sp>
      <p:sp>
        <p:nvSpPr>
          <p:cNvPr id="14" name="Google Shape;14;p1"/>
          <p:cNvSpPr txBox="1"/>
          <p:nvPr>
            <p:ph idx="1" type="body"/>
          </p:nvPr>
        </p:nvSpPr>
        <p:spPr>
          <a:xfrm>
            <a:off x="1096962" y="1846262"/>
            <a:ext cx="10058400" cy="4022725"/>
          </a:xfrm>
          <a:prstGeom prst="rect">
            <a:avLst/>
          </a:prstGeom>
          <a:noFill/>
          <a:ln>
            <a:noFill/>
          </a:ln>
        </p:spPr>
        <p:txBody>
          <a:bodyPr anchorCtr="0" anchor="t" bIns="45700" lIns="0" spcFirstLastPara="1" rIns="0" wrap="square" tIns="45700">
            <a:noAutofit/>
          </a:bodyPr>
          <a:lstStyle>
            <a:lvl1pPr indent="-355600" lvl="0" marL="457200" marR="0" rtl="0" algn="l">
              <a:lnSpc>
                <a:spcPct val="90000"/>
              </a:lnSpc>
              <a:spcBef>
                <a:spcPts val="1200"/>
              </a:spcBef>
              <a:spcAft>
                <a:spcPts val="0"/>
              </a:spcAft>
              <a:buClr>
                <a:schemeClr val="accent1"/>
              </a:buClr>
              <a:buSzPts val="2000"/>
              <a:buFont typeface="Calibri"/>
              <a:buChar char=" "/>
              <a:defRPr b="0" i="0" sz="2000" u="none" cap="none" strike="noStrike">
                <a:solidFill>
                  <a:srgbClr val="404040"/>
                </a:solidFill>
                <a:latin typeface="Calibri"/>
                <a:ea typeface="Calibri"/>
                <a:cs typeface="Calibri"/>
                <a:sym typeface="Calibri"/>
              </a:defRPr>
            </a:lvl1pPr>
            <a:lvl2pPr indent="-342900" lvl="1" marL="914400" marR="0" rtl="0" algn="l">
              <a:lnSpc>
                <a:spcPct val="90000"/>
              </a:lnSpc>
              <a:spcBef>
                <a:spcPts val="200"/>
              </a:spcBef>
              <a:spcAft>
                <a:spcPts val="0"/>
              </a:spcAft>
              <a:buClr>
                <a:schemeClr val="accent1"/>
              </a:buClr>
              <a:buSzPts val="1800"/>
              <a:buFont typeface="Calibri"/>
              <a:buChar char="◦"/>
              <a:defRPr b="0" i="0" sz="1800" u="none" cap="none" strike="noStrike">
                <a:solidFill>
                  <a:srgbClr val="404040"/>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accent1"/>
              </a:buClr>
              <a:buSzPts val="1400"/>
              <a:buFont typeface="Calibri"/>
              <a:buChar char="◦"/>
              <a:defRPr b="0" i="0" sz="1400" u="none" cap="none" strike="noStrike">
                <a:solidFill>
                  <a:srgbClr val="404040"/>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accent1"/>
              </a:buClr>
              <a:buSzPts val="1400"/>
              <a:buFont typeface="Calibri"/>
              <a:buChar char="◦"/>
              <a:defRPr b="0" i="0" sz="1400" u="none" cap="none" strike="noStrike">
                <a:solidFill>
                  <a:srgbClr val="404040"/>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accent1"/>
              </a:buClr>
              <a:buSzPts val="1400"/>
              <a:buFont typeface="Calibri"/>
              <a:buChar char="◦"/>
              <a:defRPr b="0" i="0" sz="1400" u="none" cap="none" strike="noStrike">
                <a:solidFill>
                  <a:srgbClr val="404040"/>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9pPr>
          </a:lstStyle>
          <a:p/>
        </p:txBody>
      </p:sp>
      <p:sp>
        <p:nvSpPr>
          <p:cNvPr id="15" name="Google Shape;15;p1"/>
          <p:cNvSpPr txBox="1"/>
          <p:nvPr>
            <p:ph idx="12" type="sldNum"/>
          </p:nvPr>
        </p:nvSpPr>
        <p:spPr>
          <a:xfrm>
            <a:off x="9901237" y="6459537"/>
            <a:ext cx="1311275"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1pPr>
            <a:lvl2pPr indent="0" lvl="1"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2pPr>
            <a:lvl3pPr indent="0" lvl="2"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3pPr>
            <a:lvl4pPr indent="0" lvl="3"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4pPr>
            <a:lvl5pPr indent="0" lvl="4"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5pPr>
            <a:lvl6pPr indent="0" lvl="5"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6pPr>
            <a:lvl7pPr indent="0" lvl="6"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7pPr>
            <a:lvl8pPr indent="0" lvl="7"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8pPr>
            <a:lvl9pPr indent="0" lvl="8"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
        <p:nvSpPr>
          <p:cNvPr id="16" name="Google Shape;16;p1"/>
          <p:cNvSpPr txBox="1"/>
          <p:nvPr>
            <p:ph idx="11" type="ftr"/>
          </p:nvPr>
        </p:nvSpPr>
        <p:spPr>
          <a:xfrm>
            <a:off x="3686175" y="6459537"/>
            <a:ext cx="4822825"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1400"/>
              <a:buNone/>
              <a:defRPr b="0" i="0" sz="900" u="none">
                <a:solidFill>
                  <a:srgbClr val="FFFFFF"/>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7" name="Google Shape;17;p1"/>
          <p:cNvSpPr txBox="1"/>
          <p:nvPr>
            <p:ph idx="10" type="dt"/>
          </p:nvPr>
        </p:nvSpPr>
        <p:spPr>
          <a:xfrm>
            <a:off x="1096962" y="6459537"/>
            <a:ext cx="2473325"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8" r:id="rId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 name="Shape 25"/>
        <p:cNvGrpSpPr/>
        <p:nvPr/>
      </p:nvGrpSpPr>
      <p:grpSpPr>
        <a:xfrm>
          <a:off x="0" y="0"/>
          <a:ext cx="0" cy="0"/>
          <a:chOff x="0" y="0"/>
          <a:chExt cx="0" cy="0"/>
        </a:xfrm>
      </p:grpSpPr>
      <p:sp>
        <p:nvSpPr>
          <p:cNvPr id="26" name="Google Shape;26;p3"/>
          <p:cNvSpPr/>
          <p:nvPr/>
        </p:nvSpPr>
        <p:spPr>
          <a:xfrm>
            <a:off x="0" y="6400800"/>
            <a:ext cx="12192000" cy="457200"/>
          </a:xfrm>
          <a:prstGeom prst="rect">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7" name="Google Shape;27;p3"/>
          <p:cNvSpPr/>
          <p:nvPr/>
        </p:nvSpPr>
        <p:spPr>
          <a:xfrm>
            <a:off x="0" y="6334125"/>
            <a:ext cx="12192000" cy="66675"/>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8" name="Google Shape;28;p3"/>
          <p:cNvSpPr txBox="1"/>
          <p:nvPr>
            <p:ph type="title"/>
          </p:nvPr>
        </p:nvSpPr>
        <p:spPr>
          <a:xfrm>
            <a:off x="1096962" y="287337"/>
            <a:ext cx="10058400" cy="1449387"/>
          </a:xfrm>
          <a:prstGeom prst="rect">
            <a:avLst/>
          </a:prstGeom>
          <a:noFill/>
          <a:ln>
            <a:noFill/>
          </a:ln>
        </p:spPr>
        <p:txBody>
          <a:bodyPr anchorCtr="0" anchor="b" bIns="45700" lIns="91425" spcFirstLastPara="1" rIns="91425" wrap="square" tIns="45700">
            <a:normAutofit/>
          </a:bodyPr>
          <a:lstStyle>
            <a:lvl1pPr lvl="0"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1pPr>
            <a:lvl2pPr lvl="1"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2pPr>
            <a:lvl3pPr lvl="2"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3pPr>
            <a:lvl4pPr lvl="3"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4pPr>
            <a:lvl5pPr lvl="4"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5pPr>
            <a:lvl6pPr lvl="5"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6pPr>
            <a:lvl7pPr lvl="6"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7pPr>
            <a:lvl8pPr lvl="7"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8pPr>
            <a:lvl9pPr lvl="8"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9pPr>
          </a:lstStyle>
          <a:p/>
        </p:txBody>
      </p:sp>
      <p:sp>
        <p:nvSpPr>
          <p:cNvPr id="29" name="Google Shape;29;p3"/>
          <p:cNvSpPr txBox="1"/>
          <p:nvPr>
            <p:ph idx="1" type="body"/>
          </p:nvPr>
        </p:nvSpPr>
        <p:spPr>
          <a:xfrm>
            <a:off x="1096962" y="1846262"/>
            <a:ext cx="10058400" cy="4022725"/>
          </a:xfrm>
          <a:prstGeom prst="rect">
            <a:avLst/>
          </a:prstGeom>
          <a:noFill/>
          <a:ln>
            <a:noFill/>
          </a:ln>
        </p:spPr>
        <p:txBody>
          <a:bodyPr anchorCtr="0" anchor="t" bIns="45700" lIns="0" spcFirstLastPara="1" rIns="0" wrap="square" tIns="45700">
            <a:noAutofit/>
          </a:bodyPr>
          <a:lstStyle>
            <a:lvl1pPr indent="-355600" lvl="0" marL="457200" marR="0" rtl="0" algn="l">
              <a:lnSpc>
                <a:spcPct val="90000"/>
              </a:lnSpc>
              <a:spcBef>
                <a:spcPts val="1200"/>
              </a:spcBef>
              <a:spcAft>
                <a:spcPts val="0"/>
              </a:spcAft>
              <a:buClr>
                <a:schemeClr val="accent1"/>
              </a:buClr>
              <a:buSzPts val="2000"/>
              <a:buFont typeface="Calibri"/>
              <a:buChar char=" "/>
              <a:defRPr b="0" i="0" sz="2000" u="none" cap="none" strike="noStrike">
                <a:solidFill>
                  <a:srgbClr val="404040"/>
                </a:solidFill>
                <a:latin typeface="Calibri"/>
                <a:ea typeface="Calibri"/>
                <a:cs typeface="Calibri"/>
                <a:sym typeface="Calibri"/>
              </a:defRPr>
            </a:lvl1pPr>
            <a:lvl2pPr indent="-342900" lvl="1" marL="914400" marR="0" rtl="0" algn="l">
              <a:lnSpc>
                <a:spcPct val="90000"/>
              </a:lnSpc>
              <a:spcBef>
                <a:spcPts val="200"/>
              </a:spcBef>
              <a:spcAft>
                <a:spcPts val="0"/>
              </a:spcAft>
              <a:buClr>
                <a:schemeClr val="accent1"/>
              </a:buClr>
              <a:buSzPts val="1800"/>
              <a:buFont typeface="Calibri"/>
              <a:buChar char="◦"/>
              <a:defRPr b="0" i="0" sz="1800" u="none" cap="none" strike="noStrike">
                <a:solidFill>
                  <a:srgbClr val="404040"/>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accent1"/>
              </a:buClr>
              <a:buSzPts val="1400"/>
              <a:buFont typeface="Calibri"/>
              <a:buChar char="◦"/>
              <a:defRPr b="0" i="0" sz="1400" u="none" cap="none" strike="noStrike">
                <a:solidFill>
                  <a:srgbClr val="404040"/>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accent1"/>
              </a:buClr>
              <a:buSzPts val="1400"/>
              <a:buFont typeface="Calibri"/>
              <a:buChar char="◦"/>
              <a:defRPr b="0" i="0" sz="1400" u="none" cap="none" strike="noStrike">
                <a:solidFill>
                  <a:srgbClr val="404040"/>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accent1"/>
              </a:buClr>
              <a:buSzPts val="1400"/>
              <a:buFont typeface="Calibri"/>
              <a:buChar char="◦"/>
              <a:defRPr b="0" i="0" sz="1400" u="none" cap="none" strike="noStrike">
                <a:solidFill>
                  <a:srgbClr val="404040"/>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9pPr>
          </a:lstStyle>
          <a:p/>
        </p:txBody>
      </p:sp>
      <p:sp>
        <p:nvSpPr>
          <p:cNvPr id="30" name="Google Shape;30;p3"/>
          <p:cNvSpPr txBox="1"/>
          <p:nvPr>
            <p:ph idx="10" type="dt"/>
          </p:nvPr>
        </p:nvSpPr>
        <p:spPr>
          <a:xfrm>
            <a:off x="1096962" y="6459537"/>
            <a:ext cx="2473325"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1" name="Google Shape;31;p3"/>
          <p:cNvSpPr txBox="1"/>
          <p:nvPr>
            <p:ph idx="11" type="ftr"/>
          </p:nvPr>
        </p:nvSpPr>
        <p:spPr>
          <a:xfrm>
            <a:off x="3686175" y="6459537"/>
            <a:ext cx="4822825"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1400"/>
              <a:buNone/>
              <a:defRPr b="0" i="0" sz="900" u="none">
                <a:solidFill>
                  <a:srgbClr val="FFFFFF"/>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2" name="Google Shape;32;p3"/>
          <p:cNvSpPr txBox="1"/>
          <p:nvPr>
            <p:ph idx="12" type="sldNum"/>
          </p:nvPr>
        </p:nvSpPr>
        <p:spPr>
          <a:xfrm>
            <a:off x="9901237" y="6459537"/>
            <a:ext cx="1311275"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1pPr>
            <a:lvl2pPr indent="0" lvl="1"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2pPr>
            <a:lvl3pPr indent="0" lvl="2"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3pPr>
            <a:lvl4pPr indent="0" lvl="3"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4pPr>
            <a:lvl5pPr indent="0" lvl="4"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5pPr>
            <a:lvl6pPr indent="0" lvl="5"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6pPr>
            <a:lvl7pPr indent="0" lvl="6"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7pPr>
            <a:lvl8pPr indent="0" lvl="7"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8pPr>
            <a:lvl9pPr indent="0" lvl="8"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cxnSp>
        <p:nvCxnSpPr>
          <p:cNvPr id="33" name="Google Shape;33;p3"/>
          <p:cNvCxnSpPr/>
          <p:nvPr/>
        </p:nvCxnSpPr>
        <p:spPr>
          <a:xfrm>
            <a:off x="1193800" y="1738312"/>
            <a:ext cx="9966325" cy="0"/>
          </a:xfrm>
          <a:prstGeom prst="straightConnector1">
            <a:avLst/>
          </a:prstGeom>
          <a:noFill/>
          <a:ln cap="flat" cmpd="sng" w="9525">
            <a:solidFill>
              <a:srgbClr val="7F7F7F"/>
            </a:solidFill>
            <a:prstDash val="solid"/>
            <a:miter lim="800000"/>
            <a:headEnd len="med" w="med" type="none"/>
            <a:tailEnd len="med" w="med" type="none"/>
          </a:ln>
        </p:spPr>
      </p:cxn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7" name="Shape 67"/>
        <p:cNvGrpSpPr/>
        <p:nvPr/>
      </p:nvGrpSpPr>
      <p:grpSpPr>
        <a:xfrm>
          <a:off x="0" y="0"/>
          <a:ext cx="0" cy="0"/>
          <a:chOff x="0" y="0"/>
          <a:chExt cx="0" cy="0"/>
        </a:xfrm>
      </p:grpSpPr>
      <p:sp>
        <p:nvSpPr>
          <p:cNvPr id="68" name="Google Shape;68;p9"/>
          <p:cNvSpPr/>
          <p:nvPr/>
        </p:nvSpPr>
        <p:spPr>
          <a:xfrm>
            <a:off x="0" y="6400800"/>
            <a:ext cx="12192000" cy="457200"/>
          </a:xfrm>
          <a:prstGeom prst="rect">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69" name="Google Shape;69;p9"/>
          <p:cNvSpPr/>
          <p:nvPr/>
        </p:nvSpPr>
        <p:spPr>
          <a:xfrm>
            <a:off x="0" y="6334125"/>
            <a:ext cx="12192000" cy="66675"/>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cxnSp>
        <p:nvCxnSpPr>
          <p:cNvPr id="70" name="Google Shape;70;p9"/>
          <p:cNvCxnSpPr/>
          <p:nvPr/>
        </p:nvCxnSpPr>
        <p:spPr>
          <a:xfrm>
            <a:off x="1193800" y="1738312"/>
            <a:ext cx="9966325" cy="0"/>
          </a:xfrm>
          <a:prstGeom prst="straightConnector1">
            <a:avLst/>
          </a:prstGeom>
          <a:noFill/>
          <a:ln cap="flat" cmpd="sng" w="9525">
            <a:solidFill>
              <a:srgbClr val="7F7F7F"/>
            </a:solidFill>
            <a:prstDash val="solid"/>
            <a:miter lim="800000"/>
            <a:headEnd len="med" w="med" type="none"/>
            <a:tailEnd len="med" w="med" type="none"/>
          </a:ln>
        </p:spPr>
      </p:cxnSp>
      <p:sp>
        <p:nvSpPr>
          <p:cNvPr id="71" name="Google Shape;71;p9"/>
          <p:cNvSpPr txBox="1"/>
          <p:nvPr>
            <p:ph type="title"/>
          </p:nvPr>
        </p:nvSpPr>
        <p:spPr>
          <a:xfrm>
            <a:off x="1096962" y="287337"/>
            <a:ext cx="10058400" cy="1449387"/>
          </a:xfrm>
          <a:prstGeom prst="rect">
            <a:avLst/>
          </a:prstGeom>
          <a:noFill/>
          <a:ln>
            <a:noFill/>
          </a:ln>
        </p:spPr>
        <p:txBody>
          <a:bodyPr anchorCtr="0" anchor="b" bIns="45700" lIns="91425" spcFirstLastPara="1" rIns="91425" wrap="square" tIns="45700">
            <a:normAutofit/>
          </a:bodyPr>
          <a:lstStyle>
            <a:lvl1pPr lvl="0"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1pPr>
            <a:lvl2pPr lvl="1"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2pPr>
            <a:lvl3pPr lvl="2"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3pPr>
            <a:lvl4pPr lvl="3"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4pPr>
            <a:lvl5pPr lvl="4"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5pPr>
            <a:lvl6pPr lvl="5"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6pPr>
            <a:lvl7pPr lvl="6"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7pPr>
            <a:lvl8pPr lvl="7"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8pPr>
            <a:lvl9pPr lvl="8"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9pPr>
          </a:lstStyle>
          <a:p/>
        </p:txBody>
      </p:sp>
      <p:sp>
        <p:nvSpPr>
          <p:cNvPr id="72" name="Google Shape;72;p9"/>
          <p:cNvSpPr txBox="1"/>
          <p:nvPr>
            <p:ph idx="1" type="body"/>
          </p:nvPr>
        </p:nvSpPr>
        <p:spPr>
          <a:xfrm>
            <a:off x="1096962" y="1846262"/>
            <a:ext cx="10058400" cy="4022725"/>
          </a:xfrm>
          <a:prstGeom prst="rect">
            <a:avLst/>
          </a:prstGeom>
          <a:noFill/>
          <a:ln>
            <a:noFill/>
          </a:ln>
        </p:spPr>
        <p:txBody>
          <a:bodyPr anchorCtr="0" anchor="t" bIns="45700" lIns="0" spcFirstLastPara="1" rIns="0" wrap="square" tIns="45700">
            <a:noAutofit/>
          </a:bodyPr>
          <a:lstStyle>
            <a:lvl1pPr indent="-355600" lvl="0" marL="457200" marR="0" rtl="0" algn="l">
              <a:lnSpc>
                <a:spcPct val="90000"/>
              </a:lnSpc>
              <a:spcBef>
                <a:spcPts val="1200"/>
              </a:spcBef>
              <a:spcAft>
                <a:spcPts val="0"/>
              </a:spcAft>
              <a:buClr>
                <a:schemeClr val="accent1"/>
              </a:buClr>
              <a:buSzPts val="2000"/>
              <a:buFont typeface="Calibri"/>
              <a:buChar char=" "/>
              <a:defRPr b="0" i="0" sz="2000" u="none" cap="none" strike="noStrike">
                <a:solidFill>
                  <a:srgbClr val="404040"/>
                </a:solidFill>
                <a:latin typeface="Calibri"/>
                <a:ea typeface="Calibri"/>
                <a:cs typeface="Calibri"/>
                <a:sym typeface="Calibri"/>
              </a:defRPr>
            </a:lvl1pPr>
            <a:lvl2pPr indent="-342900" lvl="1" marL="914400" marR="0" rtl="0" algn="l">
              <a:lnSpc>
                <a:spcPct val="90000"/>
              </a:lnSpc>
              <a:spcBef>
                <a:spcPts val="200"/>
              </a:spcBef>
              <a:spcAft>
                <a:spcPts val="0"/>
              </a:spcAft>
              <a:buClr>
                <a:schemeClr val="accent1"/>
              </a:buClr>
              <a:buSzPts val="1800"/>
              <a:buFont typeface="Calibri"/>
              <a:buChar char="◦"/>
              <a:defRPr b="0" i="0" sz="1800" u="none" cap="none" strike="noStrike">
                <a:solidFill>
                  <a:srgbClr val="404040"/>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accent1"/>
              </a:buClr>
              <a:buSzPts val="1400"/>
              <a:buFont typeface="Calibri"/>
              <a:buChar char="◦"/>
              <a:defRPr b="0" i="0" sz="1400" u="none" cap="none" strike="noStrike">
                <a:solidFill>
                  <a:srgbClr val="404040"/>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accent1"/>
              </a:buClr>
              <a:buSzPts val="1400"/>
              <a:buFont typeface="Calibri"/>
              <a:buChar char="◦"/>
              <a:defRPr b="0" i="0" sz="1400" u="none" cap="none" strike="noStrike">
                <a:solidFill>
                  <a:srgbClr val="404040"/>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accent1"/>
              </a:buClr>
              <a:buSzPts val="1400"/>
              <a:buFont typeface="Calibri"/>
              <a:buChar char="◦"/>
              <a:defRPr b="0" i="0" sz="1400" u="none" cap="none" strike="noStrike">
                <a:solidFill>
                  <a:srgbClr val="404040"/>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9pPr>
          </a:lstStyle>
          <a:p/>
        </p:txBody>
      </p:sp>
      <p:sp>
        <p:nvSpPr>
          <p:cNvPr id="73" name="Google Shape;73;p9"/>
          <p:cNvSpPr txBox="1"/>
          <p:nvPr>
            <p:ph idx="12" type="sldNum"/>
          </p:nvPr>
        </p:nvSpPr>
        <p:spPr>
          <a:xfrm>
            <a:off x="9901237" y="6459537"/>
            <a:ext cx="1311275"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1pPr>
            <a:lvl2pPr indent="0" lvl="1"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2pPr>
            <a:lvl3pPr indent="0" lvl="2"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3pPr>
            <a:lvl4pPr indent="0" lvl="3"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4pPr>
            <a:lvl5pPr indent="0" lvl="4"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5pPr>
            <a:lvl6pPr indent="0" lvl="5"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6pPr>
            <a:lvl7pPr indent="0" lvl="6"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7pPr>
            <a:lvl8pPr indent="0" lvl="7"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8pPr>
            <a:lvl9pPr indent="0" lvl="8"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
        <p:nvSpPr>
          <p:cNvPr id="74" name="Google Shape;74;p9"/>
          <p:cNvSpPr txBox="1"/>
          <p:nvPr>
            <p:ph idx="11" type="ftr"/>
          </p:nvPr>
        </p:nvSpPr>
        <p:spPr>
          <a:xfrm>
            <a:off x="3686175" y="6459537"/>
            <a:ext cx="4822825"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1400"/>
              <a:buNone/>
              <a:defRPr b="0" i="0" sz="900" u="none">
                <a:solidFill>
                  <a:srgbClr val="FFFFFF"/>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5" name="Google Shape;75;p9"/>
          <p:cNvSpPr txBox="1"/>
          <p:nvPr>
            <p:ph idx="10" type="dt"/>
          </p:nvPr>
        </p:nvSpPr>
        <p:spPr>
          <a:xfrm>
            <a:off x="1096962" y="6459537"/>
            <a:ext cx="2473325"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54" r:id="rId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3" name="Shape 83"/>
        <p:cNvGrpSpPr/>
        <p:nvPr/>
      </p:nvGrpSpPr>
      <p:grpSpPr>
        <a:xfrm>
          <a:off x="0" y="0"/>
          <a:ext cx="0" cy="0"/>
          <a:chOff x="0" y="0"/>
          <a:chExt cx="0" cy="0"/>
        </a:xfrm>
      </p:grpSpPr>
      <p:sp>
        <p:nvSpPr>
          <p:cNvPr id="84" name="Google Shape;84;p11"/>
          <p:cNvSpPr/>
          <p:nvPr/>
        </p:nvSpPr>
        <p:spPr>
          <a:xfrm>
            <a:off x="3175" y="6400800"/>
            <a:ext cx="12188825" cy="457200"/>
          </a:xfrm>
          <a:prstGeom prst="rect">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85" name="Google Shape;85;p11"/>
          <p:cNvSpPr/>
          <p:nvPr/>
        </p:nvSpPr>
        <p:spPr>
          <a:xfrm>
            <a:off x="0" y="6334125"/>
            <a:ext cx="12188825" cy="635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cxnSp>
        <p:nvCxnSpPr>
          <p:cNvPr id="86" name="Google Shape;86;p11"/>
          <p:cNvCxnSpPr/>
          <p:nvPr/>
        </p:nvCxnSpPr>
        <p:spPr>
          <a:xfrm>
            <a:off x="1208087" y="4343400"/>
            <a:ext cx="9875837" cy="0"/>
          </a:xfrm>
          <a:prstGeom prst="straightConnector1">
            <a:avLst/>
          </a:prstGeom>
          <a:noFill/>
          <a:ln cap="flat" cmpd="sng" w="9525">
            <a:solidFill>
              <a:srgbClr val="7F7F7F"/>
            </a:solidFill>
            <a:prstDash val="solid"/>
            <a:miter lim="800000"/>
            <a:headEnd len="med" w="med" type="none"/>
            <a:tailEnd len="med" w="med" type="none"/>
          </a:ln>
        </p:spPr>
      </p:cxnSp>
      <p:sp>
        <p:nvSpPr>
          <p:cNvPr id="87" name="Google Shape;87;p11"/>
          <p:cNvSpPr txBox="1"/>
          <p:nvPr>
            <p:ph type="title"/>
          </p:nvPr>
        </p:nvSpPr>
        <p:spPr>
          <a:xfrm>
            <a:off x="1096962" y="287337"/>
            <a:ext cx="10058400" cy="1449387"/>
          </a:xfrm>
          <a:prstGeom prst="rect">
            <a:avLst/>
          </a:prstGeom>
          <a:noFill/>
          <a:ln>
            <a:noFill/>
          </a:ln>
        </p:spPr>
        <p:txBody>
          <a:bodyPr anchorCtr="0" anchor="b" bIns="45700" lIns="91425" spcFirstLastPara="1" rIns="91425" wrap="square" tIns="45700">
            <a:normAutofit/>
          </a:bodyPr>
          <a:lstStyle>
            <a:lvl1pPr lvl="0"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1pPr>
            <a:lvl2pPr lvl="1"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2pPr>
            <a:lvl3pPr lvl="2"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3pPr>
            <a:lvl4pPr lvl="3"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4pPr>
            <a:lvl5pPr lvl="4"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5pPr>
            <a:lvl6pPr lvl="5"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6pPr>
            <a:lvl7pPr lvl="6"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7pPr>
            <a:lvl8pPr lvl="7"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8pPr>
            <a:lvl9pPr lvl="8" marR="0" rtl="0" algn="l">
              <a:lnSpc>
                <a:spcPct val="85000"/>
              </a:lnSpc>
              <a:spcBef>
                <a:spcPts val="0"/>
              </a:spcBef>
              <a:spcAft>
                <a:spcPts val="0"/>
              </a:spcAft>
              <a:buSzPts val="1400"/>
              <a:buNone/>
              <a:defRPr b="0" i="0" sz="4800" u="none" cap="none" strike="noStrike">
                <a:solidFill>
                  <a:srgbClr val="404040"/>
                </a:solidFill>
                <a:latin typeface="Calibri"/>
                <a:ea typeface="Calibri"/>
                <a:cs typeface="Calibri"/>
                <a:sym typeface="Calibri"/>
              </a:defRPr>
            </a:lvl9pPr>
          </a:lstStyle>
          <a:p/>
        </p:txBody>
      </p:sp>
      <p:sp>
        <p:nvSpPr>
          <p:cNvPr id="88" name="Google Shape;88;p11"/>
          <p:cNvSpPr txBox="1"/>
          <p:nvPr>
            <p:ph idx="1" type="body"/>
          </p:nvPr>
        </p:nvSpPr>
        <p:spPr>
          <a:xfrm>
            <a:off x="1096962" y="1846262"/>
            <a:ext cx="10058400" cy="4022725"/>
          </a:xfrm>
          <a:prstGeom prst="rect">
            <a:avLst/>
          </a:prstGeom>
          <a:noFill/>
          <a:ln>
            <a:noFill/>
          </a:ln>
        </p:spPr>
        <p:txBody>
          <a:bodyPr anchorCtr="0" anchor="t" bIns="45700" lIns="0" spcFirstLastPara="1" rIns="0" wrap="square" tIns="45700">
            <a:noAutofit/>
          </a:bodyPr>
          <a:lstStyle>
            <a:lvl1pPr indent="-355600" lvl="0" marL="457200" marR="0" rtl="0" algn="l">
              <a:lnSpc>
                <a:spcPct val="90000"/>
              </a:lnSpc>
              <a:spcBef>
                <a:spcPts val="1200"/>
              </a:spcBef>
              <a:spcAft>
                <a:spcPts val="0"/>
              </a:spcAft>
              <a:buClr>
                <a:schemeClr val="accent1"/>
              </a:buClr>
              <a:buSzPts val="2000"/>
              <a:buFont typeface="Calibri"/>
              <a:buChar char=" "/>
              <a:defRPr b="0" i="0" sz="2000" u="none" cap="none" strike="noStrike">
                <a:solidFill>
                  <a:srgbClr val="404040"/>
                </a:solidFill>
                <a:latin typeface="Calibri"/>
                <a:ea typeface="Calibri"/>
                <a:cs typeface="Calibri"/>
                <a:sym typeface="Calibri"/>
              </a:defRPr>
            </a:lvl1pPr>
            <a:lvl2pPr indent="-342900" lvl="1" marL="914400" marR="0" rtl="0" algn="l">
              <a:lnSpc>
                <a:spcPct val="90000"/>
              </a:lnSpc>
              <a:spcBef>
                <a:spcPts val="200"/>
              </a:spcBef>
              <a:spcAft>
                <a:spcPts val="0"/>
              </a:spcAft>
              <a:buClr>
                <a:schemeClr val="accent1"/>
              </a:buClr>
              <a:buSzPts val="1800"/>
              <a:buFont typeface="Calibri"/>
              <a:buChar char="◦"/>
              <a:defRPr b="0" i="0" sz="1800" u="none" cap="none" strike="noStrike">
                <a:solidFill>
                  <a:srgbClr val="404040"/>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accent1"/>
              </a:buClr>
              <a:buSzPts val="1400"/>
              <a:buFont typeface="Calibri"/>
              <a:buChar char="◦"/>
              <a:defRPr b="0" i="0" sz="1400" u="none" cap="none" strike="noStrike">
                <a:solidFill>
                  <a:srgbClr val="404040"/>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accent1"/>
              </a:buClr>
              <a:buSzPts val="1400"/>
              <a:buFont typeface="Calibri"/>
              <a:buChar char="◦"/>
              <a:defRPr b="0" i="0" sz="1400" u="none" cap="none" strike="noStrike">
                <a:solidFill>
                  <a:srgbClr val="404040"/>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accent1"/>
              </a:buClr>
              <a:buSzPts val="1400"/>
              <a:buFont typeface="Calibri"/>
              <a:buChar char="◦"/>
              <a:defRPr b="0" i="0" sz="1400" u="none" cap="none" strike="noStrike">
                <a:solidFill>
                  <a:srgbClr val="404040"/>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9pPr>
          </a:lstStyle>
          <a:p/>
        </p:txBody>
      </p:sp>
      <p:sp>
        <p:nvSpPr>
          <p:cNvPr id="89" name="Google Shape;89;p11"/>
          <p:cNvSpPr txBox="1"/>
          <p:nvPr>
            <p:ph idx="10" type="dt"/>
          </p:nvPr>
        </p:nvSpPr>
        <p:spPr>
          <a:xfrm>
            <a:off x="1096962" y="6459537"/>
            <a:ext cx="2473325"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0" name="Google Shape;90;p11"/>
          <p:cNvSpPr txBox="1"/>
          <p:nvPr>
            <p:ph idx="11" type="ftr"/>
          </p:nvPr>
        </p:nvSpPr>
        <p:spPr>
          <a:xfrm>
            <a:off x="3686175" y="6459537"/>
            <a:ext cx="4822825"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1400"/>
              <a:buNone/>
              <a:defRPr b="0" i="0" sz="900" u="none">
                <a:solidFill>
                  <a:srgbClr val="FFFFFF"/>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1" name="Google Shape;91;p11"/>
          <p:cNvSpPr txBox="1"/>
          <p:nvPr>
            <p:ph idx="12" type="sldNum"/>
          </p:nvPr>
        </p:nvSpPr>
        <p:spPr>
          <a:xfrm>
            <a:off x="9901237" y="6459537"/>
            <a:ext cx="1311275"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1pPr>
            <a:lvl2pPr indent="0" lvl="1"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2pPr>
            <a:lvl3pPr indent="0" lvl="2"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3pPr>
            <a:lvl4pPr indent="0" lvl="3"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4pPr>
            <a:lvl5pPr indent="0" lvl="4"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5pPr>
            <a:lvl6pPr indent="0" lvl="5"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6pPr>
            <a:lvl7pPr indent="0" lvl="6"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7pPr>
            <a:lvl8pPr indent="0" lvl="7"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8pPr>
            <a:lvl9pPr indent="0" lvl="8" marL="0" marR="0" rtl="0" algn="r">
              <a:lnSpc>
                <a:spcPct val="100000"/>
              </a:lnSpc>
              <a:spcBef>
                <a:spcPts val="0"/>
              </a:spcBef>
              <a:spcAft>
                <a:spcPts val="0"/>
              </a:spcAft>
              <a:buClr>
                <a:srgbClr val="FFFFFF"/>
              </a:buClr>
              <a:buSzPts val="1000"/>
              <a:buFont typeface="Calibri"/>
              <a:buNone/>
              <a:defRPr b="0" i="0" sz="1000" u="non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55" r:id="rId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2.png"/><Relationship Id="rId4" Type="http://schemas.openxmlformats.org/officeDocument/2006/relationships/image" Target="../media/image11.png"/><Relationship Id="rId5" Type="http://schemas.openxmlformats.org/officeDocument/2006/relationships/image" Target="../media/image7.png"/><Relationship Id="rId6" Type="http://schemas.openxmlformats.org/officeDocument/2006/relationships/image" Target="../media/image10.png"/><Relationship Id="rId7"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4.png"/><Relationship Id="rId4" Type="http://schemas.openxmlformats.org/officeDocument/2006/relationships/image" Target="../media/image18.png"/><Relationship Id="rId5" Type="http://schemas.openxmlformats.org/officeDocument/2006/relationships/image" Target="../media/image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7.png"/><Relationship Id="rId4" Type="http://schemas.openxmlformats.org/officeDocument/2006/relationships/image" Target="../media/image26.jpg"/><Relationship Id="rId5" Type="http://schemas.openxmlformats.org/officeDocument/2006/relationships/image" Target="../media/image2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7.png"/><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hyperlink" Target="http://www.gpo.gov/fdsys/pkg/PLAW-104publ210/pdf/PLAW-104publ210.pdf" TargetMode="Externa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31.png"/><Relationship Id="rId6"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33.png"/><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13"/>
          <p:cNvSpPr txBox="1"/>
          <p:nvPr/>
        </p:nvSpPr>
        <p:spPr>
          <a:xfrm>
            <a:off x="9901237" y="6459537"/>
            <a:ext cx="1311275"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000"/>
              <a:buFont typeface="Calibri"/>
              <a:buNone/>
            </a:pPr>
            <a:fld id="{00000000-1234-1234-1234-123412341234}" type="slidenum">
              <a:rPr b="0" i="0" lang="en-US" sz="1000" u="none">
                <a:solidFill>
                  <a:srgbClr val="FFFFFF"/>
                </a:solidFill>
                <a:latin typeface="Calibri"/>
                <a:ea typeface="Calibri"/>
                <a:cs typeface="Calibri"/>
                <a:sym typeface="Calibri"/>
              </a:rPr>
              <a:t>‹#›</a:t>
            </a:fld>
            <a:endParaRPr/>
          </a:p>
        </p:txBody>
      </p:sp>
      <p:pic>
        <p:nvPicPr>
          <p:cNvPr id="104" name="Google Shape;104;p13"/>
          <p:cNvPicPr preferRelativeResize="0"/>
          <p:nvPr/>
        </p:nvPicPr>
        <p:blipFill rotWithShape="1">
          <a:blip r:embed="rId3">
            <a:alphaModFix/>
          </a:blip>
          <a:srcRect b="0" l="0" r="0" t="0"/>
          <a:stretch/>
        </p:blipFill>
        <p:spPr>
          <a:xfrm>
            <a:off x="6757987" y="4664075"/>
            <a:ext cx="4638675" cy="1212850"/>
          </a:xfrm>
          <a:prstGeom prst="rect">
            <a:avLst/>
          </a:prstGeom>
          <a:noFill/>
          <a:ln>
            <a:noFill/>
          </a:ln>
        </p:spPr>
      </p:pic>
      <p:sp>
        <p:nvSpPr>
          <p:cNvPr id="105" name="Google Shape;105;p13"/>
          <p:cNvSpPr txBox="1"/>
          <p:nvPr/>
        </p:nvSpPr>
        <p:spPr>
          <a:xfrm>
            <a:off x="1082675" y="2751137"/>
            <a:ext cx="6305550" cy="1346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2"/>
              </a:buClr>
              <a:buSzPts val="6000"/>
              <a:buFont typeface="Arial"/>
              <a:buNone/>
            </a:pPr>
            <a:r>
              <a:rPr b="1" i="0" lang="en-US" sz="6000" u="none">
                <a:solidFill>
                  <a:schemeClr val="dk2"/>
                </a:solidFill>
                <a:latin typeface="Arial"/>
                <a:ea typeface="Arial"/>
                <a:cs typeface="Arial"/>
                <a:sym typeface="Arial"/>
              </a:rPr>
              <a:t>Food Waste</a:t>
            </a:r>
            <a:endParaRPr b="0" i="0" sz="6600" u="none">
              <a:solidFill>
                <a:schemeClr val="dk2"/>
              </a:solidFill>
              <a:latin typeface="Arial"/>
              <a:ea typeface="Arial"/>
              <a:cs typeface="Arial"/>
              <a:sym typeface="Arial"/>
            </a:endParaRPr>
          </a:p>
          <a:p>
            <a:pPr indent="0" lvl="0" marL="0" marR="0" rtl="0" algn="l">
              <a:lnSpc>
                <a:spcPct val="100000"/>
              </a:lnSpc>
              <a:spcBef>
                <a:spcPts val="0"/>
              </a:spcBef>
              <a:spcAft>
                <a:spcPts val="0"/>
              </a:spcAft>
              <a:buClr>
                <a:schemeClr val="dk2"/>
              </a:buClr>
              <a:buSzPts val="6000"/>
              <a:buFont typeface="Arial"/>
              <a:buNone/>
            </a:pPr>
            <a:r>
              <a:rPr b="1" i="0" lang="en-US" sz="6000" u="none">
                <a:solidFill>
                  <a:schemeClr val="dk2"/>
                </a:solidFill>
                <a:latin typeface="Arial"/>
                <a:ea typeface="Arial"/>
                <a:cs typeface="Arial"/>
                <a:sym typeface="Arial"/>
              </a:rPr>
              <a:t>&amp; Food Rescue</a:t>
            </a:r>
            <a:endParaRPr/>
          </a:p>
        </p:txBody>
      </p:sp>
      <p:pic>
        <p:nvPicPr>
          <p:cNvPr descr="Food Waste icon 1042 x 1042.png" id="106" name="Google Shape;106;p13"/>
          <p:cNvPicPr preferRelativeResize="0"/>
          <p:nvPr/>
        </p:nvPicPr>
        <p:blipFill rotWithShape="1">
          <a:blip r:embed="rId4">
            <a:alphaModFix/>
          </a:blip>
          <a:srcRect b="0" l="0" r="0" t="0"/>
          <a:stretch/>
        </p:blipFill>
        <p:spPr>
          <a:xfrm>
            <a:off x="8532812" y="379412"/>
            <a:ext cx="2743200" cy="2743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22"/>
          <p:cNvSpPr txBox="1"/>
          <p:nvPr/>
        </p:nvSpPr>
        <p:spPr>
          <a:xfrm>
            <a:off x="9901237" y="6459537"/>
            <a:ext cx="1311275"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000"/>
              <a:buFont typeface="Calibri"/>
              <a:buNone/>
            </a:pPr>
            <a:fld id="{00000000-1234-1234-1234-123412341234}" type="slidenum">
              <a:rPr b="0" i="0" lang="en-US" sz="1000" u="none">
                <a:solidFill>
                  <a:srgbClr val="FFFFFF"/>
                </a:solidFill>
                <a:latin typeface="Calibri"/>
                <a:ea typeface="Calibri"/>
                <a:cs typeface="Calibri"/>
                <a:sym typeface="Calibri"/>
              </a:rPr>
              <a:t>‹#›</a:t>
            </a:fld>
            <a:endParaRPr/>
          </a:p>
        </p:txBody>
      </p:sp>
      <p:sp>
        <p:nvSpPr>
          <p:cNvPr id="201" name="Google Shape;201;p22"/>
          <p:cNvSpPr txBox="1"/>
          <p:nvPr/>
        </p:nvSpPr>
        <p:spPr>
          <a:xfrm>
            <a:off x="557212" y="1938337"/>
            <a:ext cx="10541000" cy="42481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70C0"/>
              </a:buClr>
              <a:buSzPts val="1800"/>
              <a:buFont typeface="Calibri"/>
              <a:buNone/>
            </a:pPr>
            <a:r>
              <a:rPr b="1" i="0" lang="en-US" sz="1800" u="none">
                <a:solidFill>
                  <a:srgbClr val="0070C0"/>
                </a:solidFill>
                <a:latin typeface="Calibri"/>
                <a:ea typeface="Calibri"/>
                <a:cs typeface="Calibri"/>
                <a:sym typeface="Calibri"/>
              </a:rPr>
              <a:t>Economic view:</a:t>
            </a:r>
            <a:endParaRPr/>
          </a:p>
          <a:p>
            <a:pPr indent="-114300" lvl="0" marL="0" marR="0" rtl="0" algn="l">
              <a:lnSpc>
                <a:spcPct val="100000"/>
              </a:lnSpc>
              <a:spcBef>
                <a:spcPts val="0"/>
              </a:spcBef>
              <a:spcAft>
                <a:spcPts val="0"/>
              </a:spcAft>
              <a:buClr>
                <a:srgbClr val="595959"/>
              </a:buClr>
              <a:buSzPts val="1800"/>
              <a:buFont typeface="Arial"/>
              <a:buChar char="•"/>
            </a:pPr>
            <a:r>
              <a:rPr b="0" i="0" lang="en-US" sz="1800" u="none">
                <a:solidFill>
                  <a:srgbClr val="595959"/>
                </a:solidFill>
                <a:latin typeface="Calibri"/>
                <a:ea typeface="Calibri"/>
                <a:cs typeface="Calibri"/>
                <a:sym typeface="Calibri"/>
              </a:rPr>
              <a:t>USDA estimates that the amount of uneaten food at the retail and consumer levels represents </a:t>
            </a:r>
            <a:r>
              <a:rPr b="1" i="0" lang="en-US" sz="1800" u="none">
                <a:solidFill>
                  <a:schemeClr val="accent2"/>
                </a:solidFill>
                <a:latin typeface="Calibri"/>
                <a:ea typeface="Calibri"/>
                <a:cs typeface="Calibri"/>
                <a:sym typeface="Calibri"/>
              </a:rPr>
              <a:t>31% of the available food supply</a:t>
            </a:r>
            <a:r>
              <a:rPr b="0" i="0" lang="en-US" sz="1800" u="none">
                <a:solidFill>
                  <a:srgbClr val="595959"/>
                </a:solidFill>
                <a:latin typeface="Calibri"/>
                <a:ea typeface="Calibri"/>
                <a:cs typeface="Calibri"/>
                <a:sym typeface="Calibri"/>
              </a:rPr>
              <a:t>, totaling about 133 billion pounds of food (worth an estimated $162 billion)</a:t>
            </a:r>
            <a:endParaRPr b="0" i="1" sz="1800" u="none">
              <a:solidFill>
                <a:srgbClr val="595959"/>
              </a:solidFill>
              <a:latin typeface="Calibri"/>
              <a:ea typeface="Calibri"/>
              <a:cs typeface="Calibri"/>
              <a:sym typeface="Calibri"/>
            </a:endParaRPr>
          </a:p>
          <a:p>
            <a:pPr indent="-114300" lvl="0" marL="0" marR="0" rtl="0" algn="l">
              <a:lnSpc>
                <a:spcPct val="100000"/>
              </a:lnSpc>
              <a:spcBef>
                <a:spcPts val="0"/>
              </a:spcBef>
              <a:spcAft>
                <a:spcPts val="0"/>
              </a:spcAft>
              <a:buClr>
                <a:schemeClr val="accent2"/>
              </a:buClr>
              <a:buSzPts val="1800"/>
              <a:buFont typeface="Arial"/>
              <a:buChar char="•"/>
            </a:pPr>
            <a:r>
              <a:rPr b="1" i="1" lang="en-US" sz="1800" u="none">
                <a:solidFill>
                  <a:schemeClr val="accent2"/>
                </a:solidFill>
                <a:latin typeface="Calibri"/>
                <a:ea typeface="Calibri"/>
                <a:cs typeface="Calibri"/>
                <a:sym typeface="Calibri"/>
              </a:rPr>
              <a:t>Avg. household spends between $1500 - $2000 a year on wasted food</a:t>
            </a:r>
            <a:endParaRPr b="0" i="1" sz="1800" u="none">
              <a:solidFill>
                <a:schemeClr val="accent2"/>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a:solidFill>
                <a:srgbClr val="595959"/>
              </a:solidFill>
              <a:latin typeface="Calibri"/>
              <a:ea typeface="Calibri"/>
              <a:cs typeface="Calibri"/>
              <a:sym typeface="Calibri"/>
            </a:endParaRPr>
          </a:p>
          <a:p>
            <a:pPr indent="0" lvl="0" marL="0" marR="0" rtl="0" algn="l">
              <a:lnSpc>
                <a:spcPct val="100000"/>
              </a:lnSpc>
              <a:spcBef>
                <a:spcPts val="0"/>
              </a:spcBef>
              <a:spcAft>
                <a:spcPts val="0"/>
              </a:spcAft>
              <a:buClr>
                <a:srgbClr val="0070C0"/>
              </a:buClr>
              <a:buSzPts val="1800"/>
              <a:buFont typeface="Calibri"/>
              <a:buNone/>
            </a:pPr>
            <a:r>
              <a:rPr b="1" i="0" lang="en-US" sz="1800" u="none">
                <a:solidFill>
                  <a:srgbClr val="0070C0"/>
                </a:solidFill>
                <a:latin typeface="Calibri"/>
                <a:ea typeface="Calibri"/>
                <a:cs typeface="Calibri"/>
                <a:sym typeface="Calibri"/>
              </a:rPr>
              <a:t>Environmental view:</a:t>
            </a:r>
            <a:endParaRPr b="1" i="0" sz="1800" u="none">
              <a:solidFill>
                <a:srgbClr val="0070C0"/>
              </a:solidFill>
              <a:latin typeface="Calibri"/>
              <a:ea typeface="Calibri"/>
              <a:cs typeface="Calibri"/>
              <a:sym typeface="Calibri"/>
            </a:endParaRPr>
          </a:p>
          <a:p>
            <a:pPr indent="-114300" lvl="0" marL="0" marR="0" rtl="0" algn="l">
              <a:lnSpc>
                <a:spcPct val="100000"/>
              </a:lnSpc>
              <a:spcBef>
                <a:spcPts val="0"/>
              </a:spcBef>
              <a:spcAft>
                <a:spcPts val="0"/>
              </a:spcAft>
              <a:buClr>
                <a:srgbClr val="595959"/>
              </a:buClr>
              <a:buSzPts val="1800"/>
              <a:buFont typeface="Arial"/>
              <a:buChar char="•"/>
            </a:pPr>
            <a:r>
              <a:rPr b="0" i="0" lang="en-US" sz="1800" u="none">
                <a:solidFill>
                  <a:srgbClr val="595959"/>
                </a:solidFill>
                <a:latin typeface="Calibri"/>
                <a:ea typeface="Calibri"/>
                <a:cs typeface="Calibri"/>
                <a:sym typeface="Calibri"/>
              </a:rPr>
              <a:t>When food is disposed of in a landfill, it rots and becomes a significant </a:t>
            </a:r>
            <a:r>
              <a:rPr b="1" i="0" lang="en-US" sz="1800" u="none">
                <a:solidFill>
                  <a:schemeClr val="accent2"/>
                </a:solidFill>
                <a:latin typeface="Calibri"/>
                <a:ea typeface="Calibri"/>
                <a:cs typeface="Calibri"/>
                <a:sym typeface="Calibri"/>
              </a:rPr>
              <a:t>source of methane</a:t>
            </a:r>
            <a:r>
              <a:rPr b="1" i="0" lang="en-US" sz="1800" u="none">
                <a:solidFill>
                  <a:srgbClr val="FF0000"/>
                </a:solidFill>
                <a:latin typeface="Calibri"/>
                <a:ea typeface="Calibri"/>
                <a:cs typeface="Calibri"/>
                <a:sym typeface="Calibri"/>
              </a:rPr>
              <a:t> </a:t>
            </a:r>
            <a:r>
              <a:rPr b="0" i="0" lang="en-US" sz="1800" u="none">
                <a:solidFill>
                  <a:srgbClr val="595959"/>
                </a:solidFill>
                <a:latin typeface="Calibri"/>
                <a:ea typeface="Calibri"/>
                <a:cs typeface="Calibri"/>
                <a:sym typeface="Calibri"/>
              </a:rPr>
              <a:t>– </a:t>
            </a:r>
            <a:endParaRPr/>
          </a:p>
          <a:p>
            <a:pPr indent="0" lvl="0" marL="0" marR="0" rtl="0" algn="l">
              <a:lnSpc>
                <a:spcPct val="100000"/>
              </a:lnSpc>
              <a:spcBef>
                <a:spcPts val="0"/>
              </a:spcBef>
              <a:spcAft>
                <a:spcPts val="0"/>
              </a:spcAft>
              <a:buClr>
                <a:srgbClr val="595959"/>
              </a:buClr>
              <a:buSzPts val="1800"/>
              <a:buFont typeface="Calibri"/>
              <a:buNone/>
            </a:pPr>
            <a:r>
              <a:rPr b="0" i="0" lang="en-US" sz="1800" u="none">
                <a:solidFill>
                  <a:srgbClr val="595959"/>
                </a:solidFill>
                <a:latin typeface="Calibri"/>
                <a:ea typeface="Calibri"/>
                <a:cs typeface="Calibri"/>
                <a:sym typeface="Calibri"/>
              </a:rPr>
              <a:t>      a potent greenhouse gas with 21 times the global warming potential of carbon dioxide</a:t>
            </a:r>
            <a:endParaRPr/>
          </a:p>
          <a:p>
            <a:pPr indent="-114300" lvl="0" marL="0" marR="0" rtl="0" algn="l">
              <a:lnSpc>
                <a:spcPct val="100000"/>
              </a:lnSpc>
              <a:spcBef>
                <a:spcPts val="0"/>
              </a:spcBef>
              <a:spcAft>
                <a:spcPts val="0"/>
              </a:spcAft>
              <a:buClr>
                <a:srgbClr val="595959"/>
              </a:buClr>
              <a:buSzPts val="1800"/>
              <a:buFont typeface="Arial"/>
              <a:buChar char="•"/>
            </a:pPr>
            <a:r>
              <a:rPr b="0" i="0" lang="en-US" sz="1800" u="none">
                <a:solidFill>
                  <a:srgbClr val="595959"/>
                </a:solidFill>
                <a:latin typeface="Calibri"/>
                <a:ea typeface="Calibri"/>
                <a:cs typeface="Calibri"/>
                <a:sym typeface="Calibri"/>
              </a:rPr>
              <a:t>30% of food is wasted globally, </a:t>
            </a:r>
            <a:r>
              <a:rPr b="1" i="0" lang="en-US" sz="1800" u="none">
                <a:solidFill>
                  <a:schemeClr val="accent2"/>
                </a:solidFill>
                <a:latin typeface="Calibri"/>
                <a:ea typeface="Calibri"/>
                <a:cs typeface="Calibri"/>
                <a:sym typeface="Calibri"/>
              </a:rPr>
              <a:t>contributing 8 percent of total GHG emissions</a:t>
            </a:r>
            <a:endParaRPr b="1" i="0" sz="1800" u="none">
              <a:solidFill>
                <a:schemeClr val="accent2"/>
              </a:solidFill>
              <a:latin typeface="Calibri"/>
              <a:ea typeface="Calibri"/>
              <a:cs typeface="Calibri"/>
              <a:sym typeface="Calibri"/>
            </a:endParaRPr>
          </a:p>
          <a:p>
            <a:pPr indent="-114300" lvl="0" marL="0" marR="0" rtl="0" algn="l">
              <a:lnSpc>
                <a:spcPct val="100000"/>
              </a:lnSpc>
              <a:spcBef>
                <a:spcPts val="0"/>
              </a:spcBef>
              <a:spcAft>
                <a:spcPts val="0"/>
              </a:spcAft>
              <a:buClr>
                <a:schemeClr val="accent2"/>
              </a:buClr>
              <a:buSzPts val="1800"/>
              <a:buFont typeface="Arial"/>
              <a:buChar char="•"/>
            </a:pPr>
            <a:r>
              <a:rPr b="1" i="0" lang="en-US" sz="1800" u="none">
                <a:solidFill>
                  <a:schemeClr val="accent2"/>
                </a:solidFill>
                <a:latin typeface="Calibri"/>
                <a:ea typeface="Calibri"/>
                <a:cs typeface="Calibri"/>
                <a:sym typeface="Calibri"/>
              </a:rPr>
              <a:t>25% of the fresh water supply</a:t>
            </a:r>
            <a:r>
              <a:rPr b="0" i="0" lang="en-US" sz="1800" u="none">
                <a:solidFill>
                  <a:srgbClr val="FF0000"/>
                </a:solidFill>
                <a:latin typeface="Calibri"/>
                <a:ea typeface="Calibri"/>
                <a:cs typeface="Calibri"/>
                <a:sym typeface="Calibri"/>
              </a:rPr>
              <a:t> </a:t>
            </a:r>
            <a:r>
              <a:rPr b="0" i="0" lang="en-US" sz="1800" u="none">
                <a:solidFill>
                  <a:srgbClr val="595959"/>
                </a:solidFill>
                <a:latin typeface="Calibri"/>
                <a:ea typeface="Calibri"/>
                <a:cs typeface="Calibri"/>
                <a:sym typeface="Calibri"/>
              </a:rPr>
              <a:t>in the US is used to produce food that is never eaten</a:t>
            </a:r>
            <a:endParaRPr b="0" i="0" sz="1800" u="none">
              <a:solidFill>
                <a:srgbClr val="595959"/>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a:solidFill>
                <a:srgbClr val="595959"/>
              </a:solidFill>
              <a:latin typeface="Calibri"/>
              <a:ea typeface="Calibri"/>
              <a:cs typeface="Calibri"/>
              <a:sym typeface="Calibri"/>
            </a:endParaRPr>
          </a:p>
          <a:p>
            <a:pPr indent="0" lvl="0" marL="0" marR="0" rtl="0" algn="l">
              <a:lnSpc>
                <a:spcPct val="100000"/>
              </a:lnSpc>
              <a:spcBef>
                <a:spcPts val="0"/>
              </a:spcBef>
              <a:spcAft>
                <a:spcPts val="0"/>
              </a:spcAft>
              <a:buClr>
                <a:srgbClr val="0070C0"/>
              </a:buClr>
              <a:buSzPts val="1800"/>
              <a:buFont typeface="Calibri"/>
              <a:buNone/>
            </a:pPr>
            <a:r>
              <a:rPr b="1" i="0" lang="en-US" sz="1800" u="none">
                <a:solidFill>
                  <a:srgbClr val="0070C0"/>
                </a:solidFill>
                <a:latin typeface="Calibri"/>
                <a:ea typeface="Calibri"/>
                <a:cs typeface="Calibri"/>
                <a:sym typeface="Calibri"/>
              </a:rPr>
              <a:t>School nutrition view:</a:t>
            </a:r>
            <a:endParaRPr b="1" i="0" sz="1800" u="none">
              <a:solidFill>
                <a:srgbClr val="0070C0"/>
              </a:solidFill>
              <a:latin typeface="Calibri"/>
              <a:ea typeface="Calibri"/>
              <a:cs typeface="Calibri"/>
              <a:sym typeface="Calibri"/>
            </a:endParaRPr>
          </a:p>
          <a:p>
            <a:pPr indent="-114300" lvl="0" marL="0" marR="0" rtl="0" algn="l">
              <a:lnSpc>
                <a:spcPct val="100000"/>
              </a:lnSpc>
              <a:spcBef>
                <a:spcPts val="0"/>
              </a:spcBef>
              <a:spcAft>
                <a:spcPts val="0"/>
              </a:spcAft>
              <a:buClr>
                <a:srgbClr val="595959"/>
              </a:buClr>
              <a:buSzPts val="1800"/>
              <a:buFont typeface="Arial"/>
              <a:buChar char="•"/>
            </a:pPr>
            <a:r>
              <a:rPr b="0" i="0" lang="en-US" sz="1800" u="none">
                <a:solidFill>
                  <a:srgbClr val="595959"/>
                </a:solidFill>
                <a:latin typeface="Calibri"/>
                <a:ea typeface="Calibri"/>
                <a:cs typeface="Calibri"/>
                <a:sym typeface="Calibri"/>
              </a:rPr>
              <a:t>40% of</a:t>
            </a:r>
            <a:r>
              <a:rPr b="0" i="0" lang="en-US" sz="1800" u="none">
                <a:solidFill>
                  <a:schemeClr val="accent2"/>
                </a:solidFill>
                <a:latin typeface="Calibri"/>
                <a:ea typeface="Calibri"/>
                <a:cs typeface="Calibri"/>
                <a:sym typeface="Calibri"/>
              </a:rPr>
              <a:t> </a:t>
            </a:r>
            <a:r>
              <a:rPr b="1" i="0" lang="en-US" sz="1800" u="none">
                <a:solidFill>
                  <a:schemeClr val="accent2"/>
                </a:solidFill>
                <a:latin typeface="Calibri"/>
                <a:ea typeface="Calibri"/>
                <a:cs typeface="Calibri"/>
                <a:sym typeface="Calibri"/>
              </a:rPr>
              <a:t>school cafeteria food </a:t>
            </a:r>
            <a:r>
              <a:rPr b="0" i="0" lang="en-US" sz="1800" u="none">
                <a:solidFill>
                  <a:srgbClr val="595959"/>
                </a:solidFill>
                <a:latin typeface="Calibri"/>
                <a:ea typeface="Calibri"/>
                <a:cs typeface="Calibri"/>
                <a:sym typeface="Calibri"/>
              </a:rPr>
              <a:t>is thrown out (landfill or compost)</a:t>
            </a:r>
            <a:endParaRPr b="0" i="0" sz="1800" u="none">
              <a:solidFill>
                <a:srgbClr val="595959"/>
              </a:solidFill>
              <a:latin typeface="Calibri"/>
              <a:ea typeface="Calibri"/>
              <a:cs typeface="Calibri"/>
              <a:sym typeface="Calibri"/>
            </a:endParaRPr>
          </a:p>
          <a:p>
            <a:pPr indent="-114300" lvl="0" marL="0" marR="0" rtl="0" algn="l">
              <a:lnSpc>
                <a:spcPct val="100000"/>
              </a:lnSpc>
              <a:spcBef>
                <a:spcPts val="0"/>
              </a:spcBef>
              <a:spcAft>
                <a:spcPts val="0"/>
              </a:spcAft>
              <a:buClr>
                <a:srgbClr val="595959"/>
              </a:buClr>
              <a:buSzPts val="1800"/>
              <a:buFont typeface="Arial"/>
              <a:buChar char="•"/>
            </a:pPr>
            <a:r>
              <a:rPr b="0" i="0" lang="en-US" sz="1800" u="none">
                <a:solidFill>
                  <a:srgbClr val="595959"/>
                </a:solidFill>
                <a:latin typeface="Calibri"/>
                <a:ea typeface="Calibri"/>
                <a:cs typeface="Calibri"/>
                <a:sym typeface="Calibri"/>
              </a:rPr>
              <a:t>76% of wasted food is</a:t>
            </a:r>
            <a:r>
              <a:rPr b="0" i="0" lang="en-US" sz="1800" u="none">
                <a:solidFill>
                  <a:schemeClr val="accent2"/>
                </a:solidFill>
                <a:latin typeface="Calibri"/>
                <a:ea typeface="Calibri"/>
                <a:cs typeface="Calibri"/>
                <a:sym typeface="Calibri"/>
              </a:rPr>
              <a:t> </a:t>
            </a:r>
            <a:r>
              <a:rPr b="1" i="0" lang="en-US" sz="1800" u="none">
                <a:solidFill>
                  <a:schemeClr val="accent2"/>
                </a:solidFill>
                <a:latin typeface="Calibri"/>
                <a:ea typeface="Calibri"/>
                <a:cs typeface="Calibri"/>
                <a:sym typeface="Calibri"/>
              </a:rPr>
              <a:t>fresh milk, fruits and vegetables</a:t>
            </a:r>
            <a:r>
              <a:rPr b="1" i="0" lang="en-US" sz="1800" u="none">
                <a:solidFill>
                  <a:srgbClr val="C00000"/>
                </a:solidFill>
                <a:latin typeface="Calibri"/>
                <a:ea typeface="Calibri"/>
                <a:cs typeface="Calibri"/>
                <a:sym typeface="Calibri"/>
              </a:rPr>
              <a:t> </a:t>
            </a:r>
            <a:r>
              <a:rPr b="0" i="0" lang="en-US" sz="1800" u="none">
                <a:solidFill>
                  <a:srgbClr val="595959"/>
                </a:solidFill>
                <a:latin typeface="Calibri"/>
                <a:ea typeface="Calibri"/>
                <a:cs typeface="Calibri"/>
                <a:sym typeface="Calibri"/>
              </a:rPr>
              <a:t>– highly valued food items in food banks</a:t>
            </a:r>
            <a:endParaRPr b="0" i="0" sz="1800" u="none">
              <a:solidFill>
                <a:srgbClr val="595959"/>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1800" u="none">
              <a:solidFill>
                <a:srgbClr val="595959"/>
              </a:solidFill>
              <a:latin typeface="Calibri"/>
              <a:ea typeface="Calibri"/>
              <a:cs typeface="Calibri"/>
              <a:sym typeface="Calibri"/>
            </a:endParaRPr>
          </a:p>
        </p:txBody>
      </p:sp>
      <p:pic>
        <p:nvPicPr>
          <p:cNvPr id="202" name="Google Shape;202;p22"/>
          <p:cNvPicPr preferRelativeResize="0"/>
          <p:nvPr/>
        </p:nvPicPr>
        <p:blipFill rotWithShape="1">
          <a:blip r:embed="rId3">
            <a:alphaModFix/>
          </a:blip>
          <a:srcRect b="0" l="0" r="0" t="0"/>
          <a:stretch/>
        </p:blipFill>
        <p:spPr>
          <a:xfrm>
            <a:off x="9326563" y="2632075"/>
            <a:ext cx="2767012" cy="2547938"/>
          </a:xfrm>
          <a:prstGeom prst="rect">
            <a:avLst/>
          </a:prstGeom>
          <a:noFill/>
          <a:ln>
            <a:noFill/>
          </a:ln>
          <a:effectLst>
            <a:outerShdw blurRad="190500" rotWithShape="0" algn="tl">
              <a:srgbClr val="000000">
                <a:alpha val="69803"/>
              </a:srgbClr>
            </a:outerShdw>
          </a:effectLst>
        </p:spPr>
      </p:pic>
      <p:sp>
        <p:nvSpPr>
          <p:cNvPr id="203" name="Google Shape;203;p22"/>
          <p:cNvSpPr txBox="1"/>
          <p:nvPr/>
        </p:nvSpPr>
        <p:spPr>
          <a:xfrm>
            <a:off x="1093787" y="379412"/>
            <a:ext cx="10447337" cy="1435100"/>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404040"/>
              </a:buClr>
              <a:buSzPts val="4800"/>
              <a:buFont typeface="Calibri"/>
              <a:buNone/>
            </a:pPr>
            <a:r>
              <a:rPr b="1" i="0" lang="en-US" sz="4800" u="none">
                <a:solidFill>
                  <a:srgbClr val="404040"/>
                </a:solidFill>
                <a:latin typeface="Calibri"/>
                <a:ea typeface="Calibri"/>
                <a:cs typeface="Calibri"/>
                <a:sym typeface="Calibri"/>
              </a:rPr>
              <a:t>Why </a:t>
            </a:r>
            <a:r>
              <a:rPr b="0" i="0" lang="en-US" sz="4800" u="none">
                <a:solidFill>
                  <a:srgbClr val="404040"/>
                </a:solidFill>
                <a:latin typeface="Calibri"/>
                <a:ea typeface="Calibri"/>
                <a:cs typeface="Calibri"/>
                <a:sym typeface="Calibri"/>
              </a:rPr>
              <a:t>is reducing food waste important?</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8" name="Shape 208"/>
        <p:cNvGrpSpPr/>
        <p:nvPr/>
      </p:nvGrpSpPr>
      <p:grpSpPr>
        <a:xfrm>
          <a:off x="0" y="0"/>
          <a:ext cx="0" cy="0"/>
          <a:chOff x="0" y="0"/>
          <a:chExt cx="0" cy="0"/>
        </a:xfrm>
      </p:grpSpPr>
      <p:sp>
        <p:nvSpPr>
          <p:cNvPr descr="&quot;&quot;" id="209" name="Google Shape;209;p23"/>
          <p:cNvSpPr/>
          <p:nvPr/>
        </p:nvSpPr>
        <p:spPr>
          <a:xfrm>
            <a:off x="3175" y="6400800"/>
            <a:ext cx="12188825" cy="457200"/>
          </a:xfrm>
          <a:prstGeom prst="rect">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descr="&quot;&quot;" id="210" name="Google Shape;210;p23"/>
          <p:cNvSpPr/>
          <p:nvPr/>
        </p:nvSpPr>
        <p:spPr>
          <a:xfrm>
            <a:off x="0" y="6334125"/>
            <a:ext cx="12188825" cy="635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cxnSp>
        <p:nvCxnSpPr>
          <p:cNvPr descr="&quot;&quot;" id="211" name="Google Shape;211;p23"/>
          <p:cNvCxnSpPr/>
          <p:nvPr/>
        </p:nvCxnSpPr>
        <p:spPr>
          <a:xfrm>
            <a:off x="1208087" y="4343400"/>
            <a:ext cx="9875837" cy="0"/>
          </a:xfrm>
          <a:prstGeom prst="straightConnector1">
            <a:avLst/>
          </a:prstGeom>
          <a:noFill/>
          <a:ln cap="flat" cmpd="sng" w="9525">
            <a:solidFill>
              <a:srgbClr val="7F7F7F"/>
            </a:solidFill>
            <a:prstDash val="solid"/>
            <a:miter lim="800000"/>
            <a:headEnd len="med" w="med" type="none"/>
            <a:tailEnd len="med" w="med" type="none"/>
          </a:ln>
        </p:spPr>
      </p:cxnSp>
      <p:sp>
        <p:nvSpPr>
          <p:cNvPr descr="&quot;&quot;" id="212" name="Google Shape;212;p23"/>
          <p:cNvSpPr/>
          <p:nvPr/>
        </p:nvSpPr>
        <p:spPr>
          <a:xfrm>
            <a:off x="0" y="0"/>
            <a:ext cx="4584700" cy="6858000"/>
          </a:xfrm>
          <a:prstGeom prst="rect">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13" name="Google Shape;213;p23"/>
          <p:cNvSpPr txBox="1"/>
          <p:nvPr/>
        </p:nvSpPr>
        <p:spPr>
          <a:xfrm>
            <a:off x="357187" y="1071562"/>
            <a:ext cx="4233862" cy="4708525"/>
          </a:xfrm>
          <a:prstGeom prst="rect">
            <a:avLst/>
          </a:prstGeom>
          <a:noFill/>
          <a:ln>
            <a:noFill/>
          </a:ln>
        </p:spPr>
        <p:txBody>
          <a:bodyPr anchorCtr="0" anchor="b" bIns="45700" lIns="91425" spcFirstLastPara="1" rIns="91425" wrap="square" tIns="45700">
            <a:normAutofit/>
          </a:bodyPr>
          <a:lstStyle/>
          <a:p>
            <a:pPr indent="0" lvl="0" marL="0" marR="0" rtl="0" algn="l">
              <a:lnSpc>
                <a:spcPct val="75000"/>
              </a:lnSpc>
              <a:spcBef>
                <a:spcPts val="0"/>
              </a:spcBef>
              <a:spcAft>
                <a:spcPts val="0"/>
              </a:spcAft>
              <a:buClr>
                <a:srgbClr val="FFFFFF"/>
              </a:buClr>
              <a:buSzPts val="4400"/>
              <a:buFont typeface="Calibri"/>
              <a:buNone/>
            </a:pPr>
            <a:r>
              <a:rPr b="1" i="0" lang="en-US" sz="4400" u="none">
                <a:solidFill>
                  <a:srgbClr val="FFFFFF"/>
                </a:solidFill>
                <a:latin typeface="Calibri"/>
                <a:ea typeface="Calibri"/>
                <a:cs typeface="Calibri"/>
                <a:sym typeface="Calibri"/>
              </a:rPr>
              <a:t>Why </a:t>
            </a:r>
            <a:r>
              <a:rPr b="0" i="0" lang="en-US" sz="4400" u="none">
                <a:solidFill>
                  <a:srgbClr val="FFFFFF"/>
                </a:solidFill>
                <a:latin typeface="Calibri"/>
                <a:ea typeface="Calibri"/>
                <a:cs typeface="Calibri"/>
                <a:sym typeface="Calibri"/>
              </a:rPr>
              <a:t>is </a:t>
            </a:r>
            <a:endParaRPr b="1" i="0" sz="4800" u="none">
              <a:solidFill>
                <a:srgbClr val="7F7F7F"/>
              </a:solidFill>
              <a:latin typeface="Corbel"/>
              <a:ea typeface="Corbel"/>
              <a:cs typeface="Corbel"/>
              <a:sym typeface="Corbel"/>
            </a:endParaRPr>
          </a:p>
          <a:p>
            <a:pPr indent="0" lvl="0" marL="0" marR="0" rtl="0" algn="l">
              <a:lnSpc>
                <a:spcPct val="75000"/>
              </a:lnSpc>
              <a:spcBef>
                <a:spcPts val="600"/>
              </a:spcBef>
              <a:spcAft>
                <a:spcPts val="0"/>
              </a:spcAft>
              <a:buClr>
                <a:srgbClr val="FFFFFF"/>
              </a:buClr>
              <a:buSzPts val="4400"/>
              <a:buFont typeface="Calibri"/>
              <a:buNone/>
            </a:pPr>
            <a:r>
              <a:rPr b="0" i="0" lang="en-US" sz="4400" u="none">
                <a:solidFill>
                  <a:srgbClr val="FFFFFF"/>
                </a:solidFill>
                <a:latin typeface="Calibri"/>
                <a:ea typeface="Calibri"/>
                <a:cs typeface="Calibri"/>
                <a:sym typeface="Calibri"/>
              </a:rPr>
              <a:t>reducing food waste important?</a:t>
            </a:r>
            <a:endParaRPr b="1" i="0" sz="4800" u="none">
              <a:solidFill>
                <a:srgbClr val="7F7F7F"/>
              </a:solidFill>
              <a:latin typeface="Corbel"/>
              <a:ea typeface="Corbel"/>
              <a:cs typeface="Corbel"/>
              <a:sym typeface="Corbel"/>
            </a:endParaRPr>
          </a:p>
          <a:p>
            <a:pPr indent="0" lvl="0" marL="0" marR="0" rtl="0" algn="l">
              <a:lnSpc>
                <a:spcPct val="75000"/>
              </a:lnSpc>
              <a:spcBef>
                <a:spcPts val="600"/>
              </a:spcBef>
              <a:spcAft>
                <a:spcPts val="0"/>
              </a:spcAft>
              <a:buClr>
                <a:schemeClr val="dk1"/>
              </a:buClr>
              <a:buSzPts val="4400"/>
              <a:buFont typeface="Calibri"/>
              <a:buNone/>
            </a:pPr>
            <a:r>
              <a:t/>
            </a:r>
            <a:endParaRPr b="0" i="0" sz="4400" u="none">
              <a:solidFill>
                <a:srgbClr val="FFFFFF"/>
              </a:solidFill>
              <a:latin typeface="Calibri"/>
              <a:ea typeface="Calibri"/>
              <a:cs typeface="Calibri"/>
              <a:sym typeface="Calibri"/>
            </a:endParaRPr>
          </a:p>
          <a:p>
            <a:pPr indent="0" lvl="0" marL="0" marR="0" rtl="0" algn="l">
              <a:lnSpc>
                <a:spcPct val="75000"/>
              </a:lnSpc>
              <a:spcBef>
                <a:spcPts val="600"/>
              </a:spcBef>
              <a:spcAft>
                <a:spcPts val="0"/>
              </a:spcAft>
              <a:buClr>
                <a:srgbClr val="FFFFFF"/>
              </a:buClr>
              <a:buSzPts val="4400"/>
              <a:buFont typeface="Calibri"/>
              <a:buNone/>
            </a:pPr>
            <a:r>
              <a:rPr b="0" i="0" lang="en-US" sz="4400" u="none">
                <a:solidFill>
                  <a:srgbClr val="FFFFFF"/>
                </a:solidFill>
                <a:latin typeface="Calibri"/>
                <a:ea typeface="Calibri"/>
                <a:cs typeface="Calibri"/>
                <a:sym typeface="Calibri"/>
              </a:rPr>
              <a:t>Landfills are expensive to </a:t>
            </a:r>
            <a:endParaRPr/>
          </a:p>
          <a:p>
            <a:pPr indent="0" lvl="0" marL="0" marR="0" rtl="0" algn="l">
              <a:lnSpc>
                <a:spcPct val="75000"/>
              </a:lnSpc>
              <a:spcBef>
                <a:spcPts val="600"/>
              </a:spcBef>
              <a:spcAft>
                <a:spcPts val="0"/>
              </a:spcAft>
              <a:buClr>
                <a:srgbClr val="FFFFFF"/>
              </a:buClr>
              <a:buSzPts val="4400"/>
              <a:buFont typeface="Calibri"/>
              <a:buNone/>
            </a:pPr>
            <a:r>
              <a:rPr b="0" i="0" lang="en-US" sz="4400" u="none">
                <a:solidFill>
                  <a:srgbClr val="FFFFFF"/>
                </a:solidFill>
                <a:latin typeface="Calibri"/>
                <a:ea typeface="Calibri"/>
                <a:cs typeface="Calibri"/>
                <a:sym typeface="Calibri"/>
              </a:rPr>
              <a:t>site, build and maintain.</a:t>
            </a:r>
            <a:endParaRPr/>
          </a:p>
        </p:txBody>
      </p:sp>
      <p:sp>
        <p:nvSpPr>
          <p:cNvPr id="214" name="Google Shape;214;p23"/>
          <p:cNvSpPr txBox="1"/>
          <p:nvPr/>
        </p:nvSpPr>
        <p:spPr>
          <a:xfrm>
            <a:off x="-1036637" y="6459537"/>
            <a:ext cx="725487" cy="365125"/>
          </a:xfrm>
          <a:prstGeom prst="rect">
            <a:avLst/>
          </a:prstGeom>
          <a:noFill/>
          <a:ln>
            <a:noFill/>
          </a:ln>
        </p:spPr>
        <p:txBody>
          <a:bodyPr anchorCtr="0" anchor="ctr" bIns="45700" lIns="91425" spcFirstLastPara="1" rIns="91425" wrap="square" tIns="45700">
            <a:normAutofit/>
          </a:bodyPr>
          <a:lstStyle/>
          <a:p>
            <a:pPr indent="0" lvl="0" marL="0" marR="0" rtl="0" algn="l">
              <a:lnSpc>
                <a:spcPct val="100000"/>
              </a:lnSpc>
              <a:spcBef>
                <a:spcPts val="0"/>
              </a:spcBef>
              <a:spcAft>
                <a:spcPts val="0"/>
              </a:spcAft>
              <a:buClr>
                <a:srgbClr val="FFFFFF"/>
              </a:buClr>
              <a:buSzPts val="1000"/>
              <a:buFont typeface="Calibri"/>
              <a:buNone/>
            </a:pPr>
            <a:fld id="{00000000-1234-1234-1234-123412341234}" type="slidenum">
              <a:rPr b="0" i="0" lang="en-US" sz="1000" u="none">
                <a:solidFill>
                  <a:srgbClr val="FFFFFF"/>
                </a:solidFill>
                <a:latin typeface="Calibri"/>
                <a:ea typeface="Calibri"/>
                <a:cs typeface="Calibri"/>
                <a:sym typeface="Calibri"/>
              </a:rPr>
              <a:t>‹#›</a:t>
            </a:fld>
            <a:endParaRPr/>
          </a:p>
        </p:txBody>
      </p:sp>
      <p:pic>
        <p:nvPicPr>
          <p:cNvPr descr="Picture1.tif" id="215" name="Google Shape;215;p23"/>
          <p:cNvPicPr preferRelativeResize="0"/>
          <p:nvPr/>
        </p:nvPicPr>
        <p:blipFill rotWithShape="1">
          <a:blip r:embed="rId3">
            <a:alphaModFix/>
          </a:blip>
          <a:srcRect b="0" l="19584" r="11587" t="0"/>
          <a:stretch/>
        </p:blipFill>
        <p:spPr>
          <a:xfrm>
            <a:off x="4591050" y="0"/>
            <a:ext cx="7624762" cy="6843712"/>
          </a:xfrm>
          <a:prstGeom prst="rect">
            <a:avLst/>
          </a:prstGeom>
          <a:noFill/>
          <a:ln>
            <a:noFill/>
          </a:ln>
        </p:spPr>
      </p:pic>
      <p:sp>
        <p:nvSpPr>
          <p:cNvPr descr="&quot;&quot;" id="216" name="Google Shape;216;p23"/>
          <p:cNvSpPr/>
          <p:nvPr/>
        </p:nvSpPr>
        <p:spPr>
          <a:xfrm>
            <a:off x="4584700" y="0"/>
            <a:ext cx="63500" cy="68580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24"/>
          <p:cNvSpPr txBox="1"/>
          <p:nvPr>
            <p:ph type="title"/>
          </p:nvPr>
        </p:nvSpPr>
        <p:spPr>
          <a:xfrm>
            <a:off x="1049337" y="908050"/>
            <a:ext cx="10363200" cy="977900"/>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404040"/>
              </a:buClr>
              <a:buSzPts val="6000"/>
              <a:buFont typeface="Corbel"/>
              <a:buNone/>
            </a:pPr>
            <a:r>
              <a:rPr b="1" i="0" lang="en-US" sz="6000" u="none">
                <a:solidFill>
                  <a:srgbClr val="404040"/>
                </a:solidFill>
                <a:latin typeface="Corbel"/>
                <a:ea typeface="Corbel"/>
                <a:cs typeface="Corbel"/>
                <a:sym typeface="Corbel"/>
              </a:rPr>
              <a:t>Food deserts &amp; food insecurity</a:t>
            </a:r>
            <a:endParaRPr/>
          </a:p>
        </p:txBody>
      </p:sp>
      <p:sp>
        <p:nvSpPr>
          <p:cNvPr id="223" name="Google Shape;223;p24"/>
          <p:cNvSpPr txBox="1"/>
          <p:nvPr>
            <p:ph idx="1" type="body"/>
          </p:nvPr>
        </p:nvSpPr>
        <p:spPr>
          <a:xfrm>
            <a:off x="1214437" y="1936750"/>
            <a:ext cx="9763125" cy="4171950"/>
          </a:xfrm>
          <a:prstGeom prst="rect">
            <a:avLst/>
          </a:prstGeom>
          <a:noFill/>
          <a:ln>
            <a:noFill/>
          </a:ln>
        </p:spPr>
        <p:txBody>
          <a:bodyPr anchorCtr="0" anchor="t" bIns="45700" lIns="0" spcFirstLastPara="1" rIns="0" wrap="square" tIns="45700">
            <a:noAutofit/>
          </a:bodyPr>
          <a:lstStyle/>
          <a:p>
            <a:pPr indent="-165100" lvl="0" marL="90487" rtl="0" algn="l">
              <a:lnSpc>
                <a:spcPct val="90000"/>
              </a:lnSpc>
              <a:spcBef>
                <a:spcPts val="0"/>
              </a:spcBef>
              <a:spcAft>
                <a:spcPts val="0"/>
              </a:spcAft>
              <a:buClr>
                <a:schemeClr val="accent1"/>
              </a:buClr>
              <a:buSzPts val="2600"/>
              <a:buFont typeface="Arial"/>
              <a:buChar char="•"/>
            </a:pPr>
            <a:r>
              <a:rPr b="0" i="0" lang="en-US" sz="2600" u="none">
                <a:solidFill>
                  <a:srgbClr val="404040"/>
                </a:solidFill>
                <a:latin typeface="Calibri"/>
                <a:ea typeface="Calibri"/>
                <a:cs typeface="Calibri"/>
                <a:sym typeface="Calibri"/>
              </a:rPr>
              <a:t>  </a:t>
            </a:r>
            <a:r>
              <a:rPr b="0" i="0" lang="en-US" sz="2400" u="none">
                <a:solidFill>
                  <a:srgbClr val="404040"/>
                </a:solidFill>
                <a:latin typeface="Calibri"/>
                <a:ea typeface="Calibri"/>
                <a:cs typeface="Calibri"/>
                <a:sym typeface="Calibri"/>
              </a:rPr>
              <a:t>A 2018 study found that Riverside is considered a food desert, which is defined by the USDA as an area without access to nutritious, high-quality, affordable food within close proximity.</a:t>
            </a:r>
            <a:endParaRPr/>
          </a:p>
          <a:p>
            <a:pPr indent="-152400" lvl="0" marL="90487" rtl="0" algn="l">
              <a:lnSpc>
                <a:spcPct val="90000"/>
              </a:lnSpc>
              <a:spcBef>
                <a:spcPts val="1400"/>
              </a:spcBef>
              <a:spcAft>
                <a:spcPts val="0"/>
              </a:spcAft>
              <a:buClr>
                <a:schemeClr val="accent1"/>
              </a:buClr>
              <a:buSzPts val="2400"/>
              <a:buFont typeface="Arial"/>
              <a:buChar char="•"/>
            </a:pPr>
            <a:r>
              <a:rPr b="0" i="0" lang="en-US" sz="2400" u="none">
                <a:solidFill>
                  <a:srgbClr val="404040"/>
                </a:solidFill>
                <a:latin typeface="Calibri"/>
                <a:ea typeface="Calibri"/>
                <a:cs typeface="Calibri"/>
                <a:sym typeface="Calibri"/>
              </a:rPr>
              <a:t>  Food deserts are any areas with a 20% or greater poverty rate, and where a third or more of the residents live more than a mile away from a supermarket</a:t>
            </a:r>
            <a:endParaRPr/>
          </a:p>
          <a:p>
            <a:pPr indent="-90487" lvl="0" marL="90487" rtl="0" algn="l">
              <a:lnSpc>
                <a:spcPct val="90000"/>
              </a:lnSpc>
              <a:spcBef>
                <a:spcPts val="1400"/>
              </a:spcBef>
              <a:spcAft>
                <a:spcPts val="0"/>
              </a:spcAft>
              <a:buSzPts val="2400"/>
              <a:buNone/>
            </a:pPr>
            <a:r>
              <a:rPr b="1" i="0" lang="en-US" sz="2400" u="none">
                <a:solidFill>
                  <a:srgbClr val="404040"/>
                </a:solidFill>
                <a:latin typeface="Calibri"/>
                <a:ea typeface="Calibri"/>
                <a:cs typeface="Calibri"/>
                <a:sym typeface="Calibri"/>
              </a:rPr>
              <a:t>Social impacts of food waste:</a:t>
            </a:r>
            <a:endParaRPr/>
          </a:p>
          <a:p>
            <a:pPr indent="-152400" lvl="0" marL="90487" rtl="0" algn="l">
              <a:lnSpc>
                <a:spcPct val="90000"/>
              </a:lnSpc>
              <a:spcBef>
                <a:spcPts val="1400"/>
              </a:spcBef>
              <a:spcAft>
                <a:spcPts val="0"/>
              </a:spcAft>
              <a:buClr>
                <a:schemeClr val="accent1"/>
              </a:buClr>
              <a:buSzPts val="2400"/>
              <a:buFont typeface="Arial"/>
              <a:buChar char="•"/>
            </a:pPr>
            <a:r>
              <a:rPr b="0" i="0" lang="en-US" sz="2400" u="none">
                <a:solidFill>
                  <a:srgbClr val="404040"/>
                </a:solidFill>
                <a:latin typeface="Calibri"/>
                <a:ea typeface="Calibri"/>
                <a:cs typeface="Calibri"/>
                <a:sym typeface="Calibri"/>
              </a:rPr>
              <a:t>  In CA, 1 in 8 people are food insecure</a:t>
            </a:r>
            <a:endParaRPr/>
          </a:p>
          <a:p>
            <a:pPr indent="-152400" lvl="0" marL="90487" rtl="0" algn="l">
              <a:lnSpc>
                <a:spcPct val="90000"/>
              </a:lnSpc>
              <a:spcBef>
                <a:spcPts val="1400"/>
              </a:spcBef>
              <a:spcAft>
                <a:spcPts val="0"/>
              </a:spcAft>
              <a:buClr>
                <a:schemeClr val="accent1"/>
              </a:buClr>
              <a:buSzPts val="2400"/>
              <a:buFont typeface="Arial"/>
              <a:buChar char="•"/>
            </a:pPr>
            <a:r>
              <a:rPr b="0" i="0" lang="en-US" sz="2400" u="none">
                <a:solidFill>
                  <a:srgbClr val="404040"/>
                </a:solidFill>
                <a:latin typeface="Calibri"/>
                <a:ea typeface="Calibri"/>
                <a:cs typeface="Calibri"/>
                <a:sym typeface="Calibri"/>
              </a:rPr>
              <a:t>  SB 1383 aims to address this by mandating that 20% of edible food that would otherwise be disposed of be recovered for human consumption by 2025</a:t>
            </a:r>
            <a:endParaRPr/>
          </a:p>
          <a:p>
            <a:pPr indent="0" lvl="0" marL="90488" rtl="0" algn="l">
              <a:lnSpc>
                <a:spcPct val="90000"/>
              </a:lnSpc>
              <a:spcBef>
                <a:spcPts val="1400"/>
              </a:spcBef>
              <a:spcAft>
                <a:spcPts val="0"/>
              </a:spcAft>
              <a:buSzPts val="2400"/>
              <a:buNone/>
            </a:pPr>
            <a:r>
              <a:t/>
            </a:r>
            <a:endParaRPr b="0" i="0" sz="2400" u="none">
              <a:solidFill>
                <a:srgbClr val="404040"/>
              </a:solidFill>
              <a:latin typeface="Calibri"/>
              <a:ea typeface="Calibri"/>
              <a:cs typeface="Calibri"/>
              <a:sym typeface="Calibri"/>
            </a:endParaRPr>
          </a:p>
        </p:txBody>
      </p:sp>
      <p:sp>
        <p:nvSpPr>
          <p:cNvPr id="224" name="Google Shape;224;p24"/>
          <p:cNvSpPr txBox="1"/>
          <p:nvPr/>
        </p:nvSpPr>
        <p:spPr>
          <a:xfrm>
            <a:off x="9901237" y="6459537"/>
            <a:ext cx="1311275"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000"/>
              <a:buFont typeface="Calibri"/>
              <a:buNone/>
            </a:pPr>
            <a:fld id="{00000000-1234-1234-1234-123412341234}" type="slidenum">
              <a:rPr b="0" i="0" lang="en-US" sz="1000" u="none">
                <a:solidFill>
                  <a:srgbClr val="FFFFFF"/>
                </a:solidFill>
                <a:latin typeface="Calibri"/>
                <a:ea typeface="Calibri"/>
                <a:cs typeface="Calibri"/>
                <a:sym typeface="Calibri"/>
              </a:rPr>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25"/>
          <p:cNvSpPr txBox="1"/>
          <p:nvPr/>
        </p:nvSpPr>
        <p:spPr>
          <a:xfrm>
            <a:off x="9901237" y="6459537"/>
            <a:ext cx="1311275"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000"/>
              <a:buFont typeface="Calibri"/>
              <a:buNone/>
            </a:pPr>
            <a:fld id="{00000000-1234-1234-1234-123412341234}" type="slidenum">
              <a:rPr b="0" i="0" lang="en-US" sz="1000" u="none">
                <a:solidFill>
                  <a:srgbClr val="FFFFFF"/>
                </a:solidFill>
                <a:latin typeface="Calibri"/>
                <a:ea typeface="Calibri"/>
                <a:cs typeface="Calibri"/>
                <a:sym typeface="Calibri"/>
              </a:rPr>
              <a:t>‹#›</a:t>
            </a:fld>
            <a:endParaRPr/>
          </a:p>
        </p:txBody>
      </p:sp>
      <p:sp>
        <p:nvSpPr>
          <p:cNvPr id="231" name="Google Shape;231;p25"/>
          <p:cNvSpPr txBox="1"/>
          <p:nvPr/>
        </p:nvSpPr>
        <p:spPr>
          <a:xfrm>
            <a:off x="9901237" y="6459537"/>
            <a:ext cx="1311275"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000"/>
              <a:buFont typeface="Calibri"/>
              <a:buNone/>
            </a:pPr>
            <a:fld id="{00000000-1234-1234-1234-123412341234}" type="slidenum">
              <a:rPr b="0" i="0" lang="en-US" sz="1000" u="none">
                <a:solidFill>
                  <a:srgbClr val="FFFFFF"/>
                </a:solidFill>
                <a:latin typeface="Calibri"/>
                <a:ea typeface="Calibri"/>
                <a:cs typeface="Calibri"/>
                <a:sym typeface="Calibri"/>
              </a:rPr>
              <a:t>‹#›</a:t>
            </a:fld>
            <a:endParaRPr/>
          </a:p>
        </p:txBody>
      </p:sp>
      <p:sp>
        <p:nvSpPr>
          <p:cNvPr id="232" name="Google Shape;232;p25"/>
          <p:cNvSpPr txBox="1"/>
          <p:nvPr/>
        </p:nvSpPr>
        <p:spPr>
          <a:xfrm>
            <a:off x="984250" y="4821237"/>
            <a:ext cx="3228975" cy="8302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600"/>
              <a:buFont typeface="Calibri"/>
              <a:buNone/>
            </a:pPr>
            <a:r>
              <a:rPr b="1" i="0" lang="en-US" sz="1600" u="none">
                <a:solidFill>
                  <a:srgbClr val="7F7F7F"/>
                </a:solidFill>
                <a:latin typeface="Calibri"/>
                <a:ea typeface="Calibri"/>
                <a:cs typeface="Calibri"/>
                <a:sym typeface="Calibri"/>
              </a:rPr>
              <a:t>Food rescue/recovery, source reduction and diversion means </a:t>
            </a:r>
            <a:endParaRPr b="1" i="0" sz="1800" u="none">
              <a:solidFill>
                <a:srgbClr val="7F7F7F"/>
              </a:solidFill>
              <a:latin typeface="Calibri"/>
              <a:ea typeface="Calibri"/>
              <a:cs typeface="Calibri"/>
              <a:sym typeface="Calibri"/>
            </a:endParaRPr>
          </a:p>
          <a:p>
            <a:pPr indent="0" lvl="0" marL="0" marR="0" rtl="0" algn="l">
              <a:lnSpc>
                <a:spcPct val="100000"/>
              </a:lnSpc>
              <a:spcBef>
                <a:spcPts val="0"/>
              </a:spcBef>
              <a:spcAft>
                <a:spcPts val="0"/>
              </a:spcAft>
              <a:buClr>
                <a:schemeClr val="accent2"/>
              </a:buClr>
              <a:buSzPts val="1600"/>
              <a:buFont typeface="Calibri"/>
              <a:buNone/>
            </a:pPr>
            <a:r>
              <a:rPr b="1" i="0" lang="en-US" sz="1600" u="none">
                <a:solidFill>
                  <a:schemeClr val="accent2"/>
                </a:solidFill>
                <a:latin typeface="Calibri"/>
                <a:ea typeface="Calibri"/>
                <a:cs typeface="Calibri"/>
                <a:sym typeface="Calibri"/>
              </a:rPr>
              <a:t>keeping food out of the landfill</a:t>
            </a:r>
            <a:endParaRPr/>
          </a:p>
        </p:txBody>
      </p:sp>
      <p:pic>
        <p:nvPicPr>
          <p:cNvPr id="233" name="Google Shape;233;p25"/>
          <p:cNvPicPr preferRelativeResize="0"/>
          <p:nvPr/>
        </p:nvPicPr>
        <p:blipFill rotWithShape="1">
          <a:blip r:embed="rId3">
            <a:alphaModFix/>
          </a:blip>
          <a:srcRect b="0" l="0" r="0" t="0"/>
          <a:stretch/>
        </p:blipFill>
        <p:spPr>
          <a:xfrm>
            <a:off x="2508250" y="1487488"/>
            <a:ext cx="7043738" cy="5016500"/>
          </a:xfrm>
          <a:prstGeom prst="rect">
            <a:avLst/>
          </a:prstGeom>
          <a:noFill/>
          <a:ln>
            <a:noFill/>
          </a:ln>
          <a:effectLst>
            <a:outerShdw blurRad="292100" rotWithShape="0" algn="tl" dir="2700000" dist="139700">
              <a:srgbClr val="333333">
                <a:alpha val="64705"/>
              </a:srgbClr>
            </a:outerShdw>
          </a:effectLst>
        </p:spPr>
      </p:pic>
      <p:pic>
        <p:nvPicPr>
          <p:cNvPr id="234" name="Google Shape;234;p25"/>
          <p:cNvPicPr preferRelativeResize="0"/>
          <p:nvPr/>
        </p:nvPicPr>
        <p:blipFill rotWithShape="1">
          <a:blip r:embed="rId4">
            <a:alphaModFix/>
          </a:blip>
          <a:srcRect b="0" l="0" r="0" t="0"/>
          <a:stretch/>
        </p:blipFill>
        <p:spPr>
          <a:xfrm>
            <a:off x="8264525" y="4249738"/>
            <a:ext cx="646113" cy="646112"/>
          </a:xfrm>
          <a:prstGeom prst="rect">
            <a:avLst/>
          </a:prstGeom>
          <a:noFill/>
          <a:ln>
            <a:noFill/>
          </a:ln>
          <a:effectLst>
            <a:outerShdw blurRad="292100" rotWithShape="0" algn="tl" dir="2700000" dist="139700">
              <a:srgbClr val="333333">
                <a:alpha val="64705"/>
              </a:srgbClr>
            </a:outerShdw>
          </a:effectLst>
        </p:spPr>
      </p:pic>
      <p:pic>
        <p:nvPicPr>
          <p:cNvPr id="235" name="Google Shape;235;p25"/>
          <p:cNvPicPr preferRelativeResize="0"/>
          <p:nvPr/>
        </p:nvPicPr>
        <p:blipFill rotWithShape="1">
          <a:blip r:embed="rId5">
            <a:alphaModFix/>
          </a:blip>
          <a:srcRect b="0" l="0" r="0" t="0"/>
          <a:stretch/>
        </p:blipFill>
        <p:spPr>
          <a:xfrm>
            <a:off x="9259888" y="4249738"/>
            <a:ext cx="641350" cy="641350"/>
          </a:xfrm>
          <a:prstGeom prst="rect">
            <a:avLst/>
          </a:prstGeom>
          <a:noFill/>
          <a:ln>
            <a:noFill/>
          </a:ln>
          <a:effectLst>
            <a:outerShdw blurRad="292100" rotWithShape="0" algn="tl" dir="2700000" dist="139700">
              <a:srgbClr val="333333">
                <a:alpha val="64705"/>
              </a:srgbClr>
            </a:outerShdw>
          </a:effectLst>
        </p:spPr>
      </p:pic>
      <p:pic>
        <p:nvPicPr>
          <p:cNvPr id="236" name="Google Shape;236;p25"/>
          <p:cNvPicPr preferRelativeResize="0"/>
          <p:nvPr/>
        </p:nvPicPr>
        <p:blipFill rotWithShape="1">
          <a:blip r:embed="rId6">
            <a:alphaModFix/>
          </a:blip>
          <a:srcRect b="0" l="0" r="0" t="0"/>
          <a:stretch/>
        </p:blipFill>
        <p:spPr>
          <a:xfrm>
            <a:off x="1096962" y="4249737"/>
            <a:ext cx="2274887" cy="549275"/>
          </a:xfrm>
          <a:prstGeom prst="rect">
            <a:avLst/>
          </a:prstGeom>
          <a:noFill/>
          <a:ln>
            <a:noFill/>
          </a:ln>
        </p:spPr>
      </p:pic>
      <p:sp>
        <p:nvSpPr>
          <p:cNvPr id="237" name="Google Shape;237;p25"/>
          <p:cNvSpPr/>
          <p:nvPr/>
        </p:nvSpPr>
        <p:spPr>
          <a:xfrm>
            <a:off x="10385696" y="3707361"/>
            <a:ext cx="1379593" cy="1419444"/>
          </a:xfrm>
          <a:prstGeom prst="rect">
            <a:avLst/>
          </a:prstGeom>
          <a:blipFill rotWithShape="1">
            <a:blip r:embed="rId7">
              <a:alphaModFix/>
            </a:blip>
            <a:stretch>
              <a:fillRect b="0" l="0" r="0" t="0"/>
            </a:stretch>
          </a:blipFill>
          <a:ln cap="flat" cmpd="sng" w="12700">
            <a:solidFill>
              <a:srgbClr val="E38310"/>
            </a:solidFill>
            <a:prstDash val="solid"/>
            <a:round/>
            <a:headEnd len="sm" w="sm" type="none"/>
            <a:tailEnd len="sm" w="sm" type="none"/>
          </a:ln>
          <a:effectLst>
            <a:outerShdw blurRad="44450" rotWithShape="0" algn="br" dir="2700000" dist="25400">
              <a:srgbClr val="000000">
                <a:alpha val="6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25"/>
          <p:cNvSpPr txBox="1"/>
          <p:nvPr/>
        </p:nvSpPr>
        <p:spPr>
          <a:xfrm>
            <a:off x="2235200" y="119062"/>
            <a:ext cx="8007350" cy="1227137"/>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595959"/>
              </a:buClr>
              <a:buSzPts val="4800"/>
              <a:buFont typeface="Corbel"/>
              <a:buNone/>
            </a:pPr>
            <a:r>
              <a:rPr b="1" i="0" lang="en-US" sz="4800" u="none">
                <a:solidFill>
                  <a:srgbClr val="595959"/>
                </a:solidFill>
                <a:latin typeface="Corbel"/>
                <a:ea typeface="Corbel"/>
                <a:cs typeface="Corbel"/>
                <a:sym typeface="Corbel"/>
              </a:rPr>
              <a:t>EPA Food Recovery Hierarchy</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26"/>
          <p:cNvSpPr txBox="1"/>
          <p:nvPr>
            <p:ph idx="1" type="body"/>
          </p:nvPr>
        </p:nvSpPr>
        <p:spPr>
          <a:xfrm>
            <a:off x="1618562" y="2044725"/>
            <a:ext cx="2968500" cy="593700"/>
          </a:xfrm>
          <a:prstGeom prst="rect">
            <a:avLst/>
          </a:prstGeom>
          <a:noFill/>
          <a:ln>
            <a:noFill/>
          </a:ln>
        </p:spPr>
        <p:txBody>
          <a:bodyPr anchorCtr="0" anchor="t" bIns="45700" lIns="0" spcFirstLastPara="1" rIns="0" wrap="square" tIns="45700">
            <a:noAutofit/>
          </a:bodyPr>
          <a:lstStyle/>
          <a:p>
            <a:pPr indent="0" lvl="1" marL="0" rtl="0" algn="l">
              <a:lnSpc>
                <a:spcPct val="90000"/>
              </a:lnSpc>
              <a:spcBef>
                <a:spcPts val="0"/>
              </a:spcBef>
              <a:spcAft>
                <a:spcPts val="0"/>
              </a:spcAft>
              <a:buSzPts val="2400"/>
              <a:buNone/>
            </a:pPr>
            <a:r>
              <a:rPr b="1" i="0" lang="en-US" sz="2400" u="none">
                <a:solidFill>
                  <a:srgbClr val="7F7F7F"/>
                </a:solidFill>
                <a:latin typeface="Calibri"/>
                <a:ea typeface="Calibri"/>
                <a:cs typeface="Calibri"/>
                <a:sym typeface="Calibri"/>
              </a:rPr>
              <a:t>Backyard Composting </a:t>
            </a:r>
            <a:endParaRPr/>
          </a:p>
        </p:txBody>
      </p:sp>
      <p:sp>
        <p:nvSpPr>
          <p:cNvPr id="245" name="Google Shape;245;p26"/>
          <p:cNvSpPr txBox="1"/>
          <p:nvPr/>
        </p:nvSpPr>
        <p:spPr>
          <a:xfrm>
            <a:off x="9901237" y="6459537"/>
            <a:ext cx="1311275"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000"/>
              <a:buFont typeface="Calibri"/>
              <a:buNone/>
            </a:pPr>
            <a:fld id="{00000000-1234-1234-1234-123412341234}" type="slidenum">
              <a:rPr b="0" i="0" lang="en-US" sz="1000" u="none">
                <a:solidFill>
                  <a:srgbClr val="FFFFFF"/>
                </a:solidFill>
                <a:latin typeface="Calibri"/>
                <a:ea typeface="Calibri"/>
                <a:cs typeface="Calibri"/>
                <a:sym typeface="Calibri"/>
              </a:rPr>
              <a:t>‹#›</a:t>
            </a:fld>
            <a:endParaRPr/>
          </a:p>
        </p:txBody>
      </p:sp>
      <p:pic>
        <p:nvPicPr>
          <p:cNvPr id="246" name="Google Shape;246;p26"/>
          <p:cNvPicPr preferRelativeResize="0"/>
          <p:nvPr/>
        </p:nvPicPr>
        <p:blipFill rotWithShape="1">
          <a:blip r:embed="rId3">
            <a:alphaModFix/>
          </a:blip>
          <a:srcRect b="0" l="0" r="0" t="0"/>
          <a:stretch/>
        </p:blipFill>
        <p:spPr>
          <a:xfrm>
            <a:off x="750888" y="1941563"/>
            <a:ext cx="696913" cy="696913"/>
          </a:xfrm>
          <a:prstGeom prst="rect">
            <a:avLst/>
          </a:prstGeom>
          <a:noFill/>
          <a:ln>
            <a:noFill/>
          </a:ln>
          <a:effectLst>
            <a:outerShdw blurRad="292100" rotWithShape="0" algn="tl" dir="2700000" dist="139700">
              <a:srgbClr val="333333">
                <a:alpha val="64705"/>
              </a:srgbClr>
            </a:outerShdw>
          </a:effectLst>
        </p:spPr>
      </p:pic>
      <p:sp>
        <p:nvSpPr>
          <p:cNvPr id="247" name="Google Shape;247;p26"/>
          <p:cNvSpPr txBox="1"/>
          <p:nvPr/>
        </p:nvSpPr>
        <p:spPr>
          <a:xfrm>
            <a:off x="616400" y="2857525"/>
            <a:ext cx="6012000" cy="25551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595959"/>
              </a:buClr>
              <a:buSzPts val="2000"/>
              <a:buFont typeface="Courier New"/>
              <a:buChar char="o"/>
            </a:pPr>
            <a:r>
              <a:rPr b="0" i="0" lang="en-US" sz="2000" u="none">
                <a:solidFill>
                  <a:srgbClr val="595959"/>
                </a:solidFill>
                <a:latin typeface="Calibri"/>
                <a:ea typeface="Calibri"/>
                <a:cs typeface="Calibri"/>
                <a:sym typeface="Calibri"/>
              </a:rPr>
              <a:t>Composting is nature’s way of recycling</a:t>
            </a:r>
            <a:endParaRPr/>
          </a:p>
          <a:p>
            <a:pPr indent="-285750" lvl="0" marL="285750" marR="0" rtl="0" algn="l">
              <a:lnSpc>
                <a:spcPct val="100000"/>
              </a:lnSpc>
              <a:spcBef>
                <a:spcPts val="0"/>
              </a:spcBef>
              <a:spcAft>
                <a:spcPts val="0"/>
              </a:spcAft>
              <a:buClr>
                <a:srgbClr val="595959"/>
              </a:buClr>
              <a:buSzPts val="2000"/>
              <a:buFont typeface="Courier New"/>
              <a:buChar char="o"/>
            </a:pPr>
            <a:r>
              <a:rPr b="0" i="0" lang="en-US" sz="2000" u="none">
                <a:solidFill>
                  <a:srgbClr val="595959"/>
                </a:solidFill>
                <a:latin typeface="Calibri"/>
                <a:ea typeface="Calibri"/>
                <a:cs typeface="Calibri"/>
                <a:sym typeface="Calibri"/>
              </a:rPr>
              <a:t>Compost is the best soil amendment for your lawn and garden</a:t>
            </a:r>
            <a:endParaRPr/>
          </a:p>
          <a:p>
            <a:pPr indent="-285750" lvl="0" marL="285750" marR="0" rtl="0" algn="l">
              <a:lnSpc>
                <a:spcPct val="100000"/>
              </a:lnSpc>
              <a:spcBef>
                <a:spcPts val="0"/>
              </a:spcBef>
              <a:spcAft>
                <a:spcPts val="0"/>
              </a:spcAft>
              <a:buClr>
                <a:srgbClr val="595959"/>
              </a:buClr>
              <a:buSzPts val="2000"/>
              <a:buFont typeface="Courier New"/>
              <a:buChar char="o"/>
            </a:pPr>
            <a:r>
              <a:rPr b="0" i="0" lang="en-US" sz="2000" u="none">
                <a:solidFill>
                  <a:srgbClr val="595959"/>
                </a:solidFill>
                <a:latin typeface="Calibri"/>
                <a:ea typeface="Calibri"/>
                <a:cs typeface="Calibri"/>
                <a:sym typeface="Calibri"/>
              </a:rPr>
              <a:t>Utilize lawn clippings, leaves, small branches, and food to make compost</a:t>
            </a:r>
            <a:endParaRPr/>
          </a:p>
          <a:p>
            <a:pPr indent="-285750" lvl="0" marL="285750" marR="0" rtl="0" algn="l">
              <a:lnSpc>
                <a:spcPct val="100000"/>
              </a:lnSpc>
              <a:spcBef>
                <a:spcPts val="0"/>
              </a:spcBef>
              <a:spcAft>
                <a:spcPts val="0"/>
              </a:spcAft>
              <a:buClr>
                <a:srgbClr val="595959"/>
              </a:buClr>
              <a:buSzPts val="2000"/>
              <a:buFont typeface="Courier New"/>
              <a:buChar char="o"/>
            </a:pPr>
            <a:r>
              <a:rPr b="0" i="0" lang="en-US" sz="2000" u="none">
                <a:solidFill>
                  <a:srgbClr val="595959"/>
                </a:solidFill>
                <a:latin typeface="Calibri"/>
                <a:ea typeface="Calibri"/>
                <a:cs typeface="Calibri"/>
                <a:sym typeface="Calibri"/>
              </a:rPr>
              <a:t>We teach how to start, maintain and troubleshoot a composting project</a:t>
            </a:r>
            <a:endParaRPr/>
          </a:p>
          <a:p>
            <a:pPr indent="-285750" lvl="0" marL="285750" marR="0" rtl="0" algn="l">
              <a:lnSpc>
                <a:spcPct val="100000"/>
              </a:lnSpc>
              <a:spcBef>
                <a:spcPts val="0"/>
              </a:spcBef>
              <a:spcAft>
                <a:spcPts val="0"/>
              </a:spcAft>
              <a:buClr>
                <a:srgbClr val="595959"/>
              </a:buClr>
              <a:buSzPts val="2000"/>
              <a:buFont typeface="Courier New"/>
              <a:buChar char="o"/>
            </a:pPr>
            <a:r>
              <a:rPr b="0" i="0" lang="en-US" sz="2000" u="none">
                <a:solidFill>
                  <a:srgbClr val="595959"/>
                </a:solidFill>
                <a:latin typeface="Calibri"/>
                <a:ea typeface="Calibri"/>
                <a:cs typeface="Calibri"/>
                <a:sym typeface="Calibri"/>
              </a:rPr>
              <a:t>We sell composting bins to county residents</a:t>
            </a:r>
            <a:endParaRPr/>
          </a:p>
        </p:txBody>
      </p:sp>
      <p:sp>
        <p:nvSpPr>
          <p:cNvPr id="248" name="Google Shape;248;p26"/>
          <p:cNvSpPr txBox="1"/>
          <p:nvPr/>
        </p:nvSpPr>
        <p:spPr>
          <a:xfrm>
            <a:off x="1096962" y="287337"/>
            <a:ext cx="10447200" cy="1435200"/>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404040"/>
              </a:buClr>
              <a:buSzPts val="4800"/>
              <a:buFont typeface="Calibri"/>
              <a:buNone/>
            </a:pPr>
            <a:r>
              <a:rPr b="1" i="0" lang="en-US" sz="4800" u="none">
                <a:solidFill>
                  <a:srgbClr val="404040"/>
                </a:solidFill>
                <a:latin typeface="Calibri"/>
                <a:ea typeface="Calibri"/>
                <a:cs typeface="Calibri"/>
                <a:sym typeface="Calibri"/>
              </a:rPr>
              <a:t>Reducing </a:t>
            </a:r>
            <a:r>
              <a:rPr b="0" i="0" lang="en-US" sz="4800" u="none">
                <a:solidFill>
                  <a:srgbClr val="404040"/>
                </a:solidFill>
                <a:latin typeface="Calibri"/>
                <a:ea typeface="Calibri"/>
                <a:cs typeface="Calibri"/>
                <a:sym typeface="Calibri"/>
              </a:rPr>
              <a:t>food waste</a:t>
            </a:r>
            <a:endParaRPr/>
          </a:p>
        </p:txBody>
      </p:sp>
      <p:pic>
        <p:nvPicPr>
          <p:cNvPr id="249" name="Google Shape;249;p26"/>
          <p:cNvPicPr preferRelativeResize="0"/>
          <p:nvPr/>
        </p:nvPicPr>
        <p:blipFill>
          <a:blip r:embed="rId4">
            <a:alphaModFix/>
          </a:blip>
          <a:stretch>
            <a:fillRect/>
          </a:stretch>
        </p:blipFill>
        <p:spPr>
          <a:xfrm>
            <a:off x="6940948" y="1903076"/>
            <a:ext cx="5197177" cy="4193074"/>
          </a:xfrm>
          <a:prstGeom prst="rect">
            <a:avLst/>
          </a:prstGeom>
          <a:noFill/>
          <a:ln>
            <a:noFill/>
          </a:ln>
        </p:spPr>
      </p:pic>
      <p:pic>
        <p:nvPicPr>
          <p:cNvPr id="250" name="Google Shape;250;p26"/>
          <p:cNvPicPr preferRelativeResize="0"/>
          <p:nvPr/>
        </p:nvPicPr>
        <p:blipFill rotWithShape="1">
          <a:blip r:embed="rId5">
            <a:alphaModFix/>
          </a:blip>
          <a:srcRect b="0" l="0" r="0" t="0"/>
          <a:stretch/>
        </p:blipFill>
        <p:spPr>
          <a:xfrm>
            <a:off x="9675575" y="3635428"/>
            <a:ext cx="2462550" cy="246072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27"/>
          <p:cNvSpPr txBox="1"/>
          <p:nvPr/>
        </p:nvSpPr>
        <p:spPr>
          <a:xfrm>
            <a:off x="9901237" y="6459537"/>
            <a:ext cx="1311275"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000"/>
              <a:buFont typeface="Calibri"/>
              <a:buNone/>
            </a:pPr>
            <a:fld id="{00000000-1234-1234-1234-123412341234}" type="slidenum">
              <a:rPr b="0" i="0" lang="en-US" sz="1000" u="none">
                <a:solidFill>
                  <a:srgbClr val="FFFFFF"/>
                </a:solidFill>
                <a:latin typeface="Calibri"/>
                <a:ea typeface="Calibri"/>
                <a:cs typeface="Calibri"/>
                <a:sym typeface="Calibri"/>
              </a:rPr>
              <a:t>‹#›</a:t>
            </a:fld>
            <a:endParaRPr/>
          </a:p>
        </p:txBody>
      </p:sp>
      <p:sp>
        <p:nvSpPr>
          <p:cNvPr id="257" name="Google Shape;257;p27"/>
          <p:cNvSpPr txBox="1"/>
          <p:nvPr/>
        </p:nvSpPr>
        <p:spPr>
          <a:xfrm>
            <a:off x="1096962" y="287337"/>
            <a:ext cx="10447337" cy="1435100"/>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404040"/>
              </a:buClr>
              <a:buSzPts val="4800"/>
              <a:buFont typeface="Calibri"/>
              <a:buNone/>
            </a:pPr>
            <a:r>
              <a:rPr b="1" i="0" lang="en-US" sz="4800" u="none">
                <a:solidFill>
                  <a:srgbClr val="404040"/>
                </a:solidFill>
                <a:latin typeface="Calibri"/>
                <a:ea typeface="Calibri"/>
                <a:cs typeface="Calibri"/>
                <a:sym typeface="Calibri"/>
              </a:rPr>
              <a:t>Reducing </a:t>
            </a:r>
            <a:r>
              <a:rPr b="0" i="0" lang="en-US" sz="4800" u="none">
                <a:solidFill>
                  <a:srgbClr val="404040"/>
                </a:solidFill>
                <a:latin typeface="Calibri"/>
                <a:ea typeface="Calibri"/>
                <a:cs typeface="Calibri"/>
                <a:sym typeface="Calibri"/>
              </a:rPr>
              <a:t>food waste</a:t>
            </a:r>
            <a:endParaRPr/>
          </a:p>
        </p:txBody>
      </p:sp>
      <p:sp>
        <p:nvSpPr>
          <p:cNvPr id="258" name="Google Shape;258;p27"/>
          <p:cNvSpPr txBox="1"/>
          <p:nvPr/>
        </p:nvSpPr>
        <p:spPr>
          <a:xfrm>
            <a:off x="1860550" y="2660650"/>
            <a:ext cx="9480550" cy="2862262"/>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595959"/>
              </a:buClr>
              <a:buSzPts val="2000"/>
              <a:buFont typeface="Courier New"/>
              <a:buChar char="o"/>
            </a:pPr>
            <a:r>
              <a:rPr b="0" i="0" lang="en-US" sz="2000" u="none">
                <a:solidFill>
                  <a:srgbClr val="595959"/>
                </a:solidFill>
                <a:latin typeface="Calibri"/>
                <a:ea typeface="Calibri"/>
                <a:cs typeface="Calibri"/>
                <a:sym typeface="Calibri"/>
              </a:rPr>
              <a:t>Composting with worms</a:t>
            </a:r>
            <a:endParaRPr/>
          </a:p>
          <a:p>
            <a:pPr indent="-285750" lvl="0" marL="285750" marR="0" rtl="0" algn="l">
              <a:lnSpc>
                <a:spcPct val="100000"/>
              </a:lnSpc>
              <a:spcBef>
                <a:spcPts val="0"/>
              </a:spcBef>
              <a:spcAft>
                <a:spcPts val="0"/>
              </a:spcAft>
              <a:buClr>
                <a:srgbClr val="595959"/>
              </a:buClr>
              <a:buSzPts val="2000"/>
              <a:buFont typeface="Courier New"/>
              <a:buChar char="o"/>
            </a:pPr>
            <a:r>
              <a:rPr b="0" i="0" lang="en-US" sz="2000" u="none">
                <a:solidFill>
                  <a:srgbClr val="595959"/>
                </a:solidFill>
                <a:latin typeface="Calibri"/>
                <a:ea typeface="Calibri"/>
                <a:cs typeface="Calibri"/>
                <a:sym typeface="Calibri"/>
              </a:rPr>
              <a:t>Use food scraps instead of yard waste</a:t>
            </a:r>
            <a:endParaRPr/>
          </a:p>
          <a:p>
            <a:pPr indent="-285750" lvl="0" marL="285750" marR="0" rtl="0" algn="l">
              <a:lnSpc>
                <a:spcPct val="100000"/>
              </a:lnSpc>
              <a:spcBef>
                <a:spcPts val="0"/>
              </a:spcBef>
              <a:spcAft>
                <a:spcPts val="0"/>
              </a:spcAft>
              <a:buClr>
                <a:srgbClr val="595959"/>
              </a:buClr>
              <a:buSzPts val="2000"/>
              <a:buFont typeface="Courier New"/>
              <a:buChar char="o"/>
            </a:pPr>
            <a:r>
              <a:rPr b="0" i="0" lang="en-US" sz="2000" u="none">
                <a:solidFill>
                  <a:srgbClr val="595959"/>
                </a:solidFill>
                <a:latin typeface="Calibri"/>
                <a:ea typeface="Calibri"/>
                <a:cs typeface="Calibri"/>
                <a:sym typeface="Calibri"/>
              </a:rPr>
              <a:t>Worm castings are highly concentrated</a:t>
            </a:r>
            <a:endParaRPr/>
          </a:p>
          <a:p>
            <a:pPr indent="-285750" lvl="0" marL="285750" marR="0" rtl="0" algn="l">
              <a:lnSpc>
                <a:spcPct val="100000"/>
              </a:lnSpc>
              <a:spcBef>
                <a:spcPts val="0"/>
              </a:spcBef>
              <a:spcAft>
                <a:spcPts val="0"/>
              </a:spcAft>
              <a:buClr>
                <a:srgbClr val="595959"/>
              </a:buClr>
              <a:buSzPts val="2000"/>
              <a:buFont typeface="Calibri"/>
              <a:buNone/>
            </a:pPr>
            <a:r>
              <a:rPr b="0" i="0" lang="en-US" sz="2000" u="none">
                <a:solidFill>
                  <a:srgbClr val="595959"/>
                </a:solidFill>
                <a:latin typeface="Calibri"/>
                <a:ea typeface="Calibri"/>
                <a:cs typeface="Calibri"/>
                <a:sym typeface="Calibri"/>
              </a:rPr>
              <a:t>     compost so it needs to be diluted</a:t>
            </a:r>
            <a:endParaRPr/>
          </a:p>
          <a:p>
            <a:pPr indent="-285750" lvl="0" marL="285750" marR="0" rtl="0" algn="l">
              <a:lnSpc>
                <a:spcPct val="100000"/>
              </a:lnSpc>
              <a:spcBef>
                <a:spcPts val="0"/>
              </a:spcBef>
              <a:spcAft>
                <a:spcPts val="0"/>
              </a:spcAft>
              <a:buClr>
                <a:srgbClr val="595959"/>
              </a:buClr>
              <a:buSzPts val="2000"/>
              <a:buFont typeface="Calibri"/>
              <a:buNone/>
            </a:pPr>
            <a:r>
              <a:rPr b="0" i="0" lang="en-US" sz="2000" u="none">
                <a:solidFill>
                  <a:srgbClr val="595959"/>
                </a:solidFill>
                <a:latin typeface="Calibri"/>
                <a:ea typeface="Calibri"/>
                <a:cs typeface="Calibri"/>
                <a:sym typeface="Calibri"/>
              </a:rPr>
              <a:t>     significantly before you apply to your lawn, garden or potting soil</a:t>
            </a:r>
            <a:endParaRPr/>
          </a:p>
          <a:p>
            <a:pPr indent="-285750" lvl="0" marL="285750" marR="0" rtl="0" algn="l">
              <a:lnSpc>
                <a:spcPct val="100000"/>
              </a:lnSpc>
              <a:spcBef>
                <a:spcPts val="0"/>
              </a:spcBef>
              <a:spcAft>
                <a:spcPts val="0"/>
              </a:spcAft>
              <a:buClr>
                <a:srgbClr val="595959"/>
              </a:buClr>
              <a:buSzPts val="2000"/>
              <a:buFont typeface="Courier New"/>
              <a:buChar char="o"/>
            </a:pPr>
            <a:r>
              <a:rPr b="0" i="0" lang="en-US" sz="2000" u="none">
                <a:solidFill>
                  <a:srgbClr val="595959"/>
                </a:solidFill>
                <a:latin typeface="Calibri"/>
                <a:ea typeface="Calibri"/>
                <a:cs typeface="Calibri"/>
                <a:sym typeface="Calibri"/>
              </a:rPr>
              <a:t>Easy to manage, great for kids and reduces food waste</a:t>
            </a:r>
            <a:endParaRPr/>
          </a:p>
          <a:p>
            <a:pPr indent="-285750" lvl="0" marL="285750" marR="0" rtl="0" algn="l">
              <a:lnSpc>
                <a:spcPct val="100000"/>
              </a:lnSpc>
              <a:spcBef>
                <a:spcPts val="0"/>
              </a:spcBef>
              <a:spcAft>
                <a:spcPts val="0"/>
              </a:spcAft>
              <a:buClr>
                <a:srgbClr val="595959"/>
              </a:buClr>
              <a:buSzPts val="2000"/>
              <a:buFont typeface="Courier New"/>
              <a:buChar char="o"/>
            </a:pPr>
            <a:r>
              <a:rPr b="0" i="0" lang="en-US" sz="2000" u="none">
                <a:solidFill>
                  <a:srgbClr val="595959"/>
                </a:solidFill>
                <a:latin typeface="Calibri"/>
                <a:ea typeface="Calibri"/>
                <a:cs typeface="Calibri"/>
                <a:sym typeface="Calibri"/>
              </a:rPr>
              <a:t>We teach how to start, maintain and trouble shoot </a:t>
            </a:r>
            <a:endParaRPr/>
          </a:p>
          <a:p>
            <a:pPr indent="-285750" lvl="0" marL="285750" marR="0" rtl="0" algn="l">
              <a:lnSpc>
                <a:spcPct val="100000"/>
              </a:lnSpc>
              <a:spcBef>
                <a:spcPts val="0"/>
              </a:spcBef>
              <a:spcAft>
                <a:spcPts val="0"/>
              </a:spcAft>
              <a:buClr>
                <a:srgbClr val="595959"/>
              </a:buClr>
              <a:buSzPts val="2000"/>
              <a:buFont typeface="Calibri"/>
              <a:buNone/>
            </a:pPr>
            <a:r>
              <a:rPr b="0" i="0" lang="en-US" sz="2000" u="none">
                <a:solidFill>
                  <a:srgbClr val="595959"/>
                </a:solidFill>
                <a:latin typeface="Calibri"/>
                <a:ea typeface="Calibri"/>
                <a:cs typeface="Calibri"/>
                <a:sym typeface="Calibri"/>
              </a:rPr>
              <a:t>     a vermicomposting bin</a:t>
            </a:r>
            <a:endParaRPr/>
          </a:p>
          <a:p>
            <a:pPr indent="-285750" lvl="0" marL="285750" marR="0" rtl="0" algn="l">
              <a:lnSpc>
                <a:spcPct val="100000"/>
              </a:lnSpc>
              <a:spcBef>
                <a:spcPts val="0"/>
              </a:spcBef>
              <a:spcAft>
                <a:spcPts val="0"/>
              </a:spcAft>
              <a:buClr>
                <a:srgbClr val="595959"/>
              </a:buClr>
              <a:buSzPts val="2000"/>
              <a:buFont typeface="Courier New"/>
              <a:buChar char="o"/>
            </a:pPr>
            <a:r>
              <a:rPr b="0" i="0" lang="en-US" sz="2000" u="none">
                <a:solidFill>
                  <a:srgbClr val="595959"/>
                </a:solidFill>
                <a:latin typeface="Calibri"/>
                <a:ea typeface="Calibri"/>
                <a:cs typeface="Calibri"/>
                <a:sym typeface="Calibri"/>
              </a:rPr>
              <a:t>We sell vermicomposting bin kits</a:t>
            </a:r>
            <a:endParaRPr/>
          </a:p>
        </p:txBody>
      </p:sp>
      <p:pic>
        <p:nvPicPr>
          <p:cNvPr id="259" name="Google Shape;259;p27"/>
          <p:cNvPicPr preferRelativeResize="0"/>
          <p:nvPr/>
        </p:nvPicPr>
        <p:blipFill rotWithShape="1">
          <a:blip r:embed="rId3">
            <a:alphaModFix/>
          </a:blip>
          <a:srcRect b="0" l="0" r="0" t="0"/>
          <a:stretch/>
        </p:blipFill>
        <p:spPr>
          <a:xfrm>
            <a:off x="1289113" y="1835125"/>
            <a:ext cx="696912" cy="696913"/>
          </a:xfrm>
          <a:prstGeom prst="rect">
            <a:avLst/>
          </a:prstGeom>
          <a:noFill/>
          <a:ln>
            <a:noFill/>
          </a:ln>
          <a:effectLst>
            <a:outerShdw blurRad="292100" rotWithShape="0" algn="tl" dir="2700000" dist="139700">
              <a:srgbClr val="333333">
                <a:alpha val="64705"/>
              </a:srgbClr>
            </a:outerShdw>
          </a:effectLst>
        </p:spPr>
      </p:pic>
      <p:sp>
        <p:nvSpPr>
          <p:cNvPr id="260" name="Google Shape;260;p27"/>
          <p:cNvSpPr txBox="1"/>
          <p:nvPr/>
        </p:nvSpPr>
        <p:spPr>
          <a:xfrm>
            <a:off x="2143125" y="2014537"/>
            <a:ext cx="2800350" cy="593725"/>
          </a:xfrm>
          <a:prstGeom prst="rect">
            <a:avLst/>
          </a:prstGeom>
          <a:noFill/>
          <a:ln>
            <a:noFill/>
          </a:ln>
        </p:spPr>
        <p:txBody>
          <a:bodyPr anchorCtr="0" anchor="t" bIns="45700" lIns="91425" spcFirstLastPara="1" rIns="91425" wrap="square" tIns="45700">
            <a:normAutofit/>
          </a:bodyPr>
          <a:lstStyle/>
          <a:p>
            <a:pPr indent="0" lvl="1" marL="0" marR="0" rtl="0" algn="l">
              <a:lnSpc>
                <a:spcPct val="100000"/>
              </a:lnSpc>
              <a:spcBef>
                <a:spcPts val="0"/>
              </a:spcBef>
              <a:spcAft>
                <a:spcPts val="0"/>
              </a:spcAft>
              <a:buClr>
                <a:srgbClr val="7F7F7F"/>
              </a:buClr>
              <a:buSzPts val="2400"/>
              <a:buFont typeface="Calibri"/>
              <a:buNone/>
            </a:pPr>
            <a:r>
              <a:rPr b="1" i="0" lang="en-US" sz="2400" u="none" cap="none" strike="noStrike">
                <a:solidFill>
                  <a:srgbClr val="7F7F7F"/>
                </a:solidFill>
                <a:latin typeface="Calibri"/>
                <a:ea typeface="Calibri"/>
                <a:cs typeface="Calibri"/>
                <a:sym typeface="Calibri"/>
              </a:rPr>
              <a:t>Vermicomposting </a:t>
            </a:r>
            <a:endParaRPr/>
          </a:p>
        </p:txBody>
      </p:sp>
      <p:pic>
        <p:nvPicPr>
          <p:cNvPr id="261" name="Google Shape;261;p27"/>
          <p:cNvPicPr preferRelativeResize="0"/>
          <p:nvPr/>
        </p:nvPicPr>
        <p:blipFill rotWithShape="1">
          <a:blip r:embed="rId4">
            <a:alphaModFix/>
          </a:blip>
          <a:srcRect b="0" l="0" r="0" t="0"/>
          <a:stretch/>
        </p:blipFill>
        <p:spPr>
          <a:xfrm>
            <a:off x="6946900" y="2014538"/>
            <a:ext cx="2162175" cy="1524000"/>
          </a:xfrm>
          <a:prstGeom prst="rect">
            <a:avLst/>
          </a:prstGeom>
          <a:noFill/>
          <a:ln>
            <a:noFill/>
          </a:ln>
          <a:effectLst>
            <a:outerShdw blurRad="292100" rotWithShape="0" algn="tl" dir="2700000" dist="139700">
              <a:srgbClr val="333333">
                <a:alpha val="64705"/>
              </a:srgbClr>
            </a:outerShdw>
          </a:effectLst>
        </p:spPr>
      </p:pic>
      <p:pic>
        <p:nvPicPr>
          <p:cNvPr id="262" name="Google Shape;262;p27"/>
          <p:cNvPicPr preferRelativeResize="0"/>
          <p:nvPr/>
        </p:nvPicPr>
        <p:blipFill rotWithShape="1">
          <a:blip r:embed="rId5">
            <a:alphaModFix/>
          </a:blip>
          <a:srcRect b="0" l="0" r="0" t="0"/>
          <a:stretch/>
        </p:blipFill>
        <p:spPr>
          <a:xfrm>
            <a:off x="8140700" y="4476750"/>
            <a:ext cx="2214563" cy="1665288"/>
          </a:xfrm>
          <a:prstGeom prst="rect">
            <a:avLst/>
          </a:prstGeom>
          <a:noFill/>
          <a:ln>
            <a:noFill/>
          </a:ln>
          <a:effectLst>
            <a:outerShdw blurRad="292100" rotWithShape="0" algn="tl" dir="2700000" dist="139700">
              <a:srgbClr val="333333">
                <a:alpha val="64705"/>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28"/>
          <p:cNvSpPr txBox="1"/>
          <p:nvPr/>
        </p:nvSpPr>
        <p:spPr>
          <a:xfrm>
            <a:off x="9901237" y="6459537"/>
            <a:ext cx="1311275"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000"/>
              <a:buFont typeface="Calibri"/>
              <a:buNone/>
            </a:pPr>
            <a:fld id="{00000000-1234-1234-1234-123412341234}" type="slidenum">
              <a:rPr b="0" i="0" lang="en-US" sz="1000" u="none">
                <a:solidFill>
                  <a:srgbClr val="FFFFFF"/>
                </a:solidFill>
                <a:latin typeface="Calibri"/>
                <a:ea typeface="Calibri"/>
                <a:cs typeface="Calibri"/>
                <a:sym typeface="Calibri"/>
              </a:rPr>
              <a:t>‹#›</a:t>
            </a:fld>
            <a:endParaRPr/>
          </a:p>
        </p:txBody>
      </p:sp>
      <p:sp>
        <p:nvSpPr>
          <p:cNvPr id="269" name="Google Shape;269;p28"/>
          <p:cNvSpPr txBox="1"/>
          <p:nvPr/>
        </p:nvSpPr>
        <p:spPr>
          <a:xfrm>
            <a:off x="1096962" y="287337"/>
            <a:ext cx="10447337" cy="1435100"/>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404040"/>
              </a:buClr>
              <a:buSzPts val="4800"/>
              <a:buFont typeface="Calibri"/>
              <a:buNone/>
            </a:pPr>
            <a:r>
              <a:rPr b="1" i="0" lang="en-US" sz="4800" u="none">
                <a:solidFill>
                  <a:srgbClr val="404040"/>
                </a:solidFill>
                <a:latin typeface="Calibri"/>
                <a:ea typeface="Calibri"/>
                <a:cs typeface="Calibri"/>
                <a:sym typeface="Calibri"/>
              </a:rPr>
              <a:t>Reducing </a:t>
            </a:r>
            <a:r>
              <a:rPr b="0" i="0" lang="en-US" sz="4800" u="none">
                <a:solidFill>
                  <a:srgbClr val="404040"/>
                </a:solidFill>
                <a:latin typeface="Calibri"/>
                <a:ea typeface="Calibri"/>
                <a:cs typeface="Calibri"/>
                <a:sym typeface="Calibri"/>
              </a:rPr>
              <a:t>food waste</a:t>
            </a:r>
            <a:endParaRPr/>
          </a:p>
        </p:txBody>
      </p:sp>
      <p:sp>
        <p:nvSpPr>
          <p:cNvPr id="270" name="Google Shape;270;p28"/>
          <p:cNvSpPr txBox="1"/>
          <p:nvPr/>
        </p:nvSpPr>
        <p:spPr>
          <a:xfrm>
            <a:off x="2381250" y="2554287"/>
            <a:ext cx="6940550" cy="3786187"/>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404040"/>
              </a:buClr>
              <a:buSzPts val="2000"/>
              <a:buFont typeface="Courier New"/>
              <a:buChar char="o"/>
            </a:pPr>
            <a:r>
              <a:rPr b="0" i="0" lang="en-US" sz="2000" u="none">
                <a:solidFill>
                  <a:srgbClr val="404040"/>
                </a:solidFill>
                <a:latin typeface="Calibri"/>
                <a:ea typeface="Calibri"/>
                <a:cs typeface="Calibri"/>
                <a:sym typeface="Calibri"/>
              </a:rPr>
              <a:t>Community garden, work garden, school garden</a:t>
            </a:r>
            <a:endParaRPr/>
          </a:p>
          <a:p>
            <a:pPr indent="-285750" lvl="1" marL="742950" marR="0" rtl="0" algn="l">
              <a:lnSpc>
                <a:spcPct val="100000"/>
              </a:lnSpc>
              <a:spcBef>
                <a:spcPts val="0"/>
              </a:spcBef>
              <a:spcAft>
                <a:spcPts val="0"/>
              </a:spcAft>
              <a:buClr>
                <a:srgbClr val="404040"/>
              </a:buClr>
              <a:buSzPts val="2000"/>
              <a:buFont typeface="Courier New"/>
              <a:buChar char="o"/>
            </a:pPr>
            <a:r>
              <a:rPr b="0" i="0" lang="en-US" sz="2000" u="none" cap="none" strike="noStrike">
                <a:solidFill>
                  <a:srgbClr val="404040"/>
                </a:solidFill>
                <a:latin typeface="Calibri"/>
                <a:ea typeface="Calibri"/>
                <a:cs typeface="Calibri"/>
                <a:sym typeface="Calibri"/>
              </a:rPr>
              <a:t>City of Perris Green City Program</a:t>
            </a:r>
            <a:endParaRPr/>
          </a:p>
          <a:p>
            <a:pPr indent="-158750" lvl="0" marL="285750" marR="0" rtl="0" algn="l">
              <a:lnSpc>
                <a:spcPct val="100000"/>
              </a:lnSpc>
              <a:spcBef>
                <a:spcPts val="0"/>
              </a:spcBef>
              <a:spcAft>
                <a:spcPts val="0"/>
              </a:spcAft>
              <a:buClr>
                <a:schemeClr val="dk1"/>
              </a:buClr>
              <a:buSzPts val="2000"/>
              <a:buFont typeface="Courier New"/>
              <a:buNone/>
            </a:pPr>
            <a:r>
              <a:t/>
            </a:r>
            <a:endParaRPr b="0" i="0" sz="2000" u="none">
              <a:solidFill>
                <a:srgbClr val="404040"/>
              </a:solidFill>
              <a:latin typeface="Calibri"/>
              <a:ea typeface="Calibri"/>
              <a:cs typeface="Calibri"/>
              <a:sym typeface="Calibri"/>
            </a:endParaRPr>
          </a:p>
          <a:p>
            <a:pPr indent="-285750" lvl="0" marL="285750" marR="0" rtl="0" algn="l">
              <a:lnSpc>
                <a:spcPct val="100000"/>
              </a:lnSpc>
              <a:spcBef>
                <a:spcPts val="0"/>
              </a:spcBef>
              <a:spcAft>
                <a:spcPts val="0"/>
              </a:spcAft>
              <a:buClr>
                <a:srgbClr val="404040"/>
              </a:buClr>
              <a:buSzPts val="2000"/>
              <a:buFont typeface="Courier New"/>
              <a:buChar char="o"/>
            </a:pPr>
            <a:r>
              <a:rPr b="0" i="0" lang="en-US" sz="2000" u="none">
                <a:solidFill>
                  <a:srgbClr val="404040"/>
                </a:solidFill>
                <a:latin typeface="Calibri"/>
                <a:ea typeface="Calibri"/>
                <a:cs typeface="Calibri"/>
                <a:sym typeface="Calibri"/>
              </a:rPr>
              <a:t>Human Nature:  you are more invested  in the product </a:t>
            </a:r>
            <a:endParaRPr/>
          </a:p>
          <a:p>
            <a:pPr indent="-285750" lvl="0" marL="285750" marR="0" rtl="0" algn="l">
              <a:lnSpc>
                <a:spcPct val="100000"/>
              </a:lnSpc>
              <a:spcBef>
                <a:spcPts val="0"/>
              </a:spcBef>
              <a:spcAft>
                <a:spcPts val="0"/>
              </a:spcAft>
              <a:buClr>
                <a:srgbClr val="404040"/>
              </a:buClr>
              <a:buSzPts val="2000"/>
              <a:buFont typeface="Calibri"/>
              <a:buNone/>
            </a:pPr>
            <a:r>
              <a:rPr b="0" i="0" lang="en-US" sz="2000" u="none">
                <a:solidFill>
                  <a:srgbClr val="404040"/>
                </a:solidFill>
                <a:latin typeface="Calibri"/>
                <a:ea typeface="Calibri"/>
                <a:cs typeface="Calibri"/>
                <a:sym typeface="Calibri"/>
              </a:rPr>
              <a:t>     when you have invested in its creation</a:t>
            </a:r>
            <a:endParaRPr/>
          </a:p>
          <a:p>
            <a:pPr indent="-158750" lvl="0" marL="285750" marR="0" rtl="0" algn="l">
              <a:lnSpc>
                <a:spcPct val="100000"/>
              </a:lnSpc>
              <a:spcBef>
                <a:spcPts val="0"/>
              </a:spcBef>
              <a:spcAft>
                <a:spcPts val="0"/>
              </a:spcAft>
              <a:buClr>
                <a:schemeClr val="dk1"/>
              </a:buClr>
              <a:buSzPts val="2000"/>
              <a:buFont typeface="Courier New"/>
              <a:buNone/>
            </a:pPr>
            <a:r>
              <a:t/>
            </a:r>
            <a:endParaRPr b="0" i="0" sz="2000" u="none">
              <a:solidFill>
                <a:srgbClr val="404040"/>
              </a:solidFill>
              <a:latin typeface="Calibri"/>
              <a:ea typeface="Calibri"/>
              <a:cs typeface="Calibri"/>
              <a:sym typeface="Calibri"/>
            </a:endParaRPr>
          </a:p>
          <a:p>
            <a:pPr indent="-285750" lvl="0" marL="285750" marR="0" rtl="0" algn="l">
              <a:lnSpc>
                <a:spcPct val="100000"/>
              </a:lnSpc>
              <a:spcBef>
                <a:spcPts val="0"/>
              </a:spcBef>
              <a:spcAft>
                <a:spcPts val="0"/>
              </a:spcAft>
              <a:buClr>
                <a:srgbClr val="404040"/>
              </a:buClr>
              <a:buSzPts val="2000"/>
              <a:buFont typeface="Courier New"/>
              <a:buChar char="o"/>
            </a:pPr>
            <a:r>
              <a:rPr b="0" i="0" lang="en-US" sz="2000" u="none">
                <a:solidFill>
                  <a:srgbClr val="404040"/>
                </a:solidFill>
                <a:latin typeface="Calibri"/>
                <a:ea typeface="Calibri"/>
                <a:cs typeface="Calibri"/>
                <a:sym typeface="Calibri"/>
              </a:rPr>
              <a:t>Get accustomed to imperfect food</a:t>
            </a:r>
            <a:endParaRPr/>
          </a:p>
          <a:p>
            <a:pPr indent="-158750" lvl="0" marL="285750" marR="0" rtl="0" algn="l">
              <a:lnSpc>
                <a:spcPct val="100000"/>
              </a:lnSpc>
              <a:spcBef>
                <a:spcPts val="0"/>
              </a:spcBef>
              <a:spcAft>
                <a:spcPts val="0"/>
              </a:spcAft>
              <a:buClr>
                <a:schemeClr val="dk1"/>
              </a:buClr>
              <a:buSzPts val="2000"/>
              <a:buFont typeface="Courier New"/>
              <a:buNone/>
            </a:pPr>
            <a:r>
              <a:t/>
            </a:r>
            <a:endParaRPr b="0" i="0" sz="2000" u="none">
              <a:solidFill>
                <a:srgbClr val="404040"/>
              </a:solidFill>
              <a:latin typeface="Calibri"/>
              <a:ea typeface="Calibri"/>
              <a:cs typeface="Calibri"/>
              <a:sym typeface="Calibri"/>
            </a:endParaRPr>
          </a:p>
          <a:p>
            <a:pPr indent="-285750" lvl="0" marL="285750" marR="0" rtl="0" algn="l">
              <a:lnSpc>
                <a:spcPct val="100000"/>
              </a:lnSpc>
              <a:spcBef>
                <a:spcPts val="0"/>
              </a:spcBef>
              <a:spcAft>
                <a:spcPts val="0"/>
              </a:spcAft>
              <a:buClr>
                <a:srgbClr val="404040"/>
              </a:buClr>
              <a:buSzPts val="2000"/>
              <a:buFont typeface="Courier New"/>
              <a:buChar char="o"/>
            </a:pPr>
            <a:r>
              <a:rPr b="0" i="0" lang="en-US" sz="2000" u="none">
                <a:solidFill>
                  <a:srgbClr val="404040"/>
                </a:solidFill>
                <a:latin typeface="Calibri"/>
                <a:ea typeface="Calibri"/>
                <a:cs typeface="Calibri"/>
                <a:sym typeface="Calibri"/>
              </a:rPr>
              <a:t>Complete the circle of life: </a:t>
            </a:r>
            <a:endParaRPr/>
          </a:p>
          <a:p>
            <a:pPr indent="-285750" lvl="1" marL="742950" marR="0" rtl="0" algn="l">
              <a:lnSpc>
                <a:spcPct val="100000"/>
              </a:lnSpc>
              <a:spcBef>
                <a:spcPts val="0"/>
              </a:spcBef>
              <a:spcAft>
                <a:spcPts val="0"/>
              </a:spcAft>
              <a:buClr>
                <a:srgbClr val="404040"/>
              </a:buClr>
              <a:buSzPts val="2000"/>
              <a:buFont typeface="Calibri"/>
              <a:buNone/>
            </a:pPr>
            <a:r>
              <a:rPr b="0" i="0" lang="en-US" sz="2000" u="none" cap="none" strike="noStrike">
                <a:solidFill>
                  <a:srgbClr val="404040"/>
                </a:solidFill>
                <a:latin typeface="Calibri"/>
                <a:ea typeface="Calibri"/>
                <a:cs typeface="Calibri"/>
                <a:sym typeface="Calibri"/>
              </a:rPr>
              <a:t>      </a:t>
            </a:r>
            <a:r>
              <a:rPr b="0" i="1" lang="en-US" sz="2000" u="none" cap="none" strike="noStrike">
                <a:solidFill>
                  <a:srgbClr val="404040"/>
                </a:solidFill>
                <a:latin typeface="Calibri"/>
                <a:ea typeface="Calibri"/>
                <a:cs typeface="Calibri"/>
                <a:sym typeface="Calibri"/>
              </a:rPr>
              <a:t>Grow, Eat, Compost.</a:t>
            </a:r>
            <a:endParaRPr/>
          </a:p>
          <a:p>
            <a:pPr indent="-285750" lvl="1" marL="742950" marR="0" rtl="0" algn="l">
              <a:lnSpc>
                <a:spcPct val="100000"/>
              </a:lnSpc>
              <a:spcBef>
                <a:spcPts val="0"/>
              </a:spcBef>
              <a:spcAft>
                <a:spcPts val="0"/>
              </a:spcAft>
              <a:buClr>
                <a:srgbClr val="404040"/>
              </a:buClr>
              <a:buSzPts val="2000"/>
              <a:buFont typeface="Calibri"/>
              <a:buNone/>
            </a:pPr>
            <a:r>
              <a:rPr b="0" i="1" lang="en-US" sz="2000" u="none" cap="none" strike="noStrike">
                <a:solidFill>
                  <a:srgbClr val="404040"/>
                </a:solidFill>
                <a:latin typeface="Calibri"/>
                <a:ea typeface="Calibri"/>
                <a:cs typeface="Calibri"/>
                <a:sym typeface="Calibri"/>
              </a:rPr>
              <a:t>          Grow, Eat, Compost.</a:t>
            </a:r>
            <a:endParaRPr/>
          </a:p>
          <a:p>
            <a:pPr indent="-285750" lvl="1" marL="742950" marR="0" rtl="0" algn="l">
              <a:lnSpc>
                <a:spcPct val="100000"/>
              </a:lnSpc>
              <a:spcBef>
                <a:spcPts val="0"/>
              </a:spcBef>
              <a:spcAft>
                <a:spcPts val="0"/>
              </a:spcAft>
              <a:buClr>
                <a:srgbClr val="404040"/>
              </a:buClr>
              <a:buSzPts val="2000"/>
              <a:buFont typeface="Calibri"/>
              <a:buNone/>
            </a:pPr>
            <a:r>
              <a:rPr b="0" i="1" lang="en-US" sz="2000" u="none" cap="none" strike="noStrike">
                <a:solidFill>
                  <a:srgbClr val="404040"/>
                </a:solidFill>
                <a:latin typeface="Calibri"/>
                <a:ea typeface="Calibri"/>
                <a:cs typeface="Calibri"/>
                <a:sym typeface="Calibri"/>
              </a:rPr>
              <a:t>              Grow, Eat, Compost.</a:t>
            </a:r>
            <a:endParaRPr/>
          </a:p>
        </p:txBody>
      </p:sp>
      <p:sp>
        <p:nvSpPr>
          <p:cNvPr id="271" name="Google Shape;271;p28"/>
          <p:cNvSpPr/>
          <p:nvPr/>
        </p:nvSpPr>
        <p:spPr>
          <a:xfrm>
            <a:off x="1315826" y="1893829"/>
            <a:ext cx="914400" cy="914400"/>
          </a:xfrm>
          <a:prstGeom prst="sun">
            <a:avLst>
              <a:gd fmla="val 25000" name="adj"/>
            </a:avLst>
          </a:prstGeom>
          <a:solidFill>
            <a:srgbClr val="FFFF00"/>
          </a:solidFill>
          <a:ln cap="flat" cmpd="sng" w="15875">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272" name="Google Shape;272;p28"/>
          <p:cNvSpPr txBox="1"/>
          <p:nvPr/>
        </p:nvSpPr>
        <p:spPr>
          <a:xfrm>
            <a:off x="2592387" y="1960562"/>
            <a:ext cx="2800350" cy="593725"/>
          </a:xfrm>
          <a:prstGeom prst="rect">
            <a:avLst/>
          </a:prstGeom>
          <a:noFill/>
          <a:ln>
            <a:noFill/>
          </a:ln>
        </p:spPr>
        <p:txBody>
          <a:bodyPr anchorCtr="0" anchor="t" bIns="45700" lIns="91425" spcFirstLastPara="1" rIns="91425" wrap="square" tIns="45700">
            <a:normAutofit/>
          </a:bodyPr>
          <a:lstStyle/>
          <a:p>
            <a:pPr indent="0" lvl="1" marL="0" marR="0" rtl="0" algn="l">
              <a:lnSpc>
                <a:spcPct val="100000"/>
              </a:lnSpc>
              <a:spcBef>
                <a:spcPts val="0"/>
              </a:spcBef>
              <a:spcAft>
                <a:spcPts val="0"/>
              </a:spcAft>
              <a:buClr>
                <a:srgbClr val="7F7F7F"/>
              </a:buClr>
              <a:buSzPts val="2400"/>
              <a:buFont typeface="Calibri"/>
              <a:buNone/>
            </a:pPr>
            <a:r>
              <a:rPr b="1" i="0" lang="en-US" sz="2400" u="none" cap="none" strike="noStrike">
                <a:solidFill>
                  <a:srgbClr val="7F7F7F"/>
                </a:solidFill>
                <a:latin typeface="Calibri"/>
                <a:ea typeface="Calibri"/>
                <a:cs typeface="Calibri"/>
                <a:sym typeface="Calibri"/>
              </a:rPr>
              <a:t>Start a garden </a:t>
            </a:r>
            <a:endParaRPr/>
          </a:p>
        </p:txBody>
      </p:sp>
      <p:pic>
        <p:nvPicPr>
          <p:cNvPr id="273" name="Google Shape;273;p28"/>
          <p:cNvPicPr preferRelativeResize="0"/>
          <p:nvPr/>
        </p:nvPicPr>
        <p:blipFill rotWithShape="1">
          <a:blip r:embed="rId3">
            <a:alphaModFix/>
          </a:blip>
          <a:srcRect b="0" l="0" r="0" t="0"/>
          <a:stretch/>
        </p:blipFill>
        <p:spPr>
          <a:xfrm>
            <a:off x="8564563" y="2257425"/>
            <a:ext cx="2671762" cy="1878013"/>
          </a:xfrm>
          <a:prstGeom prst="rect">
            <a:avLst/>
          </a:prstGeom>
          <a:noFill/>
          <a:ln>
            <a:noFill/>
          </a:ln>
          <a:effectLst>
            <a:outerShdw blurRad="63500" sx="102000" rotWithShape="0" algn="ctr" sy="102000">
              <a:srgbClr val="000000">
                <a:alpha val="4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8" name="Shape 278"/>
        <p:cNvGrpSpPr/>
        <p:nvPr/>
      </p:nvGrpSpPr>
      <p:grpSpPr>
        <a:xfrm>
          <a:off x="0" y="0"/>
          <a:ext cx="0" cy="0"/>
          <a:chOff x="0" y="0"/>
          <a:chExt cx="0" cy="0"/>
        </a:xfrm>
      </p:grpSpPr>
      <p:sp>
        <p:nvSpPr>
          <p:cNvPr descr="&quot;&quot;" id="279" name="Google Shape;279;p29"/>
          <p:cNvSpPr/>
          <p:nvPr/>
        </p:nvSpPr>
        <p:spPr>
          <a:xfrm>
            <a:off x="3175" y="6400800"/>
            <a:ext cx="12188825" cy="457200"/>
          </a:xfrm>
          <a:prstGeom prst="rect">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descr="&quot;&quot;" id="280" name="Google Shape;280;p29"/>
          <p:cNvSpPr/>
          <p:nvPr/>
        </p:nvSpPr>
        <p:spPr>
          <a:xfrm>
            <a:off x="0" y="6334125"/>
            <a:ext cx="12188825" cy="635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cxnSp>
        <p:nvCxnSpPr>
          <p:cNvPr descr="&quot;&quot;" id="281" name="Google Shape;281;p29"/>
          <p:cNvCxnSpPr/>
          <p:nvPr/>
        </p:nvCxnSpPr>
        <p:spPr>
          <a:xfrm>
            <a:off x="1208087" y="4343400"/>
            <a:ext cx="9875837" cy="0"/>
          </a:xfrm>
          <a:prstGeom prst="straightConnector1">
            <a:avLst/>
          </a:prstGeom>
          <a:noFill/>
          <a:ln cap="flat" cmpd="sng" w="9525">
            <a:solidFill>
              <a:srgbClr val="7F7F7F"/>
            </a:solidFill>
            <a:prstDash val="solid"/>
            <a:miter lim="800000"/>
            <a:headEnd len="med" w="med" type="none"/>
            <a:tailEnd len="med" w="med" type="none"/>
          </a:ln>
        </p:spPr>
      </p:cxnSp>
      <p:sp>
        <p:nvSpPr>
          <p:cNvPr descr="&quot;&quot;" id="282" name="Google Shape;282;p29"/>
          <p:cNvSpPr/>
          <p:nvPr/>
        </p:nvSpPr>
        <p:spPr>
          <a:xfrm>
            <a:off x="0" y="0"/>
            <a:ext cx="4584700" cy="6858000"/>
          </a:xfrm>
          <a:prstGeom prst="rect">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83" name="Google Shape;283;p29"/>
          <p:cNvSpPr txBox="1"/>
          <p:nvPr/>
        </p:nvSpPr>
        <p:spPr>
          <a:xfrm>
            <a:off x="196850" y="1409700"/>
            <a:ext cx="4249737" cy="3514725"/>
          </a:xfrm>
          <a:prstGeom prst="rect">
            <a:avLst/>
          </a:prstGeom>
          <a:noFill/>
          <a:ln>
            <a:noFill/>
          </a:ln>
        </p:spPr>
        <p:txBody>
          <a:bodyPr anchorCtr="0" anchor="b" bIns="45700" lIns="91425" spcFirstLastPara="1" rIns="91425" wrap="square" tIns="45700">
            <a:normAutofit/>
          </a:bodyPr>
          <a:lstStyle/>
          <a:p>
            <a:pPr indent="0" lvl="0" marL="0" marR="0" rtl="0" algn="l">
              <a:lnSpc>
                <a:spcPct val="75000"/>
              </a:lnSpc>
              <a:spcBef>
                <a:spcPts val="0"/>
              </a:spcBef>
              <a:spcAft>
                <a:spcPts val="0"/>
              </a:spcAft>
              <a:buClr>
                <a:srgbClr val="FFFFFF"/>
              </a:buClr>
              <a:buSzPts val="4100"/>
              <a:buFont typeface="Calibri"/>
              <a:buNone/>
            </a:pPr>
            <a:r>
              <a:rPr b="1" i="0" lang="en-US" sz="4100" u="none">
                <a:solidFill>
                  <a:srgbClr val="FFFFFF"/>
                </a:solidFill>
                <a:latin typeface="Calibri"/>
                <a:ea typeface="Calibri"/>
                <a:cs typeface="Calibri"/>
                <a:sym typeface="Calibri"/>
              </a:rPr>
              <a:t>Community Action</a:t>
            </a:r>
            <a:endParaRPr b="0" i="0" sz="4400" u="none">
              <a:solidFill>
                <a:srgbClr val="7F7F7F"/>
              </a:solidFill>
              <a:latin typeface="Corbel"/>
              <a:ea typeface="Corbel"/>
              <a:cs typeface="Corbel"/>
              <a:sym typeface="Corbel"/>
            </a:endParaRPr>
          </a:p>
          <a:p>
            <a:pPr indent="0" lvl="0" marL="0" marR="0" rtl="0" algn="l">
              <a:lnSpc>
                <a:spcPct val="75000"/>
              </a:lnSpc>
              <a:spcBef>
                <a:spcPts val="600"/>
              </a:spcBef>
              <a:spcAft>
                <a:spcPts val="0"/>
              </a:spcAft>
              <a:buClr>
                <a:schemeClr val="dk1"/>
              </a:buClr>
              <a:buSzPts val="4100"/>
              <a:buFont typeface="Calibri"/>
              <a:buNone/>
            </a:pPr>
            <a:r>
              <a:t/>
            </a:r>
            <a:endParaRPr b="0" i="0" sz="4100" u="none">
              <a:solidFill>
                <a:srgbClr val="FFFFFF"/>
              </a:solidFill>
              <a:latin typeface="Calibri"/>
              <a:ea typeface="Calibri"/>
              <a:cs typeface="Calibri"/>
              <a:sym typeface="Calibri"/>
            </a:endParaRPr>
          </a:p>
          <a:p>
            <a:pPr indent="0" lvl="0" marL="0" marR="0" rtl="0" algn="l">
              <a:lnSpc>
                <a:spcPct val="75000"/>
              </a:lnSpc>
              <a:spcBef>
                <a:spcPts val="600"/>
              </a:spcBef>
              <a:spcAft>
                <a:spcPts val="0"/>
              </a:spcAft>
              <a:buClr>
                <a:srgbClr val="FFFFFF"/>
              </a:buClr>
              <a:buSzPts val="4100"/>
              <a:buFont typeface="Calibri"/>
              <a:buNone/>
            </a:pPr>
            <a:r>
              <a:rPr b="0" i="0" lang="en-US" sz="4100" u="none">
                <a:solidFill>
                  <a:srgbClr val="FFFFFF"/>
                </a:solidFill>
                <a:latin typeface="Calibri"/>
                <a:ea typeface="Calibri"/>
                <a:cs typeface="Calibri"/>
                <a:sym typeface="Calibri"/>
              </a:rPr>
              <a:t>Riverside County </a:t>
            </a:r>
            <a:endParaRPr/>
          </a:p>
          <a:p>
            <a:pPr indent="0" lvl="0" marL="0" marR="0" rtl="0" algn="l">
              <a:lnSpc>
                <a:spcPct val="75000"/>
              </a:lnSpc>
              <a:spcBef>
                <a:spcPts val="600"/>
              </a:spcBef>
              <a:spcAft>
                <a:spcPts val="0"/>
              </a:spcAft>
              <a:buClr>
                <a:srgbClr val="FFFFFF"/>
              </a:buClr>
              <a:buSzPts val="4100"/>
              <a:buFont typeface="Calibri"/>
              <a:buNone/>
            </a:pPr>
            <a:r>
              <a:rPr b="0" i="0" lang="en-US" sz="4100" u="none">
                <a:solidFill>
                  <a:srgbClr val="FFFFFF"/>
                </a:solidFill>
                <a:latin typeface="Calibri"/>
                <a:ea typeface="Calibri"/>
                <a:cs typeface="Calibri"/>
                <a:sym typeface="Calibri"/>
              </a:rPr>
              <a:t>Food Pantries</a:t>
            </a:r>
            <a:endParaRPr/>
          </a:p>
          <a:p>
            <a:pPr indent="0" lvl="0" marL="0" marR="0" rtl="0" algn="l">
              <a:lnSpc>
                <a:spcPct val="75000"/>
              </a:lnSpc>
              <a:spcBef>
                <a:spcPts val="600"/>
              </a:spcBef>
              <a:spcAft>
                <a:spcPts val="0"/>
              </a:spcAft>
              <a:buClr>
                <a:schemeClr val="dk1"/>
              </a:buClr>
              <a:buSzPts val="4100"/>
              <a:buFont typeface="Calibri"/>
              <a:buNone/>
            </a:pPr>
            <a:r>
              <a:t/>
            </a:r>
            <a:endParaRPr b="0" i="0" sz="4100" u="none">
              <a:solidFill>
                <a:srgbClr val="FFFFFF"/>
              </a:solidFill>
              <a:latin typeface="Calibri"/>
              <a:ea typeface="Calibri"/>
              <a:cs typeface="Calibri"/>
              <a:sym typeface="Calibri"/>
            </a:endParaRPr>
          </a:p>
          <a:p>
            <a:pPr indent="0" lvl="0" marL="0" marR="0" rtl="0" algn="l">
              <a:lnSpc>
                <a:spcPct val="75000"/>
              </a:lnSpc>
              <a:spcBef>
                <a:spcPts val="600"/>
              </a:spcBef>
              <a:spcAft>
                <a:spcPts val="0"/>
              </a:spcAft>
              <a:buClr>
                <a:srgbClr val="FFFFFF"/>
              </a:buClr>
              <a:buSzPts val="2100"/>
              <a:buFont typeface="Calibri"/>
              <a:buNone/>
            </a:pPr>
            <a:r>
              <a:rPr b="0" i="0" lang="en-US" sz="2100" u="none">
                <a:solidFill>
                  <a:srgbClr val="FFFFFF"/>
                </a:solidFill>
                <a:latin typeface="Calibri"/>
                <a:ea typeface="Calibri"/>
                <a:cs typeface="Calibri"/>
                <a:sym typeface="Calibri"/>
              </a:rPr>
              <a:t>(</a:t>
            </a:r>
            <a:r>
              <a:rPr b="0" i="0" lang="en-US" sz="2000" u="none">
                <a:solidFill>
                  <a:srgbClr val="FFFFFF"/>
                </a:solidFill>
                <a:latin typeface="Calibri"/>
                <a:ea typeface="Calibri"/>
                <a:cs typeface="Calibri"/>
                <a:sym typeface="Calibri"/>
              </a:rPr>
              <a:t>search Riverside County Food Access Sites</a:t>
            </a:r>
            <a:r>
              <a:rPr b="0" i="0" lang="en-US" sz="2100" u="none">
                <a:solidFill>
                  <a:srgbClr val="FFFFFF"/>
                </a:solidFill>
                <a:latin typeface="Calibri"/>
                <a:ea typeface="Calibri"/>
                <a:cs typeface="Calibri"/>
                <a:sym typeface="Calibri"/>
              </a:rPr>
              <a:t>)</a:t>
            </a:r>
            <a:endParaRPr/>
          </a:p>
        </p:txBody>
      </p:sp>
      <p:sp>
        <p:nvSpPr>
          <p:cNvPr id="284" name="Google Shape;284;p29"/>
          <p:cNvSpPr txBox="1"/>
          <p:nvPr/>
        </p:nvSpPr>
        <p:spPr>
          <a:xfrm>
            <a:off x="-1036637" y="6459537"/>
            <a:ext cx="725487" cy="365125"/>
          </a:xfrm>
          <a:prstGeom prst="rect">
            <a:avLst/>
          </a:prstGeom>
          <a:noFill/>
          <a:ln>
            <a:noFill/>
          </a:ln>
        </p:spPr>
        <p:txBody>
          <a:bodyPr anchorCtr="0" anchor="ctr" bIns="45700" lIns="91425" spcFirstLastPara="1" rIns="91425" wrap="square" tIns="45700">
            <a:normAutofit/>
          </a:bodyPr>
          <a:lstStyle/>
          <a:p>
            <a:pPr indent="0" lvl="0" marL="0" marR="0" rtl="0" algn="l">
              <a:lnSpc>
                <a:spcPct val="100000"/>
              </a:lnSpc>
              <a:spcBef>
                <a:spcPts val="0"/>
              </a:spcBef>
              <a:spcAft>
                <a:spcPts val="0"/>
              </a:spcAft>
              <a:buClr>
                <a:srgbClr val="FFFFFF"/>
              </a:buClr>
              <a:buSzPts val="1000"/>
              <a:buFont typeface="Calibri"/>
              <a:buNone/>
            </a:pPr>
            <a:fld id="{00000000-1234-1234-1234-123412341234}" type="slidenum">
              <a:rPr b="0" i="0" lang="en-US" sz="1000" u="none">
                <a:solidFill>
                  <a:srgbClr val="FFFFFF"/>
                </a:solidFill>
                <a:latin typeface="Calibri"/>
                <a:ea typeface="Calibri"/>
                <a:cs typeface="Calibri"/>
                <a:sym typeface="Calibri"/>
              </a:rPr>
              <a:t>‹#›</a:t>
            </a:fld>
            <a:endParaRPr/>
          </a:p>
        </p:txBody>
      </p:sp>
      <p:sp>
        <p:nvSpPr>
          <p:cNvPr descr="&quot;&quot;" id="285" name="Google Shape;285;p29"/>
          <p:cNvSpPr/>
          <p:nvPr/>
        </p:nvSpPr>
        <p:spPr>
          <a:xfrm>
            <a:off x="4584700" y="0"/>
            <a:ext cx="63500" cy="68580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pic>
        <p:nvPicPr>
          <p:cNvPr id="286" name="Google Shape;286;p29"/>
          <p:cNvPicPr preferRelativeResize="0"/>
          <p:nvPr/>
        </p:nvPicPr>
        <p:blipFill rotWithShape="1">
          <a:blip r:embed="rId3">
            <a:alphaModFix/>
          </a:blip>
          <a:srcRect b="0" l="0" r="0" t="0"/>
          <a:stretch/>
        </p:blipFill>
        <p:spPr>
          <a:xfrm>
            <a:off x="4648200" y="0"/>
            <a:ext cx="7540625" cy="685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30"/>
          <p:cNvSpPr txBox="1"/>
          <p:nvPr/>
        </p:nvSpPr>
        <p:spPr>
          <a:xfrm>
            <a:off x="9901237" y="6459537"/>
            <a:ext cx="1311275"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1000"/>
              <a:buFont typeface="Calibri"/>
              <a:buNone/>
            </a:pPr>
            <a:fld id="{00000000-1234-1234-1234-123412341234}" type="slidenum">
              <a:rPr b="0" i="0" lang="en-US" sz="1000" u="none">
                <a:solidFill>
                  <a:srgbClr val="FFFFFF"/>
                </a:solidFill>
                <a:latin typeface="Calibri"/>
                <a:ea typeface="Calibri"/>
                <a:cs typeface="Calibri"/>
                <a:sym typeface="Calibri"/>
              </a:rPr>
              <a:t>‹#›</a:t>
            </a:fld>
            <a:endParaRPr/>
          </a:p>
        </p:txBody>
      </p:sp>
      <p:pic>
        <p:nvPicPr>
          <p:cNvPr id="293" name="Google Shape;293;p30"/>
          <p:cNvPicPr preferRelativeResize="0"/>
          <p:nvPr/>
        </p:nvPicPr>
        <p:blipFill rotWithShape="1">
          <a:blip r:embed="rId3">
            <a:alphaModFix/>
          </a:blip>
          <a:srcRect b="0" l="0" r="0" t="0"/>
          <a:stretch/>
        </p:blipFill>
        <p:spPr>
          <a:xfrm>
            <a:off x="3535362" y="1804987"/>
            <a:ext cx="3856037" cy="4017962"/>
          </a:xfrm>
          <a:prstGeom prst="rect">
            <a:avLst/>
          </a:prstGeom>
          <a:noFill/>
          <a:ln>
            <a:noFill/>
          </a:ln>
        </p:spPr>
      </p:pic>
      <p:sp>
        <p:nvSpPr>
          <p:cNvPr id="294" name="Google Shape;294;p30"/>
          <p:cNvSpPr/>
          <p:nvPr/>
        </p:nvSpPr>
        <p:spPr>
          <a:xfrm>
            <a:off x="6694487" y="1881187"/>
            <a:ext cx="685800" cy="1966912"/>
          </a:xfrm>
          <a:prstGeom prst="rightBrace">
            <a:avLst>
              <a:gd fmla="val 628" name="adj1"/>
              <a:gd fmla="val 10739" name="adj2"/>
            </a:avLst>
          </a:prstGeom>
          <a:noFill/>
          <a:ln cap="flat" cmpd="sng" w="15875">
            <a:solidFill>
              <a:srgbClr val="9B835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95" name="Google Shape;295;p30"/>
          <p:cNvSpPr txBox="1"/>
          <p:nvPr/>
        </p:nvSpPr>
        <p:spPr>
          <a:xfrm>
            <a:off x="7618412" y="2686050"/>
            <a:ext cx="1828800" cy="38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04040"/>
              </a:buClr>
              <a:buSzPts val="1800"/>
              <a:buFont typeface="Calibri"/>
              <a:buNone/>
            </a:pPr>
            <a:r>
              <a:rPr b="1" i="0" lang="en-US" sz="1800" u="none">
                <a:solidFill>
                  <a:srgbClr val="404040"/>
                </a:solidFill>
                <a:latin typeface="Calibri"/>
                <a:ea typeface="Calibri"/>
                <a:cs typeface="Calibri"/>
                <a:sym typeface="Calibri"/>
              </a:rPr>
              <a:t>Prevention</a:t>
            </a:r>
            <a:endParaRPr/>
          </a:p>
        </p:txBody>
      </p:sp>
      <p:sp>
        <p:nvSpPr>
          <p:cNvPr id="296" name="Google Shape;296;p30"/>
          <p:cNvSpPr/>
          <p:nvPr/>
        </p:nvSpPr>
        <p:spPr>
          <a:xfrm>
            <a:off x="8728075" y="3971925"/>
            <a:ext cx="685800" cy="2209800"/>
          </a:xfrm>
          <a:prstGeom prst="rightBrace">
            <a:avLst>
              <a:gd fmla="val 559" name="adj1"/>
              <a:gd fmla="val 10739" name="adj2"/>
            </a:avLst>
          </a:prstGeom>
          <a:noFill/>
          <a:ln cap="flat" cmpd="sng" w="15875">
            <a:solidFill>
              <a:srgbClr val="9B835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297" name="Google Shape;297;p30"/>
          <p:cNvSpPr txBox="1"/>
          <p:nvPr/>
        </p:nvSpPr>
        <p:spPr>
          <a:xfrm>
            <a:off x="9656762" y="4872037"/>
            <a:ext cx="1828800" cy="38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04040"/>
              </a:buClr>
              <a:buSzPts val="1800"/>
              <a:buFont typeface="Calibri"/>
              <a:buNone/>
            </a:pPr>
            <a:r>
              <a:rPr b="1" i="0" lang="en-US" sz="1800" u="none">
                <a:solidFill>
                  <a:srgbClr val="404040"/>
                </a:solidFill>
                <a:latin typeface="Calibri"/>
                <a:ea typeface="Calibri"/>
                <a:cs typeface="Calibri"/>
                <a:sym typeface="Calibri"/>
              </a:rPr>
              <a:t>Rescue</a:t>
            </a:r>
            <a:endParaRPr/>
          </a:p>
        </p:txBody>
      </p:sp>
      <p:sp>
        <p:nvSpPr>
          <p:cNvPr id="298" name="Google Shape;298;p30"/>
          <p:cNvSpPr txBox="1"/>
          <p:nvPr/>
        </p:nvSpPr>
        <p:spPr>
          <a:xfrm>
            <a:off x="1096962" y="287337"/>
            <a:ext cx="11095037" cy="1435100"/>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404040"/>
              </a:buClr>
              <a:buSzPts val="4800"/>
              <a:buFont typeface="Calibri"/>
              <a:buNone/>
            </a:pPr>
            <a:r>
              <a:rPr b="1" i="0" lang="en-US" sz="4800" u="none">
                <a:solidFill>
                  <a:srgbClr val="404040"/>
                </a:solidFill>
                <a:latin typeface="Calibri"/>
                <a:ea typeface="Calibri"/>
                <a:cs typeface="Calibri"/>
                <a:sym typeface="Calibri"/>
              </a:rPr>
              <a:t>Rescuing</a:t>
            </a:r>
            <a:r>
              <a:rPr b="0" i="0" lang="en-US" sz="4800" u="none">
                <a:solidFill>
                  <a:srgbClr val="404040"/>
                </a:solidFill>
                <a:latin typeface="Calibri"/>
                <a:ea typeface="Calibri"/>
                <a:cs typeface="Calibri"/>
                <a:sym typeface="Calibri"/>
              </a:rPr>
              <a:t> food 			    		</a:t>
            </a:r>
            <a:r>
              <a:rPr b="1" i="1" lang="en-US" sz="4800" u="none">
                <a:solidFill>
                  <a:schemeClr val="accent2"/>
                </a:solidFill>
                <a:latin typeface="Calibri"/>
                <a:ea typeface="Calibri"/>
                <a:cs typeface="Calibri"/>
                <a:sym typeface="Calibri"/>
              </a:rPr>
              <a:t>Businesses</a:t>
            </a:r>
            <a:endParaRPr/>
          </a:p>
        </p:txBody>
      </p:sp>
      <p:pic>
        <p:nvPicPr>
          <p:cNvPr descr="A picture containing diagram&#10;&#10;Description automatically generated" id="299" name="Google Shape;299;p30"/>
          <p:cNvPicPr preferRelativeResize="0"/>
          <p:nvPr/>
        </p:nvPicPr>
        <p:blipFill rotWithShape="1">
          <a:blip r:embed="rId4">
            <a:alphaModFix/>
          </a:blip>
          <a:srcRect b="0" l="0" r="0" t="0"/>
          <a:stretch/>
        </p:blipFill>
        <p:spPr>
          <a:xfrm>
            <a:off x="9250362" y="1858962"/>
            <a:ext cx="1962150" cy="1981200"/>
          </a:xfrm>
          <a:prstGeom prst="rect">
            <a:avLst/>
          </a:prstGeom>
          <a:noFill/>
          <a:ln>
            <a:noFill/>
          </a:ln>
        </p:spPr>
      </p:pic>
      <p:grpSp>
        <p:nvGrpSpPr>
          <p:cNvPr id="300" name="Google Shape;300;p30"/>
          <p:cNvGrpSpPr/>
          <p:nvPr/>
        </p:nvGrpSpPr>
        <p:grpSpPr>
          <a:xfrm>
            <a:off x="1096962" y="1804987"/>
            <a:ext cx="10668000" cy="4494212"/>
            <a:chOff x="1097279" y="1805563"/>
            <a:chExt cx="10667091" cy="4493538"/>
          </a:xfrm>
        </p:grpSpPr>
        <p:sp>
          <p:nvSpPr>
            <p:cNvPr id="301" name="Google Shape;301;p30"/>
            <p:cNvSpPr txBox="1"/>
            <p:nvPr/>
          </p:nvSpPr>
          <p:spPr>
            <a:xfrm>
              <a:off x="1097279" y="1805563"/>
              <a:ext cx="10667091" cy="449353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95959"/>
                </a:buClr>
                <a:buSzPts val="1800"/>
                <a:buFont typeface="Calibri"/>
                <a:buNone/>
              </a:pPr>
              <a:r>
                <a:rPr b="1" i="0" lang="en-US" sz="1800" u="none" cap="none" strike="noStrike">
                  <a:solidFill>
                    <a:srgbClr val="595959"/>
                  </a:solidFill>
                  <a:latin typeface="Calibri"/>
                  <a:ea typeface="Calibri"/>
                  <a:cs typeface="Calibri"/>
                  <a:sym typeface="Calibri"/>
                </a:rPr>
                <a:t>              STEP 1: Food planned/ordered</a:t>
              </a:r>
              <a:endParaRPr/>
            </a:p>
            <a:p>
              <a:pPr indent="-285750" lvl="1" marL="1028700" marR="0" rtl="0" algn="l">
                <a:lnSpc>
                  <a:spcPct val="100000"/>
                </a:lnSpc>
                <a:spcBef>
                  <a:spcPts val="0"/>
                </a:spcBef>
                <a:spcAft>
                  <a:spcPts val="0"/>
                </a:spcAft>
                <a:buClr>
                  <a:srgbClr val="595959"/>
                </a:buClr>
                <a:buSzPts val="1600"/>
                <a:buFont typeface="Arial"/>
                <a:buChar char="•"/>
              </a:pPr>
              <a:r>
                <a:rPr b="0" i="0" lang="en-US" sz="1600" u="none" cap="none" strike="noStrike">
                  <a:solidFill>
                    <a:srgbClr val="595959"/>
                  </a:solidFill>
                  <a:latin typeface="Calibri"/>
                  <a:ea typeface="Calibri"/>
                  <a:cs typeface="Calibri"/>
                  <a:sym typeface="Calibri"/>
                </a:rPr>
                <a:t>Order right amount</a:t>
              </a:r>
              <a:endParaRPr/>
            </a:p>
            <a:p>
              <a:pPr indent="-285750" lvl="1" marL="1028700" marR="0" rtl="0" algn="l">
                <a:lnSpc>
                  <a:spcPct val="100000"/>
                </a:lnSpc>
                <a:spcBef>
                  <a:spcPts val="0"/>
                </a:spcBef>
                <a:spcAft>
                  <a:spcPts val="0"/>
                </a:spcAft>
                <a:buClr>
                  <a:srgbClr val="595959"/>
                </a:buClr>
                <a:buSzPts val="1600"/>
                <a:buFont typeface="Arial"/>
                <a:buChar char="•"/>
              </a:pPr>
              <a:r>
                <a:rPr b="0" i="0" lang="en-US" sz="1600" u="none" cap="none" strike="noStrike">
                  <a:solidFill>
                    <a:srgbClr val="595959"/>
                  </a:solidFill>
                  <a:latin typeface="Calibri"/>
                  <a:ea typeface="Calibri"/>
                  <a:cs typeface="Calibri"/>
                  <a:sym typeface="Calibri"/>
                </a:rPr>
                <a:t>Audit previous meals</a:t>
              </a:r>
              <a:endParaRPr/>
            </a:p>
            <a:p>
              <a:pPr indent="-234950" lvl="1" marL="742950" marR="0" rtl="0" algn="l">
                <a:lnSpc>
                  <a:spcPct val="100000"/>
                </a:lnSpc>
                <a:spcBef>
                  <a:spcPts val="0"/>
                </a:spcBef>
                <a:spcAft>
                  <a:spcPts val="0"/>
                </a:spcAft>
                <a:buClr>
                  <a:schemeClr val="dk1"/>
                </a:buClr>
                <a:buSzPts val="800"/>
                <a:buFont typeface="Arial"/>
                <a:buNone/>
              </a:pPr>
              <a:r>
                <a:t/>
              </a:r>
              <a:endParaRPr b="0" i="0" sz="800" u="none" cap="none" strike="noStrike">
                <a:solidFill>
                  <a:srgbClr val="595959"/>
                </a:solidFill>
                <a:latin typeface="Calibri"/>
                <a:ea typeface="Calibri"/>
                <a:cs typeface="Calibri"/>
                <a:sym typeface="Calibri"/>
              </a:endParaRPr>
            </a:p>
            <a:p>
              <a:pPr indent="0" lvl="0" marL="0" marR="0" rtl="0" algn="l">
                <a:lnSpc>
                  <a:spcPct val="100000"/>
                </a:lnSpc>
                <a:spcBef>
                  <a:spcPts val="0"/>
                </a:spcBef>
                <a:spcAft>
                  <a:spcPts val="0"/>
                </a:spcAft>
                <a:buClr>
                  <a:srgbClr val="595959"/>
                </a:buClr>
                <a:buSzPts val="800"/>
                <a:buFont typeface="Calibri"/>
                <a:buNone/>
              </a:pPr>
              <a:r>
                <a:rPr b="1" i="0" lang="en-US" sz="800" u="none" cap="none" strike="noStrike">
                  <a:solidFill>
                    <a:srgbClr val="595959"/>
                  </a:solidFill>
                  <a:latin typeface="Calibri"/>
                  <a:ea typeface="Calibri"/>
                  <a:cs typeface="Calibri"/>
                  <a:sym typeface="Calibri"/>
                </a:rPr>
                <a:t>	              </a:t>
              </a:r>
              <a:r>
                <a:rPr b="1" i="0" lang="en-US" sz="1800" u="none" cap="none" strike="noStrike">
                  <a:solidFill>
                    <a:srgbClr val="595959"/>
                  </a:solidFill>
                  <a:latin typeface="Calibri"/>
                  <a:ea typeface="Calibri"/>
                  <a:cs typeface="Calibri"/>
                  <a:sym typeface="Calibri"/>
                </a:rPr>
                <a:t>STEP 2: Food prepared/served</a:t>
              </a:r>
              <a:endParaRPr/>
            </a:p>
            <a:p>
              <a:pPr indent="-228600" lvl="2" marL="1428750" marR="0" rtl="0" algn="l">
                <a:lnSpc>
                  <a:spcPct val="100000"/>
                </a:lnSpc>
                <a:spcBef>
                  <a:spcPts val="0"/>
                </a:spcBef>
                <a:spcAft>
                  <a:spcPts val="0"/>
                </a:spcAft>
                <a:buClr>
                  <a:srgbClr val="595959"/>
                </a:buClr>
                <a:buSzPts val="1600"/>
                <a:buFont typeface="Arial"/>
                <a:buChar char="•"/>
              </a:pPr>
              <a:r>
                <a:rPr b="0" i="0" lang="en-US" sz="1600" u="none" cap="none" strike="noStrike">
                  <a:solidFill>
                    <a:srgbClr val="595959"/>
                  </a:solidFill>
                  <a:latin typeface="Calibri"/>
                  <a:ea typeface="Calibri"/>
                  <a:cs typeface="Calibri"/>
                  <a:sym typeface="Calibri"/>
                </a:rPr>
                <a:t>Presentation</a:t>
              </a:r>
              <a:endParaRPr/>
            </a:p>
            <a:p>
              <a:pPr indent="-228600" lvl="2" marL="1428750" marR="0" rtl="0" algn="l">
                <a:lnSpc>
                  <a:spcPct val="100000"/>
                </a:lnSpc>
                <a:spcBef>
                  <a:spcPts val="0"/>
                </a:spcBef>
                <a:spcAft>
                  <a:spcPts val="0"/>
                </a:spcAft>
                <a:buClr>
                  <a:srgbClr val="595959"/>
                </a:buClr>
                <a:buSzPts val="1600"/>
                <a:buFont typeface="Arial"/>
                <a:buChar char="•"/>
              </a:pPr>
              <a:r>
                <a:rPr b="0" i="0" lang="en-US" sz="1600" u="none" cap="none" strike="noStrike">
                  <a:solidFill>
                    <a:srgbClr val="595959"/>
                  </a:solidFill>
                  <a:latin typeface="Calibri"/>
                  <a:ea typeface="Calibri"/>
                  <a:cs typeface="Calibri"/>
                  <a:sym typeface="Calibri"/>
                </a:rPr>
                <a:t>Served in most appetizing order</a:t>
              </a:r>
              <a:endParaRPr/>
            </a:p>
            <a:p>
              <a:pPr indent="-228600" lvl="2" marL="1428750" marR="0" rtl="0" algn="l">
                <a:lnSpc>
                  <a:spcPct val="100000"/>
                </a:lnSpc>
                <a:spcBef>
                  <a:spcPts val="0"/>
                </a:spcBef>
                <a:spcAft>
                  <a:spcPts val="0"/>
                </a:spcAft>
                <a:buClr>
                  <a:srgbClr val="595959"/>
                </a:buClr>
                <a:buSzPts val="1600"/>
                <a:buFont typeface="Arial"/>
                <a:buChar char="•"/>
              </a:pPr>
              <a:r>
                <a:rPr b="0" i="0" lang="en-US" sz="1600" u="none" cap="none" strike="noStrike">
                  <a:solidFill>
                    <a:srgbClr val="595959"/>
                  </a:solidFill>
                  <a:latin typeface="Calibri"/>
                  <a:ea typeface="Calibri"/>
                  <a:cs typeface="Calibri"/>
                  <a:sym typeface="Calibri"/>
                </a:rPr>
                <a:t>Re-naming food to make them fun</a:t>
              </a:r>
              <a:endParaRPr b="0" i="0" sz="400" u="none" cap="none" strike="noStrike">
                <a:solidFill>
                  <a:srgbClr val="595959"/>
                </a:solidFill>
                <a:latin typeface="Calibri"/>
                <a:ea typeface="Calibri"/>
                <a:cs typeface="Calibri"/>
                <a:sym typeface="Calibri"/>
              </a:endParaRPr>
            </a:p>
            <a:p>
              <a:pPr indent="0" lvl="2" marL="914400" marR="0" rtl="0" algn="l">
                <a:lnSpc>
                  <a:spcPct val="100000"/>
                </a:lnSpc>
                <a:spcBef>
                  <a:spcPts val="0"/>
                </a:spcBef>
                <a:spcAft>
                  <a:spcPts val="0"/>
                </a:spcAft>
                <a:buClr>
                  <a:srgbClr val="595959"/>
                </a:buClr>
                <a:buSzPts val="400"/>
                <a:buFont typeface="Calibri"/>
                <a:buNone/>
              </a:pPr>
              <a:r>
                <a:rPr b="1" i="0" lang="en-US" sz="400" u="none" cap="none" strike="noStrike">
                  <a:solidFill>
                    <a:srgbClr val="595959"/>
                  </a:solidFill>
                  <a:latin typeface="Calibri"/>
                  <a:ea typeface="Calibri"/>
                  <a:cs typeface="Calibri"/>
                  <a:sym typeface="Calibri"/>
                </a:rPr>
                <a:t>	</a:t>
              </a:r>
              <a:r>
                <a:rPr b="1" i="0" lang="en-US" sz="200" u="none" cap="none" strike="noStrike">
                  <a:solidFill>
                    <a:srgbClr val="595959"/>
                  </a:solidFill>
                  <a:latin typeface="Calibri"/>
                  <a:ea typeface="Calibri"/>
                  <a:cs typeface="Calibri"/>
                  <a:sym typeface="Calibri"/>
                </a:rPr>
                <a:t>	</a:t>
              </a:r>
              <a:endParaRPr/>
            </a:p>
            <a:p>
              <a:pPr indent="0" lvl="2" marL="914400" marR="0" rtl="0" algn="l">
                <a:lnSpc>
                  <a:spcPct val="100000"/>
                </a:lnSpc>
                <a:spcBef>
                  <a:spcPts val="0"/>
                </a:spcBef>
                <a:spcAft>
                  <a:spcPts val="0"/>
                </a:spcAft>
                <a:buClr>
                  <a:srgbClr val="595959"/>
                </a:buClr>
                <a:buSzPts val="1800"/>
                <a:buFont typeface="Calibri"/>
                <a:buNone/>
              </a:pPr>
              <a:r>
                <a:rPr b="1" i="0" lang="en-US" sz="1800" u="none" cap="none" strike="noStrike">
                  <a:solidFill>
                    <a:srgbClr val="595959"/>
                  </a:solidFill>
                  <a:latin typeface="Calibri"/>
                  <a:ea typeface="Calibri"/>
                  <a:cs typeface="Calibri"/>
                  <a:sym typeface="Calibri"/>
                </a:rPr>
                <a:t>	        STEP 3: Food eaten</a:t>
              </a:r>
              <a:endParaRPr/>
            </a:p>
            <a:p>
              <a:pPr indent="0" lvl="0" marL="0" marR="0" rtl="0" algn="l">
                <a:lnSpc>
                  <a:spcPct val="100000"/>
                </a:lnSpc>
                <a:spcBef>
                  <a:spcPts val="0"/>
                </a:spcBef>
                <a:spcAft>
                  <a:spcPts val="0"/>
                </a:spcAft>
                <a:buClr>
                  <a:schemeClr val="dk1"/>
                </a:buClr>
                <a:buSzPts val="200"/>
                <a:buFont typeface="Calibri"/>
                <a:buNone/>
              </a:pPr>
              <a:r>
                <a:t/>
              </a:r>
              <a:endParaRPr b="1" i="0" sz="200" u="none" cap="none" strike="noStrike">
                <a:solidFill>
                  <a:srgbClr val="595959"/>
                </a:solidFill>
                <a:latin typeface="Calibri"/>
                <a:ea typeface="Calibri"/>
                <a:cs typeface="Calibri"/>
                <a:sym typeface="Calibri"/>
              </a:endParaRPr>
            </a:p>
            <a:p>
              <a:pPr indent="0" lvl="0" marL="0" marR="0" rtl="0" algn="l">
                <a:lnSpc>
                  <a:spcPct val="100000"/>
                </a:lnSpc>
                <a:spcBef>
                  <a:spcPts val="0"/>
                </a:spcBef>
                <a:spcAft>
                  <a:spcPts val="0"/>
                </a:spcAft>
                <a:buClr>
                  <a:srgbClr val="595959"/>
                </a:buClr>
                <a:buSzPts val="800"/>
                <a:buFont typeface="Calibri"/>
                <a:buNone/>
              </a:pPr>
              <a:r>
                <a:rPr b="1" i="0" lang="en-US" sz="800" u="none" cap="none" strike="noStrike">
                  <a:solidFill>
                    <a:srgbClr val="595959"/>
                  </a:solidFill>
                  <a:latin typeface="Calibri"/>
                  <a:ea typeface="Calibri"/>
                  <a:cs typeface="Calibri"/>
                  <a:sym typeface="Calibri"/>
                </a:rPr>
                <a:t>				</a:t>
              </a:r>
              <a:r>
                <a:rPr b="1" i="0" lang="en-US" sz="1800" u="none" cap="none" strike="noStrike">
                  <a:solidFill>
                    <a:srgbClr val="595959"/>
                  </a:solidFill>
                  <a:latin typeface="Calibri"/>
                  <a:ea typeface="Calibri"/>
                  <a:cs typeface="Calibri"/>
                  <a:sym typeface="Calibri"/>
                </a:rPr>
                <a:t>STEP 4: Food Share</a:t>
              </a:r>
              <a:endParaRPr b="0" i="0" sz="1600" u="none" cap="none" strike="noStrike">
                <a:solidFill>
                  <a:srgbClr val="595959"/>
                </a:solidFill>
                <a:latin typeface="Calibri"/>
                <a:ea typeface="Calibri"/>
                <a:cs typeface="Calibri"/>
                <a:sym typeface="Calibri"/>
              </a:endParaRPr>
            </a:p>
            <a:p>
              <a:pPr indent="-228600" lvl="8" marL="3886200" marR="0" rtl="0" algn="l">
                <a:lnSpc>
                  <a:spcPct val="100000"/>
                </a:lnSpc>
                <a:spcBef>
                  <a:spcPts val="0"/>
                </a:spcBef>
                <a:spcAft>
                  <a:spcPts val="0"/>
                </a:spcAft>
                <a:buClr>
                  <a:srgbClr val="595959"/>
                </a:buClr>
                <a:buSzPts val="1600"/>
                <a:buFont typeface="Arial"/>
                <a:buChar char="•"/>
              </a:pPr>
              <a:r>
                <a:rPr b="0" i="0" lang="en-US" sz="1600" u="none" cap="none" strike="noStrike">
                  <a:solidFill>
                    <a:srgbClr val="595959"/>
                  </a:solidFill>
                  <a:latin typeface="Calibri"/>
                  <a:ea typeface="Calibri"/>
                  <a:cs typeface="Calibri"/>
                  <a:sym typeface="Calibri"/>
                </a:rPr>
                <a:t>Cold slab table</a:t>
              </a:r>
              <a:endParaRPr/>
            </a:p>
            <a:p>
              <a:pPr indent="-228600" lvl="8" marL="3886200" marR="0" rtl="0" algn="l">
                <a:lnSpc>
                  <a:spcPct val="100000"/>
                </a:lnSpc>
                <a:spcBef>
                  <a:spcPts val="0"/>
                </a:spcBef>
                <a:spcAft>
                  <a:spcPts val="0"/>
                </a:spcAft>
                <a:buClr>
                  <a:srgbClr val="595959"/>
                </a:buClr>
                <a:buSzPts val="1600"/>
                <a:buFont typeface="Arial"/>
                <a:buChar char="•"/>
              </a:pPr>
              <a:r>
                <a:rPr b="0" i="0" lang="en-US" sz="1600" u="none" cap="none" strike="noStrike">
                  <a:solidFill>
                    <a:srgbClr val="595959"/>
                  </a:solidFill>
                  <a:latin typeface="Calibri"/>
                  <a:ea typeface="Calibri"/>
                  <a:cs typeface="Calibri"/>
                  <a:sym typeface="Calibri"/>
                </a:rPr>
                <a:t>Education/Signage</a:t>
              </a:r>
              <a:endParaRPr/>
            </a:p>
            <a:p>
              <a:pPr indent="-234950" lvl="1" marL="742950" marR="0" rtl="0" algn="l">
                <a:lnSpc>
                  <a:spcPct val="100000"/>
                </a:lnSpc>
                <a:spcBef>
                  <a:spcPts val="0"/>
                </a:spcBef>
                <a:spcAft>
                  <a:spcPts val="0"/>
                </a:spcAft>
                <a:buClr>
                  <a:schemeClr val="dk1"/>
                </a:buClr>
                <a:buSzPts val="800"/>
                <a:buFont typeface="Arial"/>
                <a:buNone/>
              </a:pPr>
              <a:r>
                <a:t/>
              </a:r>
              <a:endParaRPr b="0" i="0" sz="800" u="none" cap="none" strike="noStrike">
                <a:solidFill>
                  <a:srgbClr val="595959"/>
                </a:solidFill>
                <a:latin typeface="Calibri"/>
                <a:ea typeface="Calibri"/>
                <a:cs typeface="Calibri"/>
                <a:sym typeface="Calibri"/>
              </a:endParaRPr>
            </a:p>
            <a:p>
              <a:pPr indent="0" lvl="0" marL="0" marR="0" rtl="0" algn="l">
                <a:lnSpc>
                  <a:spcPct val="100000"/>
                </a:lnSpc>
                <a:spcBef>
                  <a:spcPts val="0"/>
                </a:spcBef>
                <a:spcAft>
                  <a:spcPts val="0"/>
                </a:spcAft>
                <a:buClr>
                  <a:srgbClr val="595959"/>
                </a:buClr>
                <a:buSzPts val="800"/>
                <a:buFont typeface="Calibri"/>
                <a:buNone/>
              </a:pPr>
              <a:r>
                <a:rPr b="1" i="0" lang="en-US" sz="800" u="none" cap="none" strike="noStrike">
                  <a:solidFill>
                    <a:srgbClr val="595959"/>
                  </a:solidFill>
                  <a:latin typeface="Calibri"/>
                  <a:ea typeface="Calibri"/>
                  <a:cs typeface="Calibri"/>
                  <a:sym typeface="Calibri"/>
                </a:rPr>
                <a:t>				              </a:t>
              </a:r>
              <a:r>
                <a:rPr b="1" i="0" lang="en-US" sz="1800" u="none" cap="none" strike="noStrike">
                  <a:solidFill>
                    <a:srgbClr val="595959"/>
                  </a:solidFill>
                  <a:latin typeface="Calibri"/>
                  <a:ea typeface="Calibri"/>
                  <a:cs typeface="Calibri"/>
                  <a:sym typeface="Calibri"/>
                </a:rPr>
                <a:t>STEP 5: Food Recovery</a:t>
              </a:r>
              <a:endParaRPr/>
            </a:p>
            <a:p>
              <a:pPr indent="-228600" lvl="8" marL="4171950" marR="0" rtl="0" algn="l">
                <a:lnSpc>
                  <a:spcPct val="100000"/>
                </a:lnSpc>
                <a:spcBef>
                  <a:spcPts val="0"/>
                </a:spcBef>
                <a:spcAft>
                  <a:spcPts val="0"/>
                </a:spcAft>
                <a:buClr>
                  <a:srgbClr val="595959"/>
                </a:buClr>
                <a:buSzPts val="1600"/>
                <a:buFont typeface="Arial"/>
                <a:buChar char="•"/>
              </a:pPr>
              <a:r>
                <a:rPr b="0" i="0" lang="en-US" sz="1600" u="none" cap="none" strike="noStrike">
                  <a:solidFill>
                    <a:srgbClr val="595959"/>
                  </a:solidFill>
                  <a:latin typeface="Calibri"/>
                  <a:ea typeface="Calibri"/>
                  <a:cs typeface="Calibri"/>
                  <a:sym typeface="Calibri"/>
                </a:rPr>
                <a:t>Food Bank partners</a:t>
              </a:r>
              <a:endParaRPr/>
            </a:p>
            <a:p>
              <a:pPr indent="-228600" lvl="8" marL="4171950" marR="0" rtl="0" algn="l">
                <a:lnSpc>
                  <a:spcPct val="100000"/>
                </a:lnSpc>
                <a:spcBef>
                  <a:spcPts val="0"/>
                </a:spcBef>
                <a:spcAft>
                  <a:spcPts val="0"/>
                </a:spcAft>
                <a:buClr>
                  <a:srgbClr val="595959"/>
                </a:buClr>
                <a:buSzPts val="1600"/>
                <a:buFont typeface="Arial"/>
                <a:buChar char="•"/>
              </a:pPr>
              <a:r>
                <a:rPr b="0" i="0" lang="en-US" sz="1600" u="none" cap="none" strike="noStrike">
                  <a:solidFill>
                    <a:srgbClr val="595959"/>
                  </a:solidFill>
                  <a:latin typeface="Calibri"/>
                  <a:ea typeface="Calibri"/>
                  <a:cs typeface="Calibri"/>
                  <a:sym typeface="Calibri"/>
                </a:rPr>
                <a:t>Aerobic/anaerobic composting</a:t>
              </a:r>
              <a:endParaRPr/>
            </a:p>
            <a:p>
              <a:pPr indent="-228600" lvl="8" marL="4171950" marR="0" rtl="0" algn="l">
                <a:lnSpc>
                  <a:spcPct val="100000"/>
                </a:lnSpc>
                <a:spcBef>
                  <a:spcPts val="0"/>
                </a:spcBef>
                <a:spcAft>
                  <a:spcPts val="0"/>
                </a:spcAft>
                <a:buClr>
                  <a:srgbClr val="595959"/>
                </a:buClr>
                <a:buSzPts val="1600"/>
                <a:buFont typeface="Arial"/>
                <a:buChar char="•"/>
              </a:pPr>
              <a:r>
                <a:rPr b="0" i="0" lang="en-US" sz="1600" u="none" cap="none" strike="noStrike">
                  <a:solidFill>
                    <a:srgbClr val="595959"/>
                  </a:solidFill>
                  <a:latin typeface="Calibri"/>
                  <a:ea typeface="Calibri"/>
                  <a:cs typeface="Calibri"/>
                  <a:sym typeface="Calibri"/>
                </a:rPr>
                <a:t>Vermicomposting</a:t>
              </a:r>
              <a:endParaRPr/>
            </a:p>
            <a:p>
              <a:pPr indent="-228600" lvl="8" marL="4171950" marR="0" rtl="0" algn="l">
                <a:lnSpc>
                  <a:spcPct val="100000"/>
                </a:lnSpc>
                <a:spcBef>
                  <a:spcPts val="0"/>
                </a:spcBef>
                <a:spcAft>
                  <a:spcPts val="0"/>
                </a:spcAft>
                <a:buClr>
                  <a:srgbClr val="595959"/>
                </a:buClr>
                <a:buSzPts val="1600"/>
                <a:buFont typeface="Arial"/>
                <a:buChar char="•"/>
              </a:pPr>
              <a:r>
                <a:rPr b="0" i="0" lang="en-US" sz="1600" u="none" cap="none" strike="noStrike">
                  <a:solidFill>
                    <a:srgbClr val="595959"/>
                  </a:solidFill>
                  <a:latin typeface="Calibri"/>
                  <a:ea typeface="Calibri"/>
                  <a:cs typeface="Calibri"/>
                  <a:sym typeface="Calibri"/>
                </a:rPr>
                <a:t>Check waste haulers for organics p/u</a:t>
              </a:r>
              <a:endParaRPr/>
            </a:p>
          </p:txBody>
        </p:sp>
        <p:pic>
          <p:nvPicPr>
            <p:cNvPr descr="A picture containing diagram&#10;&#10;Description automatically generated" id="302" name="Google Shape;302;p30"/>
            <p:cNvPicPr preferRelativeResize="0"/>
            <p:nvPr/>
          </p:nvPicPr>
          <p:blipFill rotWithShape="1">
            <a:blip r:embed="rId4">
              <a:alphaModFix/>
            </a:blip>
            <a:srcRect b="0" l="0" r="0" t="0"/>
            <a:stretch/>
          </p:blipFill>
          <p:spPr>
            <a:xfrm>
              <a:off x="9402763" y="2011363"/>
              <a:ext cx="1962150" cy="1981200"/>
            </a:xfrm>
            <a:prstGeom prst="rect">
              <a:avLst/>
            </a:prstGeom>
            <a:noFill/>
            <a:ln>
              <a:noFill/>
            </a:ln>
          </p:spPr>
        </p:pic>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pic>
        <p:nvPicPr>
          <p:cNvPr id="309" name="Google Shape;309;p31"/>
          <p:cNvPicPr preferRelativeResize="0"/>
          <p:nvPr/>
        </p:nvPicPr>
        <p:blipFill rotWithShape="1">
          <a:blip r:embed="rId3">
            <a:alphaModFix/>
          </a:blip>
          <a:srcRect b="0" l="0" r="0" t="0"/>
          <a:stretch/>
        </p:blipFill>
        <p:spPr>
          <a:xfrm>
            <a:off x="8731250" y="2084388"/>
            <a:ext cx="2081213" cy="1957387"/>
          </a:xfrm>
          <a:prstGeom prst="rect">
            <a:avLst/>
          </a:prstGeom>
          <a:noFill/>
          <a:ln>
            <a:noFill/>
          </a:ln>
          <a:effectLst>
            <a:outerShdw blurRad="190500" rotWithShape="0" algn="tl">
              <a:srgbClr val="000000">
                <a:alpha val="69800"/>
              </a:srgbClr>
            </a:outerShdw>
          </a:effectLst>
        </p:spPr>
      </p:pic>
      <p:sp>
        <p:nvSpPr>
          <p:cNvPr id="310" name="Google Shape;310;p31"/>
          <p:cNvSpPr txBox="1"/>
          <p:nvPr/>
        </p:nvSpPr>
        <p:spPr>
          <a:xfrm>
            <a:off x="9901237" y="6459537"/>
            <a:ext cx="13113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000"/>
              <a:buFont typeface="Calibri"/>
              <a:buNone/>
            </a:pPr>
            <a:fld id="{00000000-1234-1234-1234-123412341234}" type="slidenum">
              <a:rPr b="0" i="0" lang="en-US" sz="1000" u="none">
                <a:solidFill>
                  <a:srgbClr val="FFFFFF"/>
                </a:solidFill>
                <a:latin typeface="Calibri"/>
                <a:ea typeface="Calibri"/>
                <a:cs typeface="Calibri"/>
                <a:sym typeface="Calibri"/>
              </a:rPr>
              <a:t>‹#›</a:t>
            </a:fld>
            <a:endParaRPr/>
          </a:p>
        </p:txBody>
      </p:sp>
      <p:sp>
        <p:nvSpPr>
          <p:cNvPr id="311" name="Google Shape;311;p31"/>
          <p:cNvSpPr txBox="1"/>
          <p:nvPr/>
        </p:nvSpPr>
        <p:spPr>
          <a:xfrm>
            <a:off x="1035050" y="1717675"/>
            <a:ext cx="8736000" cy="4646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95959"/>
              </a:buClr>
              <a:buSzPts val="2000"/>
              <a:buFont typeface="Calibri"/>
              <a:buNone/>
            </a:pPr>
            <a:r>
              <a:rPr b="1" i="0" lang="en-US" sz="2000" u="none">
                <a:solidFill>
                  <a:srgbClr val="595959"/>
                </a:solidFill>
                <a:latin typeface="Calibri"/>
                <a:ea typeface="Calibri"/>
                <a:cs typeface="Calibri"/>
                <a:sym typeface="Calibri"/>
              </a:rPr>
              <a:t>Check with local health department</a:t>
            </a:r>
            <a:endParaRPr/>
          </a:p>
          <a:p>
            <a:pPr indent="0" lvl="0" marL="0" marR="0" rtl="0" algn="l">
              <a:lnSpc>
                <a:spcPct val="100000"/>
              </a:lnSpc>
              <a:spcBef>
                <a:spcPts val="0"/>
              </a:spcBef>
              <a:spcAft>
                <a:spcPts val="0"/>
              </a:spcAft>
              <a:buClr>
                <a:schemeClr val="dk1"/>
              </a:buClr>
              <a:buSzPts val="800"/>
              <a:buFont typeface="Calibri"/>
              <a:buNone/>
            </a:pPr>
            <a:r>
              <a:t/>
            </a:r>
            <a:endParaRPr b="0" i="0" sz="800" u="none">
              <a:solidFill>
                <a:srgbClr val="595959"/>
              </a:solidFill>
              <a:latin typeface="Calibri"/>
              <a:ea typeface="Calibri"/>
              <a:cs typeface="Calibri"/>
              <a:sym typeface="Calibri"/>
            </a:endParaRPr>
          </a:p>
          <a:p>
            <a:pPr indent="-127000" lvl="0" marL="0" marR="0" rtl="0" algn="l">
              <a:lnSpc>
                <a:spcPct val="100000"/>
              </a:lnSpc>
              <a:spcBef>
                <a:spcPts val="0"/>
              </a:spcBef>
              <a:spcAft>
                <a:spcPts val="0"/>
              </a:spcAft>
              <a:buClr>
                <a:srgbClr val="595959"/>
              </a:buClr>
              <a:buSzPts val="2000"/>
              <a:buFont typeface="Arial"/>
              <a:buChar char="•"/>
            </a:pPr>
            <a:r>
              <a:rPr b="0" i="0" lang="en-US" sz="2000" u="none">
                <a:solidFill>
                  <a:srgbClr val="595959"/>
                </a:solidFill>
                <a:latin typeface="Calibri"/>
                <a:ea typeface="Calibri"/>
                <a:cs typeface="Calibri"/>
                <a:sym typeface="Calibri"/>
              </a:rPr>
              <a:t>Cartons of milk</a:t>
            </a:r>
            <a:endParaRPr/>
          </a:p>
          <a:p>
            <a:pPr indent="-127000" lvl="0" marL="0" marR="0" rtl="0" algn="l">
              <a:lnSpc>
                <a:spcPct val="100000"/>
              </a:lnSpc>
              <a:spcBef>
                <a:spcPts val="0"/>
              </a:spcBef>
              <a:spcAft>
                <a:spcPts val="0"/>
              </a:spcAft>
              <a:buClr>
                <a:srgbClr val="595959"/>
              </a:buClr>
              <a:buSzPts val="2000"/>
              <a:buFont typeface="Arial"/>
              <a:buChar char="•"/>
            </a:pPr>
            <a:r>
              <a:rPr b="0" i="0" lang="en-US" sz="2000" u="none">
                <a:solidFill>
                  <a:srgbClr val="595959"/>
                </a:solidFill>
                <a:latin typeface="Calibri"/>
                <a:ea typeface="Calibri"/>
                <a:cs typeface="Calibri"/>
                <a:sym typeface="Calibri"/>
              </a:rPr>
              <a:t>Packaged cheese, yogurt cups/tubes, granola, muffins and </a:t>
            </a:r>
            <a:endParaRPr/>
          </a:p>
          <a:p>
            <a:pPr indent="0" lvl="0" marL="0" marR="0" rtl="0" algn="l">
              <a:lnSpc>
                <a:spcPct val="100000"/>
              </a:lnSpc>
              <a:spcBef>
                <a:spcPts val="0"/>
              </a:spcBef>
              <a:spcAft>
                <a:spcPts val="0"/>
              </a:spcAft>
              <a:buClr>
                <a:srgbClr val="595959"/>
              </a:buClr>
              <a:buSzPts val="2000"/>
              <a:buFont typeface="Calibri"/>
              <a:buNone/>
            </a:pPr>
            <a:r>
              <a:rPr b="0" i="0" lang="en-US" sz="2000" u="none">
                <a:solidFill>
                  <a:srgbClr val="595959"/>
                </a:solidFill>
                <a:latin typeface="Calibri"/>
                <a:ea typeface="Calibri"/>
                <a:cs typeface="Calibri"/>
                <a:sym typeface="Calibri"/>
              </a:rPr>
              <a:t>     meat jerky</a:t>
            </a:r>
            <a:endParaRPr/>
          </a:p>
          <a:p>
            <a:pPr indent="-127000" lvl="0" marL="0" marR="0" rtl="0" algn="l">
              <a:lnSpc>
                <a:spcPct val="100000"/>
              </a:lnSpc>
              <a:spcBef>
                <a:spcPts val="0"/>
              </a:spcBef>
              <a:spcAft>
                <a:spcPts val="0"/>
              </a:spcAft>
              <a:buClr>
                <a:srgbClr val="595959"/>
              </a:buClr>
              <a:buSzPts val="2000"/>
              <a:buFont typeface="Arial"/>
              <a:buChar char="•"/>
            </a:pPr>
            <a:r>
              <a:rPr b="0" i="0" lang="en-US" sz="2000" u="none">
                <a:solidFill>
                  <a:srgbClr val="595959"/>
                </a:solidFill>
                <a:latin typeface="Calibri"/>
                <a:ea typeface="Calibri"/>
                <a:cs typeface="Calibri"/>
                <a:sym typeface="Calibri"/>
              </a:rPr>
              <a:t>Prepackaged sauces (applesauce, pasta sauce)</a:t>
            </a:r>
            <a:endParaRPr/>
          </a:p>
          <a:p>
            <a:pPr indent="-127000" lvl="0" marL="0" marR="0" rtl="0" algn="l">
              <a:lnSpc>
                <a:spcPct val="100000"/>
              </a:lnSpc>
              <a:spcBef>
                <a:spcPts val="0"/>
              </a:spcBef>
              <a:spcAft>
                <a:spcPts val="0"/>
              </a:spcAft>
              <a:buClr>
                <a:srgbClr val="595959"/>
              </a:buClr>
              <a:buSzPts val="2000"/>
              <a:buFont typeface="Arial"/>
              <a:buChar char="•"/>
            </a:pPr>
            <a:r>
              <a:rPr b="0" i="0" lang="en-US" sz="2000" u="none">
                <a:solidFill>
                  <a:srgbClr val="595959"/>
                </a:solidFill>
                <a:latin typeface="Calibri"/>
                <a:ea typeface="Calibri"/>
                <a:cs typeface="Calibri"/>
                <a:sym typeface="Calibri"/>
              </a:rPr>
              <a:t>Prepackaged apple slices, nuts, dried fruits</a:t>
            </a:r>
            <a:endParaRPr/>
          </a:p>
          <a:p>
            <a:pPr indent="-127000" lvl="0" marL="0" marR="0" rtl="0" algn="l">
              <a:lnSpc>
                <a:spcPct val="100000"/>
              </a:lnSpc>
              <a:spcBef>
                <a:spcPts val="0"/>
              </a:spcBef>
              <a:spcAft>
                <a:spcPts val="0"/>
              </a:spcAft>
              <a:buClr>
                <a:srgbClr val="595959"/>
              </a:buClr>
              <a:buSzPts val="2000"/>
              <a:buFont typeface="Arial"/>
              <a:buChar char="•"/>
            </a:pPr>
            <a:r>
              <a:rPr b="0" i="0" lang="en-US" sz="2000" u="none">
                <a:solidFill>
                  <a:srgbClr val="595959"/>
                </a:solidFill>
                <a:latin typeface="Calibri"/>
                <a:ea typeface="Calibri"/>
                <a:cs typeface="Calibri"/>
                <a:sym typeface="Calibri"/>
              </a:rPr>
              <a:t>Whole fruits and vegetables with an intact peel/outer skin</a:t>
            </a:r>
            <a:endParaRPr/>
          </a:p>
          <a:p>
            <a:pPr indent="-127000" lvl="0" marL="0" marR="0" rtl="0" algn="l">
              <a:lnSpc>
                <a:spcPct val="100000"/>
              </a:lnSpc>
              <a:spcBef>
                <a:spcPts val="0"/>
              </a:spcBef>
              <a:spcAft>
                <a:spcPts val="0"/>
              </a:spcAft>
              <a:buClr>
                <a:srgbClr val="595959"/>
              </a:buClr>
              <a:buSzPts val="2000"/>
              <a:buFont typeface="Arial"/>
              <a:buChar char="•"/>
            </a:pPr>
            <a:r>
              <a:rPr b="0" i="0" lang="en-US" sz="2000" u="none">
                <a:solidFill>
                  <a:srgbClr val="595959"/>
                </a:solidFill>
                <a:latin typeface="Calibri"/>
                <a:ea typeface="Calibri"/>
                <a:cs typeface="Calibri"/>
                <a:sym typeface="Calibri"/>
              </a:rPr>
              <a:t>Sealed bottles of water, cartons of juice and other beverages</a:t>
            </a:r>
            <a:endParaRPr/>
          </a:p>
          <a:p>
            <a:pPr indent="-127000" lvl="0" marL="0" marR="0" rtl="0" algn="l">
              <a:lnSpc>
                <a:spcPct val="100000"/>
              </a:lnSpc>
              <a:spcBef>
                <a:spcPts val="0"/>
              </a:spcBef>
              <a:spcAft>
                <a:spcPts val="0"/>
              </a:spcAft>
              <a:buClr>
                <a:srgbClr val="595959"/>
              </a:buClr>
              <a:buSzPts val="2000"/>
              <a:buFont typeface="Arial"/>
              <a:buChar char="•"/>
            </a:pPr>
            <a:r>
              <a:rPr b="0" i="0" lang="en-US" sz="2000" u="none">
                <a:solidFill>
                  <a:srgbClr val="595959"/>
                </a:solidFill>
                <a:latin typeface="Calibri"/>
                <a:ea typeface="Calibri"/>
                <a:cs typeface="Calibri"/>
                <a:sym typeface="Calibri"/>
              </a:rPr>
              <a:t>Depending on food bank, “back of the house” unopened cans and jars of food</a:t>
            </a:r>
            <a:endParaRPr/>
          </a:p>
          <a:p>
            <a:pPr indent="0" lvl="0" marL="0" marR="0" rtl="0" algn="l">
              <a:lnSpc>
                <a:spcPct val="100000"/>
              </a:lnSpc>
              <a:spcBef>
                <a:spcPts val="0"/>
              </a:spcBef>
              <a:spcAft>
                <a:spcPts val="0"/>
              </a:spcAft>
              <a:buClr>
                <a:schemeClr val="dk1"/>
              </a:buClr>
              <a:buSzPts val="2000"/>
              <a:buFont typeface="Calibri"/>
              <a:buNone/>
            </a:pPr>
            <a:r>
              <a:t/>
            </a:r>
            <a:endParaRPr b="0" i="0" sz="2000" u="none">
              <a:solidFill>
                <a:srgbClr val="595959"/>
              </a:solidFill>
              <a:latin typeface="Calibri"/>
              <a:ea typeface="Calibri"/>
              <a:cs typeface="Calibri"/>
              <a:sym typeface="Calibri"/>
            </a:endParaRPr>
          </a:p>
          <a:p>
            <a:pPr indent="0" lvl="0" marL="0" marR="0" rtl="0" algn="l">
              <a:lnSpc>
                <a:spcPct val="100000"/>
              </a:lnSpc>
              <a:spcBef>
                <a:spcPts val="0"/>
              </a:spcBef>
              <a:spcAft>
                <a:spcPts val="0"/>
              </a:spcAft>
              <a:buClr>
                <a:schemeClr val="accent2"/>
              </a:buClr>
              <a:buSzPts val="2000"/>
              <a:buFont typeface="Calibri"/>
              <a:buNone/>
            </a:pPr>
            <a:r>
              <a:rPr b="1" i="0" lang="en-US" sz="2000" u="none">
                <a:solidFill>
                  <a:schemeClr val="accent2"/>
                </a:solidFill>
                <a:latin typeface="Calibri"/>
                <a:ea typeface="Calibri"/>
                <a:cs typeface="Calibri"/>
                <a:sym typeface="Calibri"/>
              </a:rPr>
              <a:t>What CAN’T be donated?</a:t>
            </a:r>
            <a:endParaRPr/>
          </a:p>
          <a:p>
            <a:pPr indent="0" lvl="0" marL="0" marR="0" rtl="0" algn="l">
              <a:lnSpc>
                <a:spcPct val="100000"/>
              </a:lnSpc>
              <a:spcBef>
                <a:spcPts val="0"/>
              </a:spcBef>
              <a:spcAft>
                <a:spcPts val="0"/>
              </a:spcAft>
              <a:buClr>
                <a:schemeClr val="dk1"/>
              </a:buClr>
              <a:buSzPts val="800"/>
              <a:buFont typeface="Calibri"/>
              <a:buNone/>
            </a:pPr>
            <a:r>
              <a:t/>
            </a:r>
            <a:endParaRPr b="0" i="0" sz="800" u="none">
              <a:solidFill>
                <a:srgbClr val="595959"/>
              </a:solidFill>
              <a:latin typeface="Calibri"/>
              <a:ea typeface="Calibri"/>
              <a:cs typeface="Calibri"/>
              <a:sym typeface="Calibri"/>
            </a:endParaRPr>
          </a:p>
          <a:p>
            <a:pPr indent="-127000" lvl="0" marL="0" marR="0" rtl="0" algn="l">
              <a:lnSpc>
                <a:spcPct val="100000"/>
              </a:lnSpc>
              <a:spcBef>
                <a:spcPts val="0"/>
              </a:spcBef>
              <a:spcAft>
                <a:spcPts val="0"/>
              </a:spcAft>
              <a:buClr>
                <a:srgbClr val="595959"/>
              </a:buClr>
              <a:buSzPts val="2000"/>
              <a:buFont typeface="Arial"/>
              <a:buChar char="•"/>
            </a:pPr>
            <a:r>
              <a:rPr b="0" i="0" lang="en-US" sz="2000" u="none">
                <a:solidFill>
                  <a:srgbClr val="595959"/>
                </a:solidFill>
                <a:latin typeface="Calibri"/>
                <a:ea typeface="Calibri"/>
                <a:cs typeface="Calibri"/>
                <a:sym typeface="Calibri"/>
              </a:rPr>
              <a:t>Hot food or food that was hot at one time</a:t>
            </a:r>
            <a:endParaRPr/>
          </a:p>
          <a:p>
            <a:pPr indent="-127000" lvl="0" marL="0" marR="0" rtl="0" algn="l">
              <a:lnSpc>
                <a:spcPct val="100000"/>
              </a:lnSpc>
              <a:spcBef>
                <a:spcPts val="0"/>
              </a:spcBef>
              <a:spcAft>
                <a:spcPts val="0"/>
              </a:spcAft>
              <a:buClr>
                <a:srgbClr val="595959"/>
              </a:buClr>
              <a:buSzPts val="2000"/>
              <a:buFont typeface="Arial"/>
              <a:buChar char="•"/>
            </a:pPr>
            <a:r>
              <a:rPr b="0" i="0" lang="en-US" sz="2000" u="none">
                <a:solidFill>
                  <a:srgbClr val="595959"/>
                </a:solidFill>
                <a:latin typeface="Calibri"/>
                <a:ea typeface="Calibri"/>
                <a:cs typeface="Calibri"/>
                <a:sym typeface="Calibri"/>
              </a:rPr>
              <a:t>Open meat products</a:t>
            </a:r>
            <a:endParaRPr/>
          </a:p>
          <a:p>
            <a:pPr indent="-127000" lvl="0" marL="0" marR="0" rtl="0" algn="l">
              <a:lnSpc>
                <a:spcPct val="100000"/>
              </a:lnSpc>
              <a:spcBef>
                <a:spcPts val="0"/>
              </a:spcBef>
              <a:spcAft>
                <a:spcPts val="0"/>
              </a:spcAft>
              <a:buClr>
                <a:srgbClr val="595959"/>
              </a:buClr>
              <a:buSzPts val="2000"/>
              <a:buFont typeface="Arial"/>
              <a:buChar char="•"/>
            </a:pPr>
            <a:r>
              <a:rPr b="0" i="0" lang="en-US" sz="2000" u="none">
                <a:solidFill>
                  <a:srgbClr val="595959"/>
                </a:solidFill>
                <a:latin typeface="Calibri"/>
                <a:ea typeface="Calibri"/>
                <a:cs typeface="Calibri"/>
                <a:sym typeface="Calibri"/>
              </a:rPr>
              <a:t>Opened/resealed products</a:t>
            </a:r>
            <a:endParaRPr/>
          </a:p>
        </p:txBody>
      </p:sp>
      <p:sp>
        <p:nvSpPr>
          <p:cNvPr id="312" name="Google Shape;312;p31"/>
          <p:cNvSpPr txBox="1"/>
          <p:nvPr/>
        </p:nvSpPr>
        <p:spPr>
          <a:xfrm>
            <a:off x="1096962" y="287337"/>
            <a:ext cx="10447200" cy="1435200"/>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404040"/>
              </a:buClr>
              <a:buSzPts val="4800"/>
              <a:buFont typeface="Calibri"/>
              <a:buNone/>
            </a:pPr>
            <a:r>
              <a:rPr b="1" i="0" lang="en-US" sz="4800" u="none">
                <a:solidFill>
                  <a:srgbClr val="404040"/>
                </a:solidFill>
                <a:latin typeface="Calibri"/>
                <a:ea typeface="Calibri"/>
                <a:cs typeface="Calibri"/>
                <a:sym typeface="Calibri"/>
              </a:rPr>
              <a:t>Rescuing</a:t>
            </a:r>
            <a:r>
              <a:rPr b="0" i="0" lang="en-US" sz="4800" u="none">
                <a:solidFill>
                  <a:srgbClr val="404040"/>
                </a:solidFill>
                <a:latin typeface="Calibri"/>
                <a:ea typeface="Calibri"/>
                <a:cs typeface="Calibri"/>
                <a:sym typeface="Calibri"/>
              </a:rPr>
              <a:t> food			         	</a:t>
            </a:r>
            <a:r>
              <a:rPr b="1" i="1" lang="en-US" sz="4800" u="none">
                <a:solidFill>
                  <a:schemeClr val="accent2"/>
                </a:solidFill>
                <a:latin typeface="Calibri"/>
                <a:ea typeface="Calibri"/>
                <a:cs typeface="Calibri"/>
                <a:sym typeface="Calibri"/>
              </a:rPr>
              <a:t>Businesses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14"/>
          <p:cNvSpPr txBox="1"/>
          <p:nvPr/>
        </p:nvSpPr>
        <p:spPr>
          <a:xfrm>
            <a:off x="9901237" y="6459537"/>
            <a:ext cx="1311275"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000"/>
              <a:buFont typeface="Calibri"/>
              <a:buNone/>
            </a:pPr>
            <a:fld id="{00000000-1234-1234-1234-123412341234}" type="slidenum">
              <a:rPr b="0" i="0" lang="en-US" sz="1000" u="none">
                <a:solidFill>
                  <a:srgbClr val="FFFFFF"/>
                </a:solidFill>
                <a:latin typeface="Calibri"/>
                <a:ea typeface="Calibri"/>
                <a:cs typeface="Calibri"/>
                <a:sym typeface="Calibri"/>
              </a:rPr>
              <a:t>‹#›</a:t>
            </a:fld>
            <a:endParaRPr/>
          </a:p>
        </p:txBody>
      </p:sp>
      <p:sp>
        <p:nvSpPr>
          <p:cNvPr id="113" name="Google Shape;113;p14"/>
          <p:cNvSpPr txBox="1"/>
          <p:nvPr/>
        </p:nvSpPr>
        <p:spPr>
          <a:xfrm>
            <a:off x="1143000" y="706437"/>
            <a:ext cx="5864225" cy="1325562"/>
          </a:xfrm>
          <a:prstGeom prst="rect">
            <a:avLst/>
          </a:prstGeom>
          <a:noFill/>
          <a:ln>
            <a:noFill/>
          </a:ln>
        </p:spPr>
        <p:txBody>
          <a:bodyPr anchorCtr="0" anchor="ctr" bIns="45700" lIns="91425" spcFirstLastPara="1" rIns="91425" wrap="square" tIns="45700">
            <a:normAutofit/>
          </a:bodyPr>
          <a:lstStyle/>
          <a:p>
            <a:pPr indent="0" lvl="0" marL="0" marR="0" rtl="0" algn="l">
              <a:lnSpc>
                <a:spcPct val="100000"/>
              </a:lnSpc>
              <a:spcBef>
                <a:spcPts val="0"/>
              </a:spcBef>
              <a:spcAft>
                <a:spcPts val="0"/>
              </a:spcAft>
              <a:buClr>
                <a:srgbClr val="7F7F7F"/>
              </a:buClr>
              <a:buSzPts val="6600"/>
              <a:buFont typeface="Arial"/>
              <a:buNone/>
            </a:pPr>
            <a:r>
              <a:rPr b="1" i="0" lang="en-US" sz="6600" u="none">
                <a:solidFill>
                  <a:srgbClr val="7F7F7F"/>
                </a:solidFill>
                <a:latin typeface="Arial"/>
                <a:ea typeface="Arial"/>
                <a:cs typeface="Arial"/>
                <a:sym typeface="Arial"/>
              </a:rPr>
              <a:t>Agenda</a:t>
            </a:r>
            <a:r>
              <a:rPr b="1" i="0" lang="en-US" sz="4800" u="none">
                <a:solidFill>
                  <a:srgbClr val="7F7F7F"/>
                </a:solidFill>
                <a:latin typeface="Arial"/>
                <a:ea typeface="Arial"/>
                <a:cs typeface="Arial"/>
                <a:sym typeface="Arial"/>
              </a:rPr>
              <a:t> </a:t>
            </a:r>
            <a:endParaRPr/>
          </a:p>
        </p:txBody>
      </p:sp>
      <p:sp>
        <p:nvSpPr>
          <p:cNvPr id="114" name="Google Shape;114;p14"/>
          <p:cNvSpPr txBox="1"/>
          <p:nvPr/>
        </p:nvSpPr>
        <p:spPr>
          <a:xfrm>
            <a:off x="1143000" y="1787525"/>
            <a:ext cx="8159750" cy="4351337"/>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chemeClr val="dk1"/>
              </a:buClr>
              <a:buSzPts val="2800"/>
              <a:buFont typeface="Calibri"/>
              <a:buNone/>
            </a:pPr>
            <a:r>
              <a:t/>
            </a:r>
            <a:endParaRPr b="0" i="0" sz="2800" u="none">
              <a:solidFill>
                <a:schemeClr val="dk1"/>
              </a:solidFill>
              <a:latin typeface="Calibri"/>
              <a:ea typeface="Calibri"/>
              <a:cs typeface="Calibri"/>
              <a:sym typeface="Calibri"/>
            </a:endParaRPr>
          </a:p>
          <a:p>
            <a:pPr indent="-228600" lvl="0" marL="0" marR="0" rtl="0" algn="l">
              <a:lnSpc>
                <a:spcPct val="100000"/>
              </a:lnSpc>
              <a:spcBef>
                <a:spcPts val="720"/>
              </a:spcBef>
              <a:spcAft>
                <a:spcPts val="0"/>
              </a:spcAft>
              <a:buClr>
                <a:schemeClr val="accent1"/>
              </a:buClr>
              <a:buSzPts val="3600"/>
              <a:buFont typeface="Calibri"/>
              <a:buAutoNum type="arabicPeriod"/>
            </a:pPr>
            <a:r>
              <a:rPr b="1" i="0" lang="en-US" sz="3600" u="none">
                <a:solidFill>
                  <a:schemeClr val="dk1"/>
                </a:solidFill>
                <a:latin typeface="Calibri"/>
                <a:ea typeface="Calibri"/>
                <a:cs typeface="Calibri"/>
                <a:sym typeface="Calibri"/>
              </a:rPr>
              <a:t>Food waste vs. wasted food</a:t>
            </a:r>
            <a:endParaRPr/>
          </a:p>
          <a:p>
            <a:pPr indent="-228600" lvl="0" marL="0" marR="0" rtl="0" algn="l">
              <a:lnSpc>
                <a:spcPct val="100000"/>
              </a:lnSpc>
              <a:spcBef>
                <a:spcPts val="720"/>
              </a:spcBef>
              <a:spcAft>
                <a:spcPts val="0"/>
              </a:spcAft>
              <a:buClr>
                <a:schemeClr val="accent1"/>
              </a:buClr>
              <a:buSzPts val="3600"/>
              <a:buFont typeface="Calibri"/>
              <a:buAutoNum type="arabicPeriod"/>
            </a:pPr>
            <a:r>
              <a:rPr b="1" i="0" lang="en-US" sz="3600" u="none">
                <a:solidFill>
                  <a:schemeClr val="dk1"/>
                </a:solidFill>
                <a:latin typeface="Calibri"/>
                <a:ea typeface="Calibri"/>
                <a:cs typeface="Calibri"/>
                <a:sym typeface="Calibri"/>
              </a:rPr>
              <a:t>How much food is wasted?</a:t>
            </a:r>
            <a:endParaRPr/>
          </a:p>
          <a:p>
            <a:pPr indent="-228600" lvl="0" marL="0" marR="0" rtl="0" algn="l">
              <a:lnSpc>
                <a:spcPct val="100000"/>
              </a:lnSpc>
              <a:spcBef>
                <a:spcPts val="720"/>
              </a:spcBef>
              <a:spcAft>
                <a:spcPts val="0"/>
              </a:spcAft>
              <a:buClr>
                <a:schemeClr val="accent1"/>
              </a:buClr>
              <a:buSzPts val="3600"/>
              <a:buFont typeface="Calibri"/>
              <a:buAutoNum type="arabicPeriod"/>
            </a:pPr>
            <a:r>
              <a:rPr b="1" i="0" lang="en-US" sz="3600" u="none">
                <a:solidFill>
                  <a:schemeClr val="dk1"/>
                </a:solidFill>
                <a:latin typeface="Calibri"/>
                <a:ea typeface="Calibri"/>
                <a:cs typeface="Calibri"/>
                <a:sym typeface="Calibri"/>
              </a:rPr>
              <a:t>Why is reducing food waste important?</a:t>
            </a:r>
            <a:endParaRPr/>
          </a:p>
          <a:p>
            <a:pPr indent="-228600" lvl="0" marL="0" marR="0" rtl="0" algn="l">
              <a:lnSpc>
                <a:spcPct val="100000"/>
              </a:lnSpc>
              <a:spcBef>
                <a:spcPts val="720"/>
              </a:spcBef>
              <a:spcAft>
                <a:spcPts val="0"/>
              </a:spcAft>
              <a:buClr>
                <a:schemeClr val="accent1"/>
              </a:buClr>
              <a:buSzPts val="3600"/>
              <a:buFont typeface="Calibri"/>
              <a:buAutoNum type="arabicPeriod"/>
            </a:pPr>
            <a:r>
              <a:rPr b="1" i="0" lang="en-US" sz="3600" u="none">
                <a:solidFill>
                  <a:schemeClr val="dk1"/>
                </a:solidFill>
                <a:latin typeface="Calibri"/>
                <a:ea typeface="Calibri"/>
                <a:cs typeface="Calibri"/>
                <a:sym typeface="Calibri"/>
              </a:rPr>
              <a:t>Food rescue strategies</a:t>
            </a:r>
            <a:endParaRPr/>
          </a:p>
          <a:p>
            <a:pPr indent="-228600" lvl="0" marL="0" marR="0" rtl="0" algn="l">
              <a:lnSpc>
                <a:spcPct val="100000"/>
              </a:lnSpc>
              <a:spcBef>
                <a:spcPts val="720"/>
              </a:spcBef>
              <a:spcAft>
                <a:spcPts val="0"/>
              </a:spcAft>
              <a:buClr>
                <a:schemeClr val="accent1"/>
              </a:buClr>
              <a:buSzPts val="3600"/>
              <a:buFont typeface="Calibri"/>
              <a:buAutoNum type="arabicPeriod"/>
            </a:pPr>
            <a:r>
              <a:rPr b="1" i="0" lang="en-US" sz="3600" u="none">
                <a:solidFill>
                  <a:schemeClr val="dk1"/>
                </a:solidFill>
                <a:latin typeface="Calibri"/>
                <a:ea typeface="Calibri"/>
                <a:cs typeface="Calibri"/>
                <a:sym typeface="Calibri"/>
              </a:rPr>
              <a:t>Community action </a:t>
            </a:r>
            <a:endParaRPr b="0" i="0" sz="2800" u="none">
              <a:solidFill>
                <a:schemeClr val="dk1"/>
              </a:solidFill>
              <a:latin typeface="Calibri"/>
              <a:ea typeface="Calibri"/>
              <a:cs typeface="Calibri"/>
              <a:sym typeface="Calibri"/>
            </a:endParaRPr>
          </a:p>
          <a:p>
            <a:pPr indent="0" lvl="1" marL="457200" marR="0" rtl="0" algn="l">
              <a:lnSpc>
                <a:spcPct val="100000"/>
              </a:lnSpc>
              <a:spcBef>
                <a:spcPts val="480"/>
              </a:spcBef>
              <a:spcAft>
                <a:spcPts val="0"/>
              </a:spcAft>
              <a:buClr>
                <a:schemeClr val="dk1"/>
              </a:buClr>
              <a:buSzPts val="2400"/>
              <a:buFont typeface="Calibri"/>
              <a:buNone/>
            </a:pPr>
            <a:r>
              <a:t/>
            </a:r>
            <a:endParaRPr b="0"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32"/>
          <p:cNvSpPr txBox="1"/>
          <p:nvPr/>
        </p:nvSpPr>
        <p:spPr>
          <a:xfrm>
            <a:off x="9901237" y="6459537"/>
            <a:ext cx="1311275"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000"/>
              <a:buFont typeface="Calibri"/>
              <a:buNone/>
            </a:pPr>
            <a:fld id="{00000000-1234-1234-1234-123412341234}" type="slidenum">
              <a:rPr b="0" i="0" lang="en-US" sz="1000" u="none">
                <a:solidFill>
                  <a:srgbClr val="FFFFFF"/>
                </a:solidFill>
                <a:latin typeface="Calibri"/>
                <a:ea typeface="Calibri"/>
                <a:cs typeface="Calibri"/>
                <a:sym typeface="Calibri"/>
              </a:rPr>
              <a:t>‹#›</a:t>
            </a:fld>
            <a:endParaRPr/>
          </a:p>
        </p:txBody>
      </p:sp>
      <p:sp>
        <p:nvSpPr>
          <p:cNvPr id="320" name="Google Shape;320;p32"/>
          <p:cNvSpPr txBox="1"/>
          <p:nvPr/>
        </p:nvSpPr>
        <p:spPr>
          <a:xfrm>
            <a:off x="1096962" y="287337"/>
            <a:ext cx="10447337" cy="1435100"/>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404040"/>
              </a:buClr>
              <a:buSzPts val="4800"/>
              <a:buFont typeface="Calibri"/>
              <a:buNone/>
            </a:pPr>
            <a:r>
              <a:rPr b="1" i="0" lang="en-US" sz="4800" u="none">
                <a:solidFill>
                  <a:srgbClr val="404040"/>
                </a:solidFill>
                <a:latin typeface="Calibri"/>
                <a:ea typeface="Calibri"/>
                <a:cs typeface="Calibri"/>
                <a:sym typeface="Calibri"/>
              </a:rPr>
              <a:t>Rescuing</a:t>
            </a:r>
            <a:r>
              <a:rPr b="0" i="0" lang="en-US" sz="4800" u="none">
                <a:solidFill>
                  <a:srgbClr val="404040"/>
                </a:solidFill>
                <a:latin typeface="Calibri"/>
                <a:ea typeface="Calibri"/>
                <a:cs typeface="Calibri"/>
                <a:sym typeface="Calibri"/>
              </a:rPr>
              <a:t> food			            </a:t>
            </a:r>
            <a:r>
              <a:rPr b="1" i="1" lang="en-US" sz="4800" u="none">
                <a:solidFill>
                  <a:schemeClr val="accent2"/>
                </a:solidFill>
                <a:latin typeface="Calibri"/>
                <a:ea typeface="Calibri"/>
                <a:cs typeface="Calibri"/>
                <a:sym typeface="Calibri"/>
              </a:rPr>
              <a:t>Businesses</a:t>
            </a:r>
            <a:endParaRPr/>
          </a:p>
        </p:txBody>
      </p:sp>
      <p:sp>
        <p:nvSpPr>
          <p:cNvPr id="321" name="Google Shape;321;p32"/>
          <p:cNvSpPr txBox="1"/>
          <p:nvPr/>
        </p:nvSpPr>
        <p:spPr>
          <a:xfrm>
            <a:off x="1096962" y="2220912"/>
            <a:ext cx="8232775" cy="6762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04040"/>
              </a:buClr>
              <a:buSzPts val="2400"/>
              <a:buFont typeface="Calibri"/>
              <a:buNone/>
            </a:pPr>
            <a:r>
              <a:rPr b="1" i="0" lang="en-US" sz="2400" u="none">
                <a:solidFill>
                  <a:srgbClr val="404040"/>
                </a:solidFill>
                <a:latin typeface="Calibri"/>
                <a:ea typeface="Calibri"/>
                <a:cs typeface="Calibri"/>
                <a:sym typeface="Calibri"/>
              </a:rPr>
              <a:t>Bill Emerson Good Samaritan Food Donation Act</a:t>
            </a:r>
            <a:endParaRPr/>
          </a:p>
          <a:p>
            <a:pPr indent="0" lvl="0" marL="0" marR="0" rtl="0" algn="l">
              <a:lnSpc>
                <a:spcPct val="100000"/>
              </a:lnSpc>
              <a:spcBef>
                <a:spcPts val="0"/>
              </a:spcBef>
              <a:spcAft>
                <a:spcPts val="0"/>
              </a:spcAft>
              <a:buClr>
                <a:srgbClr val="A2AF92"/>
              </a:buClr>
              <a:buSzPts val="1400"/>
              <a:buFont typeface="Calibri"/>
              <a:buNone/>
            </a:pPr>
            <a:r>
              <a:rPr b="0" i="0" lang="en-US" sz="1400" u="sng">
                <a:solidFill>
                  <a:srgbClr val="A2AF92"/>
                </a:solidFill>
                <a:latin typeface="Calibri"/>
                <a:ea typeface="Calibri"/>
                <a:cs typeface="Calibri"/>
                <a:sym typeface="Calibri"/>
                <a:hlinkClick r:id="rId3">
                  <a:extLst>
                    <a:ext uri="{A12FA001-AC4F-418D-AE19-62706E023703}">
                      <ahyp:hlinkClr val="tx"/>
                    </a:ext>
                  </a:extLst>
                </a:hlinkClick>
              </a:rPr>
              <a:t>www.gpo.gov/fdsys/pkg/PLAW-104publ210/pdf/PLAW-104publ210.pdf</a:t>
            </a:r>
            <a:endParaRPr/>
          </a:p>
        </p:txBody>
      </p:sp>
      <p:sp>
        <p:nvSpPr>
          <p:cNvPr id="322" name="Google Shape;322;p32"/>
          <p:cNvSpPr txBox="1"/>
          <p:nvPr/>
        </p:nvSpPr>
        <p:spPr>
          <a:xfrm>
            <a:off x="1096962" y="3013075"/>
            <a:ext cx="11050587" cy="31400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alibri"/>
              <a:buNone/>
            </a:pPr>
            <a:r>
              <a:t/>
            </a:r>
            <a:endParaRPr b="1" i="1" sz="1800" u="none">
              <a:solidFill>
                <a:srgbClr val="595959"/>
              </a:solidFill>
              <a:latin typeface="Calibri"/>
              <a:ea typeface="Calibri"/>
              <a:cs typeface="Calibri"/>
              <a:sym typeface="Calibri"/>
            </a:endParaRPr>
          </a:p>
          <a:p>
            <a:pPr indent="-127000" lvl="0" marL="0" marR="0" rtl="0" algn="l">
              <a:lnSpc>
                <a:spcPct val="100000"/>
              </a:lnSpc>
              <a:spcBef>
                <a:spcPts val="0"/>
              </a:spcBef>
              <a:spcAft>
                <a:spcPts val="0"/>
              </a:spcAft>
              <a:buClr>
                <a:srgbClr val="595959"/>
              </a:buClr>
              <a:buSzPts val="2000"/>
              <a:buFont typeface="Arial"/>
              <a:buChar char="•"/>
            </a:pPr>
            <a:r>
              <a:rPr b="0" i="0" lang="en-US" sz="2000" u="none">
                <a:solidFill>
                  <a:srgbClr val="595959"/>
                </a:solidFill>
                <a:latin typeface="Calibri"/>
                <a:ea typeface="Calibri"/>
                <a:cs typeface="Calibri"/>
                <a:sym typeface="Calibri"/>
              </a:rPr>
              <a:t>Any food facility may donate food to a food bank or to another </a:t>
            </a:r>
            <a:endParaRPr/>
          </a:p>
          <a:p>
            <a:pPr indent="0" lvl="0" marL="0" marR="0" rtl="0" algn="l">
              <a:lnSpc>
                <a:spcPct val="100000"/>
              </a:lnSpc>
              <a:spcBef>
                <a:spcPts val="0"/>
              </a:spcBef>
              <a:spcAft>
                <a:spcPts val="0"/>
              </a:spcAft>
              <a:buClr>
                <a:srgbClr val="595959"/>
              </a:buClr>
              <a:buSzPts val="2000"/>
              <a:buFont typeface="Calibri"/>
              <a:buNone/>
            </a:pPr>
            <a:r>
              <a:rPr b="0" i="0" lang="en-US" sz="2000" u="none">
                <a:solidFill>
                  <a:srgbClr val="595959"/>
                </a:solidFill>
                <a:latin typeface="Calibri"/>
                <a:ea typeface="Calibri"/>
                <a:cs typeface="Calibri"/>
                <a:sym typeface="Calibri"/>
              </a:rPr>
              <a:t>     nonprofit organization for distribution to persons free of charge.</a:t>
            </a:r>
            <a:endParaRPr/>
          </a:p>
          <a:p>
            <a:pPr indent="0" lvl="0" marL="0" marR="0" rtl="0" algn="l">
              <a:lnSpc>
                <a:spcPct val="100000"/>
              </a:lnSpc>
              <a:spcBef>
                <a:spcPts val="0"/>
              </a:spcBef>
              <a:spcAft>
                <a:spcPts val="0"/>
              </a:spcAft>
              <a:buClr>
                <a:schemeClr val="dk1"/>
              </a:buClr>
              <a:buSzPts val="2000"/>
              <a:buFont typeface="Arial"/>
              <a:buNone/>
            </a:pPr>
            <a:r>
              <a:t/>
            </a:r>
            <a:endParaRPr b="0" i="0" sz="2000" u="none">
              <a:solidFill>
                <a:srgbClr val="595959"/>
              </a:solidFill>
              <a:latin typeface="Calibri"/>
              <a:ea typeface="Calibri"/>
              <a:cs typeface="Calibri"/>
              <a:sym typeface="Calibri"/>
            </a:endParaRPr>
          </a:p>
          <a:p>
            <a:pPr indent="-127000" lvl="0" marL="0" marR="0" rtl="0" algn="l">
              <a:lnSpc>
                <a:spcPct val="100000"/>
              </a:lnSpc>
              <a:spcBef>
                <a:spcPts val="0"/>
              </a:spcBef>
              <a:spcAft>
                <a:spcPts val="0"/>
              </a:spcAft>
              <a:buClr>
                <a:srgbClr val="595959"/>
              </a:buClr>
              <a:buSzPts val="2000"/>
              <a:buFont typeface="Arial"/>
              <a:buChar char="•"/>
            </a:pPr>
            <a:r>
              <a:rPr b="0" i="0" lang="en-US" sz="2000" u="none">
                <a:solidFill>
                  <a:srgbClr val="595959"/>
                </a:solidFill>
                <a:latin typeface="Calibri"/>
                <a:ea typeface="Calibri"/>
                <a:cs typeface="Calibri"/>
                <a:sym typeface="Calibri"/>
              </a:rPr>
              <a:t>A permitted food facility that donates food would not be subject to civil or criminal liability or penalty for violation of any laws, regulations or ordinances regulating the labeling or packaging of the donated product or, with respect to any other laws, regulations or ordinances, for a violation occurring after the time of donation.</a:t>
            </a:r>
            <a:endParaRPr/>
          </a:p>
          <a:p>
            <a:pPr indent="0" lvl="0" marL="0" marR="0" rtl="0" algn="l">
              <a:lnSpc>
                <a:spcPct val="100000"/>
              </a:lnSpc>
              <a:spcBef>
                <a:spcPts val="0"/>
              </a:spcBef>
              <a:spcAft>
                <a:spcPts val="0"/>
              </a:spcAft>
              <a:buClr>
                <a:schemeClr val="dk1"/>
              </a:buClr>
              <a:buSzPts val="2000"/>
              <a:buFont typeface="Arial"/>
              <a:buNone/>
            </a:pPr>
            <a:r>
              <a:t/>
            </a:r>
            <a:endParaRPr b="0" i="0" sz="2000" u="none">
              <a:solidFill>
                <a:srgbClr val="595959"/>
              </a:solidFill>
              <a:latin typeface="Calibri"/>
              <a:ea typeface="Calibri"/>
              <a:cs typeface="Calibri"/>
              <a:sym typeface="Calibri"/>
            </a:endParaRPr>
          </a:p>
          <a:p>
            <a:pPr indent="-127000" lvl="0" marL="0" marR="0" rtl="0" algn="l">
              <a:lnSpc>
                <a:spcPct val="100000"/>
              </a:lnSpc>
              <a:spcBef>
                <a:spcPts val="0"/>
              </a:spcBef>
              <a:spcAft>
                <a:spcPts val="0"/>
              </a:spcAft>
              <a:buClr>
                <a:srgbClr val="595959"/>
              </a:buClr>
              <a:buSzPts val="2000"/>
              <a:buFont typeface="Arial"/>
              <a:buChar char="•"/>
            </a:pPr>
            <a:r>
              <a:rPr b="0" i="1" lang="en-US" sz="2000" u="none">
                <a:solidFill>
                  <a:srgbClr val="595959"/>
                </a:solidFill>
                <a:latin typeface="Calibri"/>
                <a:ea typeface="Calibri"/>
                <a:cs typeface="Calibri"/>
                <a:sym typeface="Calibri"/>
              </a:rPr>
              <a:t>Exceptions are gross negligence and willful act</a:t>
            </a:r>
            <a:endParaRPr/>
          </a:p>
        </p:txBody>
      </p:sp>
      <p:pic>
        <p:nvPicPr>
          <p:cNvPr id="323" name="Google Shape;323;p32"/>
          <p:cNvPicPr preferRelativeResize="0"/>
          <p:nvPr/>
        </p:nvPicPr>
        <p:blipFill rotWithShape="1">
          <a:blip r:embed="rId4">
            <a:alphaModFix/>
          </a:blip>
          <a:srcRect b="0" l="0" r="0" t="0"/>
          <a:stretch/>
        </p:blipFill>
        <p:spPr>
          <a:xfrm>
            <a:off x="8556625" y="2281238"/>
            <a:ext cx="2492375" cy="1463675"/>
          </a:xfrm>
          <a:prstGeom prst="rect">
            <a:avLst/>
          </a:prstGeom>
          <a:noFill/>
          <a:ln>
            <a:noFill/>
          </a:ln>
          <a:effectLst>
            <a:outerShdw blurRad="292100" rotWithShape="0" algn="tl" dir="2700000" dist="139700">
              <a:srgbClr val="333333">
                <a:alpha val="64705"/>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33"/>
          <p:cNvSpPr txBox="1"/>
          <p:nvPr/>
        </p:nvSpPr>
        <p:spPr>
          <a:xfrm>
            <a:off x="9901237" y="6459537"/>
            <a:ext cx="1311275"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000"/>
              <a:buFont typeface="Calibri"/>
              <a:buNone/>
            </a:pPr>
            <a:fld id="{00000000-1234-1234-1234-123412341234}" type="slidenum">
              <a:rPr b="0" i="0" lang="en-US" sz="1000" u="none">
                <a:solidFill>
                  <a:srgbClr val="FFFFFF"/>
                </a:solidFill>
                <a:latin typeface="Calibri"/>
                <a:ea typeface="Calibri"/>
                <a:cs typeface="Calibri"/>
                <a:sym typeface="Calibri"/>
              </a:rPr>
              <a:t>‹#›</a:t>
            </a:fld>
            <a:endParaRPr/>
          </a:p>
        </p:txBody>
      </p:sp>
      <p:pic>
        <p:nvPicPr>
          <p:cNvPr id="331" name="Google Shape;331;p33"/>
          <p:cNvPicPr preferRelativeResize="0"/>
          <p:nvPr/>
        </p:nvPicPr>
        <p:blipFill rotWithShape="1">
          <a:blip r:embed="rId3">
            <a:alphaModFix/>
          </a:blip>
          <a:srcRect b="33488" l="0" r="2585" t="0"/>
          <a:stretch/>
        </p:blipFill>
        <p:spPr>
          <a:xfrm>
            <a:off x="1096962" y="90487"/>
            <a:ext cx="10115550" cy="616743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34"/>
          <p:cNvSpPr txBox="1"/>
          <p:nvPr>
            <p:ph type="title"/>
          </p:nvPr>
        </p:nvSpPr>
        <p:spPr>
          <a:xfrm>
            <a:off x="1247775" y="2805112"/>
            <a:ext cx="10363200" cy="979487"/>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404040"/>
              </a:buClr>
              <a:buSzPts val="8800"/>
              <a:buFont typeface="Calibri"/>
              <a:buNone/>
            </a:pPr>
            <a:r>
              <a:rPr b="1" i="0" lang="en-US" sz="8800" u="none">
                <a:solidFill>
                  <a:srgbClr val="404040"/>
                </a:solidFill>
                <a:latin typeface="Calibri"/>
                <a:ea typeface="Calibri"/>
                <a:cs typeface="Calibri"/>
                <a:sym typeface="Calibri"/>
              </a:rPr>
              <a:t>Questions?</a:t>
            </a:r>
            <a:endParaRPr/>
          </a:p>
        </p:txBody>
      </p:sp>
      <p:sp>
        <p:nvSpPr>
          <p:cNvPr id="338" name="Google Shape;338;p34"/>
          <p:cNvSpPr txBox="1"/>
          <p:nvPr/>
        </p:nvSpPr>
        <p:spPr>
          <a:xfrm>
            <a:off x="9901237" y="6459537"/>
            <a:ext cx="1311275"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000"/>
              <a:buFont typeface="Calibri"/>
              <a:buNone/>
            </a:pPr>
            <a:fld id="{00000000-1234-1234-1234-123412341234}" type="slidenum">
              <a:rPr b="0" i="0" lang="en-US" sz="1000" u="none">
                <a:solidFill>
                  <a:srgbClr val="FFFFFF"/>
                </a:solidFill>
                <a:latin typeface="Calibri"/>
                <a:ea typeface="Calibri"/>
                <a:cs typeface="Calibri"/>
                <a:sym typeface="Calibri"/>
              </a:rPr>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3" name="Shape 343"/>
        <p:cNvGrpSpPr/>
        <p:nvPr/>
      </p:nvGrpSpPr>
      <p:grpSpPr>
        <a:xfrm>
          <a:off x="0" y="0"/>
          <a:ext cx="0" cy="0"/>
          <a:chOff x="0" y="0"/>
          <a:chExt cx="0" cy="0"/>
        </a:xfrm>
      </p:grpSpPr>
      <p:sp>
        <p:nvSpPr>
          <p:cNvPr descr="&quot;&quot;" id="344" name="Google Shape;344;p35"/>
          <p:cNvSpPr/>
          <p:nvPr/>
        </p:nvSpPr>
        <p:spPr>
          <a:xfrm>
            <a:off x="3175" y="6400800"/>
            <a:ext cx="12188825" cy="457200"/>
          </a:xfrm>
          <a:prstGeom prst="rect">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descr="&quot;&quot;" id="345" name="Google Shape;345;p35"/>
          <p:cNvSpPr/>
          <p:nvPr/>
        </p:nvSpPr>
        <p:spPr>
          <a:xfrm>
            <a:off x="0" y="6334125"/>
            <a:ext cx="12188825" cy="635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descr="&quot;&quot;" id="346" name="Google Shape;346;p35"/>
          <p:cNvSpPr/>
          <p:nvPr/>
        </p:nvSpPr>
        <p:spPr>
          <a:xfrm>
            <a:off x="0" y="0"/>
            <a:ext cx="121920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descr="&quot;&quot;" id="347" name="Google Shape;347;p35"/>
          <p:cNvSpPr/>
          <p:nvPr/>
        </p:nvSpPr>
        <p:spPr>
          <a:xfrm>
            <a:off x="458787" y="457200"/>
            <a:ext cx="11274425" cy="5943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descr="&quot;&quot;" id="348" name="Google Shape;348;p35"/>
          <p:cNvSpPr/>
          <p:nvPr/>
        </p:nvSpPr>
        <p:spPr>
          <a:xfrm>
            <a:off x="522287" y="520700"/>
            <a:ext cx="11147425" cy="58166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349" name="Google Shape;349;p35"/>
          <p:cNvSpPr txBox="1"/>
          <p:nvPr/>
        </p:nvSpPr>
        <p:spPr>
          <a:xfrm>
            <a:off x="9901237" y="6459537"/>
            <a:ext cx="1311275" cy="365125"/>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FFFFFF"/>
              </a:buClr>
              <a:buSzPts val="1000"/>
              <a:buFont typeface="Calibri"/>
              <a:buNone/>
            </a:pPr>
            <a:fld id="{00000000-1234-1234-1234-123412341234}" type="slidenum">
              <a:rPr b="0" i="0" lang="en-US" sz="1000" u="none">
                <a:solidFill>
                  <a:srgbClr val="FFFFFF"/>
                </a:solidFill>
                <a:latin typeface="Calibri"/>
                <a:ea typeface="Calibri"/>
                <a:cs typeface="Calibri"/>
                <a:sym typeface="Calibri"/>
              </a:rPr>
              <a:t>‹#›</a:t>
            </a:fld>
            <a:endParaRPr/>
          </a:p>
        </p:txBody>
      </p:sp>
      <p:sp>
        <p:nvSpPr>
          <p:cNvPr id="350" name="Google Shape;350;p35"/>
          <p:cNvSpPr txBox="1"/>
          <p:nvPr/>
        </p:nvSpPr>
        <p:spPr>
          <a:xfrm>
            <a:off x="2384425" y="766762"/>
            <a:ext cx="7772400" cy="747712"/>
          </a:xfrm>
          <a:prstGeom prst="rect">
            <a:avLst/>
          </a:prstGeom>
          <a:noFill/>
          <a:ln>
            <a:noFill/>
          </a:ln>
        </p:spPr>
        <p:txBody>
          <a:bodyPr anchorCtr="0" anchor="ctr" bIns="45700" lIns="91425" spcFirstLastPara="1" rIns="91425" wrap="square" tIns="45700">
            <a:normAutofit/>
          </a:bodyPr>
          <a:lstStyle/>
          <a:p>
            <a:pPr indent="0" lvl="0" marL="0" marR="0" rtl="0" algn="ctr">
              <a:lnSpc>
                <a:spcPct val="65000"/>
              </a:lnSpc>
              <a:spcBef>
                <a:spcPts val="0"/>
              </a:spcBef>
              <a:spcAft>
                <a:spcPts val="0"/>
              </a:spcAft>
              <a:buClr>
                <a:srgbClr val="404040"/>
              </a:buClr>
              <a:buSzPts val="5600"/>
              <a:buFont typeface="Corbel"/>
              <a:buNone/>
            </a:pPr>
            <a:r>
              <a:rPr b="1" i="0" lang="en-US" sz="5600" u="none">
                <a:solidFill>
                  <a:srgbClr val="404040"/>
                </a:solidFill>
                <a:latin typeface="Corbel"/>
                <a:ea typeface="Corbel"/>
                <a:cs typeface="Corbel"/>
                <a:sym typeface="Corbel"/>
              </a:rPr>
              <a:t>STAY CONNECTED ! </a:t>
            </a:r>
            <a:endParaRPr/>
          </a:p>
        </p:txBody>
      </p:sp>
      <p:sp>
        <p:nvSpPr>
          <p:cNvPr id="351" name="Google Shape;351;p35"/>
          <p:cNvSpPr txBox="1"/>
          <p:nvPr/>
        </p:nvSpPr>
        <p:spPr>
          <a:xfrm>
            <a:off x="6821487" y="1714500"/>
            <a:ext cx="4643437" cy="4457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800"/>
              <a:buFont typeface="Calibri"/>
              <a:buNone/>
            </a:pPr>
            <a:r>
              <a:t/>
            </a:r>
            <a:endParaRPr b="1" i="0" sz="2800" u="none">
              <a:solidFill>
                <a:schemeClr val="dk1"/>
              </a:solidFill>
              <a:latin typeface="Arial"/>
              <a:ea typeface="Arial"/>
              <a:cs typeface="Arial"/>
              <a:sym typeface="Arial"/>
            </a:endParaRPr>
          </a:p>
          <a:p>
            <a:pPr indent="0" lvl="0" marL="0" marR="0" rtl="0" algn="l">
              <a:lnSpc>
                <a:spcPct val="100000"/>
              </a:lnSpc>
              <a:spcBef>
                <a:spcPts val="200"/>
              </a:spcBef>
              <a:spcAft>
                <a:spcPts val="0"/>
              </a:spcAft>
              <a:buClr>
                <a:schemeClr val="dk1"/>
              </a:buClr>
              <a:buSzPts val="2800"/>
              <a:buFont typeface="Calibri"/>
              <a:buNone/>
            </a:pPr>
            <a:r>
              <a:t/>
            </a:r>
            <a:endParaRPr b="0" i="0" sz="2800" u="none">
              <a:solidFill>
                <a:schemeClr val="dk1"/>
              </a:solidFill>
              <a:latin typeface="Arial"/>
              <a:ea typeface="Arial"/>
              <a:cs typeface="Arial"/>
              <a:sym typeface="Arial"/>
            </a:endParaRPr>
          </a:p>
          <a:p>
            <a:pPr indent="0" lvl="0" marL="0" marR="0" rtl="0" algn="l">
              <a:lnSpc>
                <a:spcPct val="100000"/>
              </a:lnSpc>
              <a:spcBef>
                <a:spcPts val="200"/>
              </a:spcBef>
              <a:spcAft>
                <a:spcPts val="0"/>
              </a:spcAft>
              <a:buClr>
                <a:schemeClr val="dk1"/>
              </a:buClr>
              <a:buSzPts val="2800"/>
              <a:buFont typeface="Calibri"/>
              <a:buNone/>
            </a:pPr>
            <a:r>
              <a:t/>
            </a:r>
            <a:endParaRPr b="0" i="0" sz="2800" u="none">
              <a:solidFill>
                <a:schemeClr val="dk1"/>
              </a:solidFill>
              <a:latin typeface="Arial"/>
              <a:ea typeface="Arial"/>
              <a:cs typeface="Arial"/>
              <a:sym typeface="Arial"/>
            </a:endParaRPr>
          </a:p>
          <a:p>
            <a:pPr indent="0" lvl="0" marL="0" marR="0" rtl="0" algn="l">
              <a:lnSpc>
                <a:spcPct val="100000"/>
              </a:lnSpc>
              <a:spcBef>
                <a:spcPts val="200"/>
              </a:spcBef>
              <a:spcAft>
                <a:spcPts val="0"/>
              </a:spcAft>
              <a:buClr>
                <a:schemeClr val="dk1"/>
              </a:buClr>
              <a:buSzPts val="2800"/>
              <a:buFont typeface="Corbel"/>
              <a:buNone/>
            </a:pPr>
            <a:r>
              <a:rPr b="0" i="0" lang="en-US" sz="2800" u="none">
                <a:solidFill>
                  <a:schemeClr val="dk1"/>
                </a:solidFill>
                <a:latin typeface="Corbel"/>
                <a:ea typeface="Corbel"/>
                <a:cs typeface="Corbel"/>
                <a:sym typeface="Corbel"/>
              </a:rPr>
              <a:t>TikTok:      </a:t>
            </a:r>
            <a:r>
              <a:rPr b="0" i="0" lang="en-US" sz="2200" u="none">
                <a:solidFill>
                  <a:schemeClr val="dk1"/>
                </a:solidFill>
                <a:latin typeface="Corbel"/>
                <a:ea typeface="Corbel"/>
                <a:cs typeface="Corbel"/>
                <a:sym typeface="Corbel"/>
              </a:rPr>
              <a:t>    </a:t>
            </a:r>
            <a:r>
              <a:rPr b="1" i="0" lang="en-US" sz="2400" u="none">
                <a:solidFill>
                  <a:schemeClr val="dk1"/>
                </a:solidFill>
                <a:latin typeface="Corbel"/>
                <a:ea typeface="Corbel"/>
                <a:cs typeface="Corbel"/>
                <a:sym typeface="Corbel"/>
              </a:rPr>
              <a:t>@rcwaste</a:t>
            </a:r>
            <a:endParaRPr/>
          </a:p>
          <a:p>
            <a:pPr indent="0" lvl="0" marL="0" marR="0" rtl="0" algn="l">
              <a:lnSpc>
                <a:spcPct val="100000"/>
              </a:lnSpc>
              <a:spcBef>
                <a:spcPts val="200"/>
              </a:spcBef>
              <a:spcAft>
                <a:spcPts val="0"/>
              </a:spcAft>
              <a:buClr>
                <a:schemeClr val="dk1"/>
              </a:buClr>
              <a:buSzPts val="2800"/>
              <a:buFont typeface="Corbel"/>
              <a:buNone/>
            </a:pPr>
            <a:r>
              <a:rPr b="0" i="0" lang="en-US" sz="2800" u="none">
                <a:solidFill>
                  <a:schemeClr val="dk1"/>
                </a:solidFill>
                <a:latin typeface="Corbel"/>
                <a:ea typeface="Corbel"/>
                <a:cs typeface="Corbel"/>
                <a:sym typeface="Corbel"/>
              </a:rPr>
              <a:t>Instagram:  </a:t>
            </a:r>
            <a:r>
              <a:rPr b="1" i="0" lang="en-US" sz="2400" u="none">
                <a:solidFill>
                  <a:schemeClr val="dk1"/>
                </a:solidFill>
                <a:latin typeface="Corbel"/>
                <a:ea typeface="Corbel"/>
                <a:cs typeface="Corbel"/>
                <a:sym typeface="Corbel"/>
              </a:rPr>
              <a:t>@rcwaste</a:t>
            </a:r>
            <a:endParaRPr/>
          </a:p>
          <a:p>
            <a:pPr indent="0" lvl="0" marL="0" marR="0" rtl="0" algn="l">
              <a:lnSpc>
                <a:spcPct val="100000"/>
              </a:lnSpc>
              <a:spcBef>
                <a:spcPts val="200"/>
              </a:spcBef>
              <a:spcAft>
                <a:spcPts val="0"/>
              </a:spcAft>
              <a:buClr>
                <a:schemeClr val="dk1"/>
              </a:buClr>
              <a:buSzPts val="2800"/>
              <a:buFont typeface="Corbel"/>
              <a:buNone/>
            </a:pPr>
            <a:r>
              <a:rPr b="0" i="0" lang="en-US" sz="2800" u="none">
                <a:solidFill>
                  <a:schemeClr val="dk1"/>
                </a:solidFill>
                <a:latin typeface="Corbel"/>
                <a:ea typeface="Corbel"/>
                <a:cs typeface="Corbel"/>
                <a:sym typeface="Corbel"/>
              </a:rPr>
              <a:t>Facebook:  </a:t>
            </a:r>
            <a:r>
              <a:rPr b="1" i="0" lang="en-US" sz="2800" u="none">
                <a:solidFill>
                  <a:schemeClr val="dk1"/>
                </a:solidFill>
                <a:latin typeface="Corbel"/>
                <a:ea typeface="Corbel"/>
                <a:cs typeface="Corbel"/>
                <a:sym typeface="Corbel"/>
              </a:rPr>
              <a:t>Riverside County Department of Waste Resources</a:t>
            </a:r>
            <a:endParaRPr b="1" i="0" sz="1800" u="none">
              <a:solidFill>
                <a:schemeClr val="dk1"/>
              </a:solidFill>
              <a:latin typeface="Corbel"/>
              <a:ea typeface="Corbel"/>
              <a:cs typeface="Corbel"/>
              <a:sym typeface="Corbel"/>
            </a:endParaRPr>
          </a:p>
          <a:p>
            <a:pPr indent="0" lvl="0" marL="0" marR="0" rtl="0" algn="l">
              <a:lnSpc>
                <a:spcPct val="100000"/>
              </a:lnSpc>
              <a:spcBef>
                <a:spcPts val="200"/>
              </a:spcBef>
              <a:spcAft>
                <a:spcPts val="0"/>
              </a:spcAft>
              <a:buClr>
                <a:schemeClr val="dk1"/>
              </a:buClr>
              <a:buSzPts val="2400"/>
              <a:buFont typeface="Calibri"/>
              <a:buNone/>
            </a:pPr>
            <a:r>
              <a:t/>
            </a:r>
            <a:endParaRPr b="0" i="0" sz="2400" u="none">
              <a:solidFill>
                <a:srgbClr val="000000"/>
              </a:solidFill>
              <a:latin typeface="Arial"/>
              <a:ea typeface="Arial"/>
              <a:cs typeface="Arial"/>
              <a:sym typeface="Arial"/>
            </a:endParaRPr>
          </a:p>
          <a:p>
            <a:pPr indent="0" lvl="0" marL="0" marR="0" rtl="0" algn="l">
              <a:lnSpc>
                <a:spcPct val="100000"/>
              </a:lnSpc>
              <a:spcBef>
                <a:spcPts val="200"/>
              </a:spcBef>
              <a:spcAft>
                <a:spcPts val="0"/>
              </a:spcAft>
              <a:buNone/>
            </a:pPr>
            <a:r>
              <a:t/>
            </a:r>
            <a:endParaRPr b="0" i="0" sz="2400" u="none">
              <a:solidFill>
                <a:srgbClr val="000000"/>
              </a:solidFill>
              <a:latin typeface="Arial"/>
              <a:ea typeface="Arial"/>
              <a:cs typeface="Arial"/>
              <a:sym typeface="Arial"/>
            </a:endParaRPr>
          </a:p>
        </p:txBody>
      </p:sp>
      <p:sp>
        <p:nvSpPr>
          <p:cNvPr id="352" name="Google Shape;352;p35"/>
          <p:cNvSpPr txBox="1"/>
          <p:nvPr/>
        </p:nvSpPr>
        <p:spPr>
          <a:xfrm>
            <a:off x="800100" y="3195637"/>
            <a:ext cx="4643437" cy="26781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04040"/>
              </a:buClr>
              <a:buSzPts val="2800"/>
              <a:buFont typeface="Corbel"/>
              <a:buNone/>
            </a:pPr>
            <a:r>
              <a:rPr b="1" i="0" lang="en-US" sz="2800" u="none">
                <a:solidFill>
                  <a:srgbClr val="404040"/>
                </a:solidFill>
                <a:latin typeface="Corbel"/>
                <a:ea typeface="Corbel"/>
                <a:cs typeface="Corbel"/>
                <a:sym typeface="Corbel"/>
              </a:rPr>
              <a:t>Headquarters Office:</a:t>
            </a:r>
            <a:endParaRPr b="0" i="0" sz="2800" u="none">
              <a:solidFill>
                <a:srgbClr val="404040"/>
              </a:solidFill>
              <a:latin typeface="Corbel"/>
              <a:ea typeface="Corbel"/>
              <a:cs typeface="Corbel"/>
              <a:sym typeface="Corbel"/>
            </a:endParaRPr>
          </a:p>
          <a:p>
            <a:pPr indent="0" lvl="0" marL="0" marR="0" rtl="0" algn="l">
              <a:lnSpc>
                <a:spcPct val="100000"/>
              </a:lnSpc>
              <a:spcBef>
                <a:spcPts val="0"/>
              </a:spcBef>
              <a:spcAft>
                <a:spcPts val="0"/>
              </a:spcAft>
              <a:buClr>
                <a:srgbClr val="404040"/>
              </a:buClr>
              <a:buSzPts val="2800"/>
              <a:buFont typeface="Corbel"/>
              <a:buNone/>
            </a:pPr>
            <a:br>
              <a:rPr b="1" i="0" lang="en-US" sz="2800" u="none">
                <a:solidFill>
                  <a:srgbClr val="404040"/>
                </a:solidFill>
                <a:latin typeface="Corbel"/>
                <a:ea typeface="Corbel"/>
                <a:cs typeface="Corbel"/>
                <a:sym typeface="Corbel"/>
              </a:rPr>
            </a:br>
            <a:r>
              <a:rPr b="1" i="0" lang="en-US" sz="2800" u="none">
                <a:solidFill>
                  <a:srgbClr val="404040"/>
                </a:solidFill>
                <a:latin typeface="Corbel"/>
                <a:ea typeface="Corbel"/>
                <a:cs typeface="Corbel"/>
                <a:sym typeface="Corbel"/>
              </a:rPr>
              <a:t>14310 Frederick Street</a:t>
            </a:r>
            <a:br>
              <a:rPr b="1" i="0" lang="en-US" sz="2800" u="none">
                <a:solidFill>
                  <a:srgbClr val="404040"/>
                </a:solidFill>
                <a:latin typeface="Corbel"/>
                <a:ea typeface="Corbel"/>
                <a:cs typeface="Corbel"/>
                <a:sym typeface="Corbel"/>
              </a:rPr>
            </a:br>
            <a:r>
              <a:rPr b="1" i="0" lang="en-US" sz="2800" u="none">
                <a:solidFill>
                  <a:srgbClr val="404040"/>
                </a:solidFill>
                <a:latin typeface="Corbel"/>
                <a:ea typeface="Corbel"/>
                <a:cs typeface="Corbel"/>
                <a:sym typeface="Corbel"/>
              </a:rPr>
              <a:t>Moreno Valley, CA 92553</a:t>
            </a:r>
            <a:endParaRPr b="0" i="0" sz="2800" u="none">
              <a:solidFill>
                <a:srgbClr val="404040"/>
              </a:solidFill>
              <a:latin typeface="Corbel"/>
              <a:ea typeface="Corbel"/>
              <a:cs typeface="Corbel"/>
              <a:sym typeface="Corbel"/>
            </a:endParaRPr>
          </a:p>
          <a:p>
            <a:pPr indent="0" lvl="0" marL="0" marR="0" rtl="0" algn="l">
              <a:lnSpc>
                <a:spcPct val="100000"/>
              </a:lnSpc>
              <a:spcBef>
                <a:spcPts val="0"/>
              </a:spcBef>
              <a:spcAft>
                <a:spcPts val="0"/>
              </a:spcAft>
              <a:buClr>
                <a:srgbClr val="404040"/>
              </a:buClr>
              <a:buSzPts val="2800"/>
              <a:buFont typeface="Corbel"/>
              <a:buNone/>
            </a:pPr>
            <a:br>
              <a:rPr b="1" i="0" lang="en-US" sz="2800" u="none">
                <a:solidFill>
                  <a:srgbClr val="404040"/>
                </a:solidFill>
                <a:latin typeface="Corbel"/>
                <a:ea typeface="Corbel"/>
                <a:cs typeface="Corbel"/>
                <a:sym typeface="Corbel"/>
              </a:rPr>
            </a:br>
            <a:r>
              <a:rPr b="1" i="0" lang="en-US" sz="2800" u="none">
                <a:solidFill>
                  <a:srgbClr val="404040"/>
                </a:solidFill>
                <a:latin typeface="Corbel"/>
                <a:ea typeface="Corbel"/>
                <a:cs typeface="Corbel"/>
                <a:sym typeface="Corbel"/>
              </a:rPr>
              <a:t>Phone: 951- 486 - 3200</a:t>
            </a:r>
            <a:endParaRPr/>
          </a:p>
        </p:txBody>
      </p:sp>
      <p:pic>
        <p:nvPicPr>
          <p:cNvPr id="353" name="Google Shape;353;p35"/>
          <p:cNvPicPr preferRelativeResize="0"/>
          <p:nvPr/>
        </p:nvPicPr>
        <p:blipFill rotWithShape="1">
          <a:blip r:embed="rId3">
            <a:alphaModFix/>
          </a:blip>
          <a:srcRect b="0" l="0" r="0" t="0"/>
          <a:stretch/>
        </p:blipFill>
        <p:spPr>
          <a:xfrm>
            <a:off x="6354762" y="3590925"/>
            <a:ext cx="414337" cy="414337"/>
          </a:xfrm>
          <a:prstGeom prst="rect">
            <a:avLst/>
          </a:prstGeom>
          <a:noFill/>
          <a:ln>
            <a:noFill/>
          </a:ln>
        </p:spPr>
      </p:pic>
      <p:pic>
        <p:nvPicPr>
          <p:cNvPr id="354" name="Google Shape;354;p35"/>
          <p:cNvPicPr preferRelativeResize="0"/>
          <p:nvPr/>
        </p:nvPicPr>
        <p:blipFill rotWithShape="1">
          <a:blip r:embed="rId4">
            <a:alphaModFix/>
          </a:blip>
          <a:srcRect b="0" l="0" r="0" t="0"/>
          <a:stretch/>
        </p:blipFill>
        <p:spPr>
          <a:xfrm>
            <a:off x="6270625" y="4073525"/>
            <a:ext cx="587375" cy="519112"/>
          </a:xfrm>
          <a:prstGeom prst="rect">
            <a:avLst/>
          </a:prstGeom>
          <a:noFill/>
          <a:ln>
            <a:noFill/>
          </a:ln>
        </p:spPr>
      </p:pic>
      <p:sp>
        <p:nvSpPr>
          <p:cNvPr id="355" name="Google Shape;355;p35"/>
          <p:cNvSpPr txBox="1"/>
          <p:nvPr/>
        </p:nvSpPr>
        <p:spPr>
          <a:xfrm>
            <a:off x="4613275" y="3925887"/>
            <a:ext cx="1435100" cy="130175"/>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pic>
        <p:nvPicPr>
          <p:cNvPr id="356" name="Google Shape;356;p35"/>
          <p:cNvPicPr preferRelativeResize="0"/>
          <p:nvPr/>
        </p:nvPicPr>
        <p:blipFill rotWithShape="1">
          <a:blip r:embed="rId5">
            <a:alphaModFix/>
          </a:blip>
          <a:srcRect b="9183" l="23023" r="22337" t="10203"/>
          <a:stretch/>
        </p:blipFill>
        <p:spPr>
          <a:xfrm>
            <a:off x="6357937" y="3097212"/>
            <a:ext cx="415925" cy="415925"/>
          </a:xfrm>
          <a:prstGeom prst="rect">
            <a:avLst/>
          </a:prstGeom>
          <a:noFill/>
          <a:ln>
            <a:noFill/>
          </a:ln>
        </p:spPr>
      </p:pic>
      <p:pic>
        <p:nvPicPr>
          <p:cNvPr descr="Logo, company name&#10;&#10;Description automatically generated" id="357" name="Google Shape;357;p35"/>
          <p:cNvPicPr preferRelativeResize="0"/>
          <p:nvPr/>
        </p:nvPicPr>
        <p:blipFill rotWithShape="1">
          <a:blip r:embed="rId6">
            <a:alphaModFix/>
          </a:blip>
          <a:srcRect b="0" l="0" r="0" t="0"/>
          <a:stretch/>
        </p:blipFill>
        <p:spPr>
          <a:xfrm>
            <a:off x="590550" y="1617662"/>
            <a:ext cx="4645025" cy="1341437"/>
          </a:xfrm>
          <a:prstGeom prst="rect">
            <a:avLst/>
          </a:prstGeom>
          <a:noFill/>
          <a:ln>
            <a:noFill/>
          </a:ln>
        </p:spPr>
      </p:pic>
      <p:sp>
        <p:nvSpPr>
          <p:cNvPr id="358" name="Google Shape;358;p35"/>
          <p:cNvSpPr txBox="1"/>
          <p:nvPr/>
        </p:nvSpPr>
        <p:spPr>
          <a:xfrm>
            <a:off x="6272212" y="2141537"/>
            <a:ext cx="5237162" cy="5857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04040"/>
              </a:buClr>
              <a:buSzPts val="3200"/>
              <a:buFont typeface="Corbel"/>
              <a:buNone/>
            </a:pPr>
            <a:r>
              <a:rPr b="1" i="0" lang="en-US" sz="3200" u="none">
                <a:solidFill>
                  <a:srgbClr val="404040"/>
                </a:solidFill>
                <a:latin typeface="Corbel"/>
                <a:ea typeface="Corbel"/>
                <a:cs typeface="Corbel"/>
                <a:sym typeface="Corbel"/>
              </a:rPr>
              <a:t>Follow us on social media!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9" name="Shape 119"/>
        <p:cNvGrpSpPr/>
        <p:nvPr/>
      </p:nvGrpSpPr>
      <p:grpSpPr>
        <a:xfrm>
          <a:off x="0" y="0"/>
          <a:ext cx="0" cy="0"/>
          <a:chOff x="0" y="0"/>
          <a:chExt cx="0" cy="0"/>
        </a:xfrm>
      </p:grpSpPr>
      <p:pic>
        <p:nvPicPr>
          <p:cNvPr descr="apple core.jpeg" id="120" name="Google Shape;120;p15"/>
          <p:cNvPicPr preferRelativeResize="0"/>
          <p:nvPr/>
        </p:nvPicPr>
        <p:blipFill rotWithShape="1">
          <a:blip r:embed="rId3">
            <a:alphaModFix/>
          </a:blip>
          <a:srcRect b="0" l="0" r="0" t="0"/>
          <a:stretch/>
        </p:blipFill>
        <p:spPr>
          <a:xfrm>
            <a:off x="800100" y="2255837"/>
            <a:ext cx="4022725" cy="2863850"/>
          </a:xfrm>
          <a:prstGeom prst="rect">
            <a:avLst/>
          </a:prstGeom>
          <a:noFill/>
          <a:ln>
            <a:noFill/>
          </a:ln>
        </p:spPr>
      </p:pic>
      <p:sp>
        <p:nvSpPr>
          <p:cNvPr descr="&quot;&quot;" id="121" name="Google Shape;121;p15"/>
          <p:cNvSpPr/>
          <p:nvPr/>
        </p:nvSpPr>
        <p:spPr>
          <a:xfrm>
            <a:off x="0" y="6400800"/>
            <a:ext cx="12192000" cy="457200"/>
          </a:xfrm>
          <a:prstGeom prst="rect">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descr="&quot;&quot;" id="122" name="Google Shape;122;p15"/>
          <p:cNvSpPr/>
          <p:nvPr/>
        </p:nvSpPr>
        <p:spPr>
          <a:xfrm>
            <a:off x="0" y="6334125"/>
            <a:ext cx="12192000" cy="66675"/>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cxnSp>
        <p:nvCxnSpPr>
          <p:cNvPr descr="&quot;&quot;" id="123" name="Google Shape;123;p15"/>
          <p:cNvCxnSpPr/>
          <p:nvPr/>
        </p:nvCxnSpPr>
        <p:spPr>
          <a:xfrm>
            <a:off x="1193800" y="1738312"/>
            <a:ext cx="9966325" cy="0"/>
          </a:xfrm>
          <a:prstGeom prst="straightConnector1">
            <a:avLst/>
          </a:prstGeom>
          <a:noFill/>
          <a:ln cap="flat" cmpd="sng" w="9525">
            <a:solidFill>
              <a:srgbClr val="7F7F7F"/>
            </a:solidFill>
            <a:prstDash val="solid"/>
            <a:miter lim="800000"/>
            <a:headEnd len="med" w="med" type="none"/>
            <a:tailEnd len="med" w="med" type="none"/>
          </a:ln>
        </p:spPr>
      </p:cxnSp>
      <p:sp>
        <p:nvSpPr>
          <p:cNvPr id="124" name="Google Shape;124;p15"/>
          <p:cNvSpPr txBox="1"/>
          <p:nvPr>
            <p:ph type="title"/>
          </p:nvPr>
        </p:nvSpPr>
        <p:spPr>
          <a:xfrm>
            <a:off x="1096962" y="287337"/>
            <a:ext cx="10058400" cy="144938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404040"/>
              </a:buClr>
              <a:buSzPts val="4800"/>
              <a:buFont typeface="Calibri"/>
              <a:buNone/>
            </a:pPr>
            <a:r>
              <a:rPr b="1" i="0" lang="en-US" sz="4800" u="none">
                <a:solidFill>
                  <a:srgbClr val="404040"/>
                </a:solidFill>
                <a:latin typeface="Calibri"/>
                <a:ea typeface="Calibri"/>
                <a:cs typeface="Calibri"/>
                <a:sym typeface="Calibri"/>
              </a:rPr>
              <a:t>What </a:t>
            </a:r>
            <a:r>
              <a:rPr b="0" i="0" lang="en-US" sz="4800" u="none">
                <a:solidFill>
                  <a:srgbClr val="404040"/>
                </a:solidFill>
                <a:latin typeface="Calibri"/>
                <a:ea typeface="Calibri"/>
                <a:cs typeface="Calibri"/>
                <a:sym typeface="Calibri"/>
              </a:rPr>
              <a:t>is food waste?</a:t>
            </a:r>
            <a:endParaRPr/>
          </a:p>
        </p:txBody>
      </p:sp>
      <p:sp>
        <p:nvSpPr>
          <p:cNvPr id="125" name="Google Shape;125;p15"/>
          <p:cNvSpPr txBox="1"/>
          <p:nvPr/>
        </p:nvSpPr>
        <p:spPr>
          <a:xfrm>
            <a:off x="9901237" y="6459537"/>
            <a:ext cx="1311275" cy="365125"/>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FFFFFF"/>
              </a:buClr>
              <a:buSzPts val="1000"/>
              <a:buFont typeface="Calibri"/>
              <a:buNone/>
            </a:pPr>
            <a:fld id="{00000000-1234-1234-1234-123412341234}" type="slidenum">
              <a:rPr b="0" i="0" lang="en-US" sz="1000" u="none">
                <a:solidFill>
                  <a:srgbClr val="FFFFFF"/>
                </a:solidFill>
                <a:latin typeface="Calibri"/>
                <a:ea typeface="Calibri"/>
                <a:cs typeface="Calibri"/>
                <a:sym typeface="Calibri"/>
              </a:rPr>
              <a:t>‹#›</a:t>
            </a:fld>
            <a:endParaRPr/>
          </a:p>
        </p:txBody>
      </p:sp>
      <p:sp>
        <p:nvSpPr>
          <p:cNvPr id="126" name="Google Shape;126;p15"/>
          <p:cNvSpPr txBox="1"/>
          <p:nvPr/>
        </p:nvSpPr>
        <p:spPr>
          <a:xfrm>
            <a:off x="4352925" y="2535237"/>
            <a:ext cx="6515100" cy="3032125"/>
          </a:xfrm>
          <a:prstGeom prst="rect">
            <a:avLst/>
          </a:prstGeom>
          <a:noFill/>
          <a:ln>
            <a:noFill/>
          </a:ln>
        </p:spPr>
        <p:txBody>
          <a:bodyPr anchorCtr="0" anchor="t" bIns="45700" lIns="0" spcFirstLastPara="1" rIns="0" wrap="square" tIns="45700">
            <a:normAutofit/>
          </a:bodyPr>
          <a:lstStyle/>
          <a:p>
            <a:pPr indent="0" lvl="0" marL="0" marR="0" rtl="0" algn="l">
              <a:lnSpc>
                <a:spcPct val="90000"/>
              </a:lnSpc>
              <a:spcBef>
                <a:spcPts val="0"/>
              </a:spcBef>
              <a:spcAft>
                <a:spcPts val="0"/>
              </a:spcAft>
              <a:buClr>
                <a:srgbClr val="404040"/>
              </a:buClr>
              <a:buSzPts val="2400"/>
              <a:buFont typeface="Calibri"/>
              <a:buNone/>
            </a:pPr>
            <a:r>
              <a:rPr b="0" i="0" lang="en-US" sz="2400" u="none">
                <a:solidFill>
                  <a:srgbClr val="404040"/>
                </a:solidFill>
                <a:latin typeface="Calibri"/>
                <a:ea typeface="Calibri"/>
                <a:cs typeface="Calibri"/>
                <a:sym typeface="Calibri"/>
              </a:rPr>
              <a:t>Food waste is the natural byproduct of preparing a meal. It is not being wasteful.</a:t>
            </a:r>
            <a:endParaRPr/>
          </a:p>
          <a:p>
            <a:pPr indent="0" lvl="0" marL="0" marR="0" rtl="0" algn="l">
              <a:lnSpc>
                <a:spcPct val="90000"/>
              </a:lnSpc>
              <a:spcBef>
                <a:spcPts val="600"/>
              </a:spcBef>
              <a:spcAft>
                <a:spcPts val="0"/>
              </a:spcAft>
              <a:buClr>
                <a:schemeClr val="dk1"/>
              </a:buClr>
              <a:buSzPts val="2400"/>
              <a:buFont typeface="Calibri"/>
              <a:buNone/>
            </a:pPr>
            <a:r>
              <a:t/>
            </a:r>
            <a:endParaRPr b="0" i="0" sz="2400" u="none">
              <a:solidFill>
                <a:srgbClr val="404040"/>
              </a:solidFill>
              <a:latin typeface="Calibri"/>
              <a:ea typeface="Calibri"/>
              <a:cs typeface="Calibri"/>
              <a:sym typeface="Calibri"/>
            </a:endParaRPr>
          </a:p>
          <a:p>
            <a:pPr indent="0" lvl="0" marL="0" marR="0" rtl="0" algn="l">
              <a:lnSpc>
                <a:spcPct val="90000"/>
              </a:lnSpc>
              <a:spcBef>
                <a:spcPts val="600"/>
              </a:spcBef>
              <a:spcAft>
                <a:spcPts val="0"/>
              </a:spcAft>
              <a:buClr>
                <a:srgbClr val="404040"/>
              </a:buClr>
              <a:buSzPts val="2400"/>
              <a:buFont typeface="Calibri"/>
              <a:buNone/>
            </a:pPr>
            <a:r>
              <a:rPr b="0" i="0" lang="en-US" sz="2400" u="none">
                <a:solidFill>
                  <a:srgbClr val="404040"/>
                </a:solidFill>
                <a:latin typeface="Calibri"/>
                <a:ea typeface="Calibri"/>
                <a:cs typeface="Calibri"/>
                <a:sym typeface="Calibri"/>
              </a:rPr>
              <a:t>It is a watermelon rind, eggshell, carrot top or apple core. It is coffee grinds and orange peels and all the leftover food that occurs when you peel, cut, crack, chop, zest, blend, etc.</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1" name="Shape 131"/>
        <p:cNvGrpSpPr/>
        <p:nvPr/>
      </p:nvGrpSpPr>
      <p:grpSpPr>
        <a:xfrm>
          <a:off x="0" y="0"/>
          <a:ext cx="0" cy="0"/>
          <a:chOff x="0" y="0"/>
          <a:chExt cx="0" cy="0"/>
        </a:xfrm>
      </p:grpSpPr>
      <p:sp>
        <p:nvSpPr>
          <p:cNvPr descr="&quot;&quot;" id="132" name="Google Shape;132;p16"/>
          <p:cNvSpPr/>
          <p:nvPr/>
        </p:nvSpPr>
        <p:spPr>
          <a:xfrm>
            <a:off x="0" y="6400800"/>
            <a:ext cx="12192000" cy="457200"/>
          </a:xfrm>
          <a:prstGeom prst="rect">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descr="&quot;&quot;" id="133" name="Google Shape;133;p16"/>
          <p:cNvSpPr/>
          <p:nvPr/>
        </p:nvSpPr>
        <p:spPr>
          <a:xfrm>
            <a:off x="0" y="6334125"/>
            <a:ext cx="12192000" cy="66675"/>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cxnSp>
        <p:nvCxnSpPr>
          <p:cNvPr descr="&quot;&quot;" id="134" name="Google Shape;134;p16"/>
          <p:cNvCxnSpPr/>
          <p:nvPr/>
        </p:nvCxnSpPr>
        <p:spPr>
          <a:xfrm>
            <a:off x="1193800" y="1738312"/>
            <a:ext cx="9966325" cy="0"/>
          </a:xfrm>
          <a:prstGeom prst="straightConnector1">
            <a:avLst/>
          </a:prstGeom>
          <a:noFill/>
          <a:ln cap="flat" cmpd="sng" w="9525">
            <a:solidFill>
              <a:srgbClr val="7F7F7F"/>
            </a:solidFill>
            <a:prstDash val="solid"/>
            <a:miter lim="800000"/>
            <a:headEnd len="med" w="med" type="none"/>
            <a:tailEnd len="med" w="med" type="none"/>
          </a:ln>
        </p:spPr>
      </p:cxnSp>
      <p:sp>
        <p:nvSpPr>
          <p:cNvPr id="135" name="Google Shape;135;p16"/>
          <p:cNvSpPr txBox="1"/>
          <p:nvPr>
            <p:ph type="title"/>
          </p:nvPr>
        </p:nvSpPr>
        <p:spPr>
          <a:xfrm>
            <a:off x="1096962" y="287337"/>
            <a:ext cx="10058400" cy="144938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404040"/>
              </a:buClr>
              <a:buSzPts val="4800"/>
              <a:buFont typeface="Calibri"/>
              <a:buNone/>
            </a:pPr>
            <a:r>
              <a:rPr b="1" i="0" lang="en-US" sz="4800" u="none">
                <a:solidFill>
                  <a:srgbClr val="404040"/>
                </a:solidFill>
                <a:latin typeface="Calibri"/>
                <a:ea typeface="Calibri"/>
                <a:cs typeface="Calibri"/>
                <a:sym typeface="Calibri"/>
              </a:rPr>
              <a:t>What </a:t>
            </a:r>
            <a:r>
              <a:rPr b="0" i="0" lang="en-US" sz="4800" u="none">
                <a:solidFill>
                  <a:srgbClr val="404040"/>
                </a:solidFill>
                <a:latin typeface="Calibri"/>
                <a:ea typeface="Calibri"/>
                <a:cs typeface="Calibri"/>
                <a:sym typeface="Calibri"/>
              </a:rPr>
              <a:t>is wasted food?</a:t>
            </a:r>
            <a:endParaRPr/>
          </a:p>
        </p:txBody>
      </p:sp>
      <p:sp>
        <p:nvSpPr>
          <p:cNvPr id="136" name="Google Shape;136;p16"/>
          <p:cNvSpPr txBox="1"/>
          <p:nvPr/>
        </p:nvSpPr>
        <p:spPr>
          <a:xfrm>
            <a:off x="9901237" y="6459537"/>
            <a:ext cx="1311275" cy="365125"/>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FFFFFF"/>
              </a:buClr>
              <a:buSzPts val="1000"/>
              <a:buFont typeface="Calibri"/>
              <a:buNone/>
            </a:pPr>
            <a:fld id="{00000000-1234-1234-1234-123412341234}" type="slidenum">
              <a:rPr b="0" i="0" lang="en-US" sz="1000" u="none">
                <a:solidFill>
                  <a:srgbClr val="FFFFFF"/>
                </a:solidFill>
                <a:latin typeface="Calibri"/>
                <a:ea typeface="Calibri"/>
                <a:cs typeface="Calibri"/>
                <a:sym typeface="Calibri"/>
              </a:rPr>
              <a:t>‹#›</a:t>
            </a:fld>
            <a:endParaRPr/>
          </a:p>
        </p:txBody>
      </p:sp>
      <p:pic>
        <p:nvPicPr>
          <p:cNvPr id="137" name="Google Shape;137;p16"/>
          <p:cNvPicPr preferRelativeResize="0"/>
          <p:nvPr/>
        </p:nvPicPr>
        <p:blipFill rotWithShape="1">
          <a:blip r:embed="rId3">
            <a:alphaModFix/>
          </a:blip>
          <a:srcRect b="-1" l="30717" r="52766" t="0"/>
          <a:stretch/>
        </p:blipFill>
        <p:spPr>
          <a:xfrm>
            <a:off x="1250950" y="1916112"/>
            <a:ext cx="2921000" cy="3471862"/>
          </a:xfrm>
          <a:prstGeom prst="rect">
            <a:avLst/>
          </a:prstGeom>
          <a:noFill/>
          <a:ln>
            <a:noFill/>
          </a:ln>
        </p:spPr>
      </p:pic>
      <p:sp>
        <p:nvSpPr>
          <p:cNvPr id="138" name="Google Shape;138;p16"/>
          <p:cNvSpPr txBox="1"/>
          <p:nvPr/>
        </p:nvSpPr>
        <p:spPr>
          <a:xfrm>
            <a:off x="4308475" y="2435225"/>
            <a:ext cx="7077075" cy="2959100"/>
          </a:xfrm>
          <a:prstGeom prst="rect">
            <a:avLst/>
          </a:prstGeom>
          <a:noFill/>
          <a:ln>
            <a:noFill/>
          </a:ln>
        </p:spPr>
        <p:txBody>
          <a:bodyPr anchorCtr="0" anchor="t" bIns="45700" lIns="0" spcFirstLastPara="1" rIns="0" wrap="square" tIns="45700">
            <a:normAutofit/>
          </a:bodyPr>
          <a:lstStyle/>
          <a:p>
            <a:pPr indent="-342900" lvl="0" marL="342900" marR="0" rtl="0" algn="l">
              <a:lnSpc>
                <a:spcPct val="90000"/>
              </a:lnSpc>
              <a:spcBef>
                <a:spcPts val="0"/>
              </a:spcBef>
              <a:spcAft>
                <a:spcPts val="0"/>
              </a:spcAft>
              <a:buClr>
                <a:schemeClr val="accent1"/>
              </a:buClr>
              <a:buSzPts val="2400"/>
              <a:buFont typeface="Arial"/>
              <a:buChar char="•"/>
            </a:pPr>
            <a:r>
              <a:rPr b="0" i="0" lang="en-US" sz="2400" u="none">
                <a:solidFill>
                  <a:srgbClr val="404040"/>
                </a:solidFill>
                <a:latin typeface="Calibri"/>
                <a:ea typeface="Calibri"/>
                <a:cs typeface="Calibri"/>
                <a:sym typeface="Calibri"/>
              </a:rPr>
              <a:t>Food that is half eaten, spoiled, stale or moldy. </a:t>
            </a:r>
            <a:endParaRPr/>
          </a:p>
          <a:p>
            <a:pPr indent="-342900" lvl="0" marL="342900" marR="0" rtl="0" algn="l">
              <a:lnSpc>
                <a:spcPct val="90000"/>
              </a:lnSpc>
              <a:spcBef>
                <a:spcPts val="600"/>
              </a:spcBef>
              <a:spcAft>
                <a:spcPts val="0"/>
              </a:spcAft>
              <a:buClr>
                <a:schemeClr val="accent1"/>
              </a:buClr>
              <a:buSzPts val="2400"/>
              <a:buFont typeface="Arial"/>
              <a:buChar char="•"/>
            </a:pPr>
            <a:r>
              <a:rPr b="0" i="0" lang="en-US" sz="2400" u="none">
                <a:solidFill>
                  <a:srgbClr val="404040"/>
                </a:solidFill>
                <a:latin typeface="Calibri"/>
                <a:ea typeface="Calibri"/>
                <a:cs typeface="Calibri"/>
                <a:sym typeface="Calibri"/>
              </a:rPr>
              <a:t>Food that has gone past its expiration date. </a:t>
            </a:r>
            <a:endParaRPr/>
          </a:p>
          <a:p>
            <a:pPr indent="-342900" lvl="0" marL="342900" marR="0" rtl="0" algn="l">
              <a:lnSpc>
                <a:spcPct val="90000"/>
              </a:lnSpc>
              <a:spcBef>
                <a:spcPts val="600"/>
              </a:spcBef>
              <a:spcAft>
                <a:spcPts val="0"/>
              </a:spcAft>
              <a:buClr>
                <a:schemeClr val="accent1"/>
              </a:buClr>
              <a:buSzPts val="2400"/>
              <a:buFont typeface="Arial"/>
              <a:buChar char="•"/>
            </a:pPr>
            <a:r>
              <a:rPr b="0" i="0" lang="en-US" sz="2400" u="none">
                <a:solidFill>
                  <a:srgbClr val="404040"/>
                </a:solidFill>
                <a:latin typeface="Calibri"/>
                <a:ea typeface="Calibri"/>
                <a:cs typeface="Calibri"/>
                <a:sym typeface="Calibri"/>
              </a:rPr>
              <a:t>Food that is never eaten because you cooked too much, purchased too much, catered too much, ordered too much or no one liked it. </a:t>
            </a:r>
            <a:endParaRPr/>
          </a:p>
          <a:p>
            <a:pPr indent="-342900" lvl="0" marL="342900" marR="0" rtl="0" algn="l">
              <a:lnSpc>
                <a:spcPct val="90000"/>
              </a:lnSpc>
              <a:spcBef>
                <a:spcPts val="600"/>
              </a:spcBef>
              <a:spcAft>
                <a:spcPts val="0"/>
              </a:spcAft>
              <a:buClr>
                <a:schemeClr val="accent1"/>
              </a:buClr>
              <a:buSzPts val="2400"/>
              <a:buFont typeface="Arial"/>
              <a:buChar char="•"/>
            </a:pPr>
            <a:r>
              <a:rPr b="0" i="0" lang="en-US" sz="2400" u="none">
                <a:solidFill>
                  <a:srgbClr val="404040"/>
                </a:solidFill>
                <a:latin typeface="Calibri"/>
                <a:ea typeface="Calibri"/>
                <a:cs typeface="Calibri"/>
                <a:sym typeface="Calibri"/>
              </a:rPr>
              <a:t>Food you forgot about. </a:t>
            </a:r>
            <a:endParaRPr/>
          </a:p>
          <a:p>
            <a:pPr indent="-342900" lvl="0" marL="342900" marR="0" rtl="0" algn="l">
              <a:lnSpc>
                <a:spcPct val="90000"/>
              </a:lnSpc>
              <a:spcBef>
                <a:spcPts val="600"/>
              </a:spcBef>
              <a:spcAft>
                <a:spcPts val="0"/>
              </a:spcAft>
              <a:buClr>
                <a:schemeClr val="accent1"/>
              </a:buClr>
              <a:buSzPts val="2400"/>
              <a:buFont typeface="Arial"/>
              <a:buChar char="•"/>
            </a:pPr>
            <a:r>
              <a:rPr b="0" i="0" lang="en-US" sz="2400" u="none">
                <a:solidFill>
                  <a:srgbClr val="404040"/>
                </a:solidFill>
                <a:latin typeface="Calibri"/>
                <a:ea typeface="Calibri"/>
                <a:cs typeface="Calibri"/>
                <a:sym typeface="Calibri"/>
              </a:rPr>
              <a:t>Produce left on the tree or never purchased</a:t>
            </a:r>
            <a:r>
              <a:rPr b="0" i="0" lang="en-US" sz="1800" u="none">
                <a:solidFill>
                  <a:srgbClr val="404040"/>
                </a:solidFill>
                <a:latin typeface="Calibri"/>
                <a:ea typeface="Calibri"/>
                <a:cs typeface="Calibri"/>
                <a:sym typeface="Calibri"/>
              </a:rPr>
              <a:t>.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17"/>
          <p:cNvSpPr txBox="1"/>
          <p:nvPr/>
        </p:nvSpPr>
        <p:spPr>
          <a:xfrm>
            <a:off x="9901237" y="6459537"/>
            <a:ext cx="1311275"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000"/>
              <a:buFont typeface="Calibri"/>
              <a:buNone/>
            </a:pPr>
            <a:fld id="{00000000-1234-1234-1234-123412341234}" type="slidenum">
              <a:rPr b="0" i="0" lang="en-US" sz="1000" u="none">
                <a:solidFill>
                  <a:srgbClr val="FFFFFF"/>
                </a:solidFill>
                <a:latin typeface="Calibri"/>
                <a:ea typeface="Calibri"/>
                <a:cs typeface="Calibri"/>
                <a:sym typeface="Calibri"/>
              </a:rPr>
              <a:t>‹#›</a:t>
            </a:fld>
            <a:endParaRPr/>
          </a:p>
        </p:txBody>
      </p:sp>
      <p:sp>
        <p:nvSpPr>
          <p:cNvPr id="145" name="Google Shape;145;p17"/>
          <p:cNvSpPr txBox="1"/>
          <p:nvPr/>
        </p:nvSpPr>
        <p:spPr>
          <a:xfrm>
            <a:off x="1154112" y="293687"/>
            <a:ext cx="10058400" cy="1449387"/>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404040"/>
              </a:buClr>
              <a:buSzPts val="4800"/>
              <a:buFont typeface="Calibri"/>
              <a:buNone/>
            </a:pPr>
            <a:r>
              <a:rPr b="1" i="0" lang="en-US" sz="4800" u="none">
                <a:solidFill>
                  <a:srgbClr val="404040"/>
                </a:solidFill>
                <a:latin typeface="Calibri"/>
                <a:ea typeface="Calibri"/>
                <a:cs typeface="Calibri"/>
                <a:sym typeface="Calibri"/>
              </a:rPr>
              <a:t>How</a:t>
            </a:r>
            <a:r>
              <a:rPr b="0" i="0" lang="en-US" sz="4800" u="none">
                <a:solidFill>
                  <a:srgbClr val="404040"/>
                </a:solidFill>
                <a:latin typeface="Calibri"/>
                <a:ea typeface="Calibri"/>
                <a:cs typeface="Calibri"/>
                <a:sym typeface="Calibri"/>
              </a:rPr>
              <a:t> much food is wasted?</a:t>
            </a:r>
            <a:endParaRPr/>
          </a:p>
        </p:txBody>
      </p:sp>
      <p:sp>
        <p:nvSpPr>
          <p:cNvPr id="146" name="Google Shape;146;p17"/>
          <p:cNvSpPr txBox="1"/>
          <p:nvPr/>
        </p:nvSpPr>
        <p:spPr>
          <a:xfrm>
            <a:off x="1154112" y="2000250"/>
            <a:ext cx="10058400" cy="4202112"/>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724209"/>
              </a:buClr>
              <a:buSzPts val="2800"/>
              <a:buFont typeface="Quattrocento Sans"/>
              <a:buNone/>
            </a:pPr>
            <a:r>
              <a:rPr b="1" i="0" lang="en-US" sz="2800" u="none">
                <a:solidFill>
                  <a:srgbClr val="724209"/>
                </a:solidFill>
                <a:latin typeface="Quattrocento Sans"/>
                <a:ea typeface="Quattrocento Sans"/>
                <a:cs typeface="Quattrocento Sans"/>
                <a:sym typeface="Quattrocento Sans"/>
              </a:rPr>
              <a:t>United States </a:t>
            </a:r>
            <a:r>
              <a:rPr b="1" i="0" lang="en-US" sz="2800" u="none">
                <a:solidFill>
                  <a:srgbClr val="404040"/>
                </a:solidFill>
                <a:latin typeface="Quattrocento Sans"/>
                <a:ea typeface="Quattrocento Sans"/>
                <a:cs typeface="Quattrocento Sans"/>
                <a:sym typeface="Quattrocento Sans"/>
              </a:rPr>
              <a:t>- </a:t>
            </a:r>
            <a:r>
              <a:rPr b="0" i="0" lang="en-US" sz="2800" u="none">
                <a:solidFill>
                  <a:srgbClr val="7F7F7F"/>
                </a:solidFill>
                <a:latin typeface="Quattrocento Sans"/>
                <a:ea typeface="Quattrocento Sans"/>
                <a:cs typeface="Quattrocento Sans"/>
                <a:sym typeface="Quattrocento Sans"/>
              </a:rPr>
              <a:t>103 million tons – that’s 81.4 billion pounds of food waste (Equivalent to over 450,000 Statue of Liberties) </a:t>
            </a:r>
            <a:br>
              <a:rPr b="0" i="0" lang="en-US" sz="2800" u="none">
                <a:solidFill>
                  <a:schemeClr val="dk1"/>
                </a:solidFill>
                <a:latin typeface="Quattrocento Sans"/>
                <a:ea typeface="Quattrocento Sans"/>
                <a:cs typeface="Quattrocento Sans"/>
                <a:sym typeface="Quattrocento Sans"/>
              </a:rPr>
            </a:br>
            <a:endParaRPr b="1" i="0" sz="2800" u="none">
              <a:solidFill>
                <a:srgbClr val="404040"/>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AB620E"/>
              </a:buClr>
              <a:buSzPts val="2800"/>
              <a:buFont typeface="Quattrocento Sans"/>
              <a:buNone/>
            </a:pPr>
            <a:r>
              <a:rPr b="1" i="0" lang="en-US" sz="2800" u="none">
                <a:solidFill>
                  <a:srgbClr val="AB620E"/>
                </a:solidFill>
                <a:latin typeface="Quattrocento Sans"/>
                <a:ea typeface="Quattrocento Sans"/>
                <a:cs typeface="Quattrocento Sans"/>
                <a:sym typeface="Quattrocento Sans"/>
              </a:rPr>
              <a:t>California</a:t>
            </a:r>
            <a:r>
              <a:rPr b="1" i="0" lang="en-US" sz="2800" u="none">
                <a:solidFill>
                  <a:srgbClr val="404040"/>
                </a:solidFill>
                <a:latin typeface="Quattrocento Sans"/>
                <a:ea typeface="Quattrocento Sans"/>
                <a:cs typeface="Quattrocento Sans"/>
                <a:sym typeface="Quattrocento Sans"/>
              </a:rPr>
              <a:t> - </a:t>
            </a:r>
            <a:r>
              <a:rPr b="0" i="0" lang="en-US" sz="2800" u="none">
                <a:solidFill>
                  <a:srgbClr val="7F7F7F"/>
                </a:solidFill>
                <a:latin typeface="Quattrocento Sans"/>
                <a:ea typeface="Quattrocento Sans"/>
                <a:cs typeface="Quattrocento Sans"/>
                <a:sym typeface="Quattrocento Sans"/>
              </a:rPr>
              <a:t>Californians throw away nearly 6 million tons of food scraps or food waste each year. Food waste makes up 18% of all the material that goes to landfills.</a:t>
            </a:r>
            <a:endParaRPr b="1" i="0" sz="2800" u="none">
              <a:solidFill>
                <a:srgbClr val="7F7F7F"/>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chemeClr val="dk1"/>
              </a:buClr>
              <a:buSzPts val="2800"/>
              <a:buFont typeface="Calibri"/>
              <a:buNone/>
            </a:pPr>
            <a:r>
              <a:t/>
            </a:r>
            <a:endParaRPr b="1" i="0" sz="2800" u="none">
              <a:solidFill>
                <a:srgbClr val="404040"/>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chemeClr val="accent1"/>
              </a:buClr>
              <a:buSzPts val="2800"/>
              <a:buFont typeface="Quattrocento Sans"/>
              <a:buNone/>
            </a:pPr>
            <a:r>
              <a:rPr b="1" i="0" lang="en-US" sz="2800" u="none">
                <a:solidFill>
                  <a:schemeClr val="accent1"/>
                </a:solidFill>
                <a:latin typeface="Quattrocento Sans"/>
                <a:ea typeface="Quattrocento Sans"/>
                <a:cs typeface="Quattrocento Sans"/>
                <a:sym typeface="Quattrocento Sans"/>
              </a:rPr>
              <a:t>Riverside County </a:t>
            </a:r>
            <a:r>
              <a:rPr b="1" i="0" lang="en-US" sz="2800" u="none">
                <a:solidFill>
                  <a:srgbClr val="404040"/>
                </a:solidFill>
                <a:latin typeface="Quattrocento Sans"/>
                <a:ea typeface="Quattrocento Sans"/>
                <a:cs typeface="Quattrocento Sans"/>
                <a:sym typeface="Quattrocento Sans"/>
              </a:rPr>
              <a:t>- </a:t>
            </a:r>
            <a:r>
              <a:rPr b="0" i="0" lang="en-US" sz="2800" u="none">
                <a:solidFill>
                  <a:srgbClr val="7F7F7F"/>
                </a:solidFill>
                <a:latin typeface="Quattrocento Sans"/>
                <a:ea typeface="Quattrocento Sans"/>
                <a:cs typeface="Quattrocento Sans"/>
                <a:sym typeface="Quattrocento Sans"/>
              </a:rPr>
              <a:t>Riverside County generated 2.5 million tons of waste that went to landfills in 2020 - 50% of which is organic material (Equivalent to 210,000 elephants!)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18"/>
          <p:cNvSpPr/>
          <p:nvPr/>
        </p:nvSpPr>
        <p:spPr>
          <a:xfrm>
            <a:off x="1334459" y="3053404"/>
            <a:ext cx="1435768" cy="1908007"/>
          </a:xfrm>
          <a:prstGeom prst="rect">
            <a:avLst/>
          </a:prstGeom>
          <a:blipFill rotWithShape="1">
            <a:blip r:embed="rId3">
              <a:alphaModFix/>
            </a:blip>
            <a:stretch>
              <a:fillRect b="0" l="0" r="0" t="0"/>
            </a:stretch>
          </a:blipFill>
          <a:ln cap="flat" cmpd="sng" w="12700">
            <a:solidFill>
              <a:srgbClr val="E38310"/>
            </a:solidFill>
            <a:prstDash val="solid"/>
            <a:round/>
            <a:headEnd len="sm" w="sm" type="none"/>
            <a:tailEnd len="sm" w="sm" type="none"/>
          </a:ln>
          <a:effectLst>
            <a:outerShdw blurRad="44450" rotWithShape="0" algn="br" dir="2700000" dist="25400">
              <a:srgbClr val="000000">
                <a:alpha val="6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Waste Characterization Study.png" id="153" name="Google Shape;153;p18"/>
          <p:cNvPicPr preferRelativeResize="0"/>
          <p:nvPr/>
        </p:nvPicPr>
        <p:blipFill rotWithShape="1">
          <a:blip r:embed="rId4">
            <a:alphaModFix/>
          </a:blip>
          <a:srcRect b="0" l="0" r="0" t="0"/>
          <a:stretch/>
        </p:blipFill>
        <p:spPr>
          <a:xfrm>
            <a:off x="3114675" y="1704975"/>
            <a:ext cx="5387975" cy="4627562"/>
          </a:xfrm>
          <a:prstGeom prst="rect">
            <a:avLst/>
          </a:prstGeom>
          <a:noFill/>
          <a:ln>
            <a:noFill/>
          </a:ln>
        </p:spPr>
      </p:pic>
      <p:sp>
        <p:nvSpPr>
          <p:cNvPr id="154" name="Google Shape;154;p18"/>
          <p:cNvSpPr txBox="1"/>
          <p:nvPr/>
        </p:nvSpPr>
        <p:spPr>
          <a:xfrm>
            <a:off x="1096962" y="287337"/>
            <a:ext cx="10058400" cy="1449387"/>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404040"/>
              </a:buClr>
              <a:buSzPts val="4800"/>
              <a:buFont typeface="Calibri"/>
              <a:buNone/>
            </a:pPr>
            <a:r>
              <a:rPr b="1" i="0" lang="en-US" sz="4800" u="none">
                <a:solidFill>
                  <a:srgbClr val="404040"/>
                </a:solidFill>
                <a:latin typeface="Calibri"/>
                <a:ea typeface="Calibri"/>
                <a:cs typeface="Calibri"/>
                <a:sym typeface="Calibri"/>
              </a:rPr>
              <a:t>How</a:t>
            </a:r>
            <a:r>
              <a:rPr b="0" i="0" lang="en-US" sz="4800" u="none">
                <a:solidFill>
                  <a:srgbClr val="404040"/>
                </a:solidFill>
                <a:latin typeface="Calibri"/>
                <a:ea typeface="Calibri"/>
                <a:cs typeface="Calibri"/>
                <a:sym typeface="Calibri"/>
              </a:rPr>
              <a:t> much food is wasted?</a:t>
            </a:r>
            <a:endParaRPr/>
          </a:p>
        </p:txBody>
      </p:sp>
      <p:sp>
        <p:nvSpPr>
          <p:cNvPr id="155" name="Google Shape;155;p18"/>
          <p:cNvSpPr txBox="1"/>
          <p:nvPr/>
        </p:nvSpPr>
        <p:spPr>
          <a:xfrm>
            <a:off x="8966200" y="3243262"/>
            <a:ext cx="3030537" cy="13239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A5242"/>
              </a:buClr>
              <a:buSzPts val="2000"/>
              <a:buFont typeface="Calibri"/>
              <a:buNone/>
            </a:pPr>
            <a:r>
              <a:rPr b="0" i="0" lang="en-US" sz="2000" u="none">
                <a:solidFill>
                  <a:srgbClr val="4A5242"/>
                </a:solidFill>
                <a:latin typeface="Calibri"/>
                <a:ea typeface="Calibri"/>
                <a:cs typeface="Calibri"/>
                <a:sym typeface="Calibri"/>
              </a:rPr>
              <a:t>Organic waste is composed of over 50% food waste, with the rest being landscaping/green waste</a:t>
            </a:r>
            <a:endParaRPr/>
          </a:p>
        </p:txBody>
      </p:sp>
      <p:sp>
        <p:nvSpPr>
          <p:cNvPr id="156" name="Google Shape;156;p18"/>
          <p:cNvSpPr/>
          <p:nvPr/>
        </p:nvSpPr>
        <p:spPr>
          <a:xfrm>
            <a:off x="7834312" y="3444875"/>
            <a:ext cx="977900" cy="488950"/>
          </a:xfrm>
          <a:prstGeom prst="leftArrow">
            <a:avLst>
              <a:gd fmla="val 50000" name="adj1"/>
              <a:gd fmla="val 50000" name="adj2"/>
            </a:avLst>
          </a:prstGeom>
          <a:solidFill>
            <a:srgbClr val="40749B"/>
          </a:solidFill>
          <a:ln cap="flat" cmpd="sng" w="15875">
            <a:solidFill>
              <a:srgbClr val="A75F0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57" name="Google Shape;157;p18"/>
          <p:cNvSpPr txBox="1"/>
          <p:nvPr/>
        </p:nvSpPr>
        <p:spPr>
          <a:xfrm>
            <a:off x="9901237" y="6459537"/>
            <a:ext cx="1311275"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000"/>
              <a:buFont typeface="Calibri"/>
              <a:buNone/>
            </a:pPr>
            <a:fld id="{00000000-1234-1234-1234-123412341234}" type="slidenum">
              <a:rPr b="0" i="0" lang="en-US" sz="1000" u="none">
                <a:solidFill>
                  <a:srgbClr val="FFFFFF"/>
                </a:solidFill>
                <a:latin typeface="Calibri"/>
                <a:ea typeface="Calibri"/>
                <a:cs typeface="Calibri"/>
                <a:sym typeface="Calibri"/>
              </a:rPr>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19"/>
          <p:cNvSpPr txBox="1"/>
          <p:nvPr/>
        </p:nvSpPr>
        <p:spPr>
          <a:xfrm>
            <a:off x="9901237" y="6459537"/>
            <a:ext cx="1311275"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000"/>
              <a:buFont typeface="Calibri"/>
              <a:buNone/>
            </a:pPr>
            <a:fld id="{00000000-1234-1234-1234-123412341234}" type="slidenum">
              <a:rPr b="0" i="0" lang="en-US" sz="1000" u="none">
                <a:solidFill>
                  <a:srgbClr val="FFFFFF"/>
                </a:solidFill>
                <a:latin typeface="Calibri"/>
                <a:ea typeface="Calibri"/>
                <a:cs typeface="Calibri"/>
                <a:sym typeface="Calibri"/>
              </a:rPr>
              <a:t>‹#›</a:t>
            </a:fld>
            <a:endParaRPr/>
          </a:p>
        </p:txBody>
      </p:sp>
      <p:sp>
        <p:nvSpPr>
          <p:cNvPr id="164" name="Google Shape;164;p19"/>
          <p:cNvSpPr txBox="1"/>
          <p:nvPr/>
        </p:nvSpPr>
        <p:spPr>
          <a:xfrm>
            <a:off x="9901237" y="6459537"/>
            <a:ext cx="1311275"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1000"/>
              <a:buFont typeface="Calibri"/>
              <a:buNone/>
            </a:pPr>
            <a:fld id="{00000000-1234-1234-1234-123412341234}" type="slidenum">
              <a:rPr b="1" i="0" lang="en-US" sz="1000" u="none">
                <a:solidFill>
                  <a:srgbClr val="FFFFFF"/>
                </a:solidFill>
                <a:latin typeface="Calibri"/>
                <a:ea typeface="Calibri"/>
                <a:cs typeface="Calibri"/>
                <a:sym typeface="Calibri"/>
              </a:rPr>
              <a:t>‹#›</a:t>
            </a:fld>
            <a:endParaRPr/>
          </a:p>
        </p:txBody>
      </p:sp>
      <p:sp>
        <p:nvSpPr>
          <p:cNvPr id="165" name="Google Shape;165;p19"/>
          <p:cNvSpPr txBox="1"/>
          <p:nvPr/>
        </p:nvSpPr>
        <p:spPr>
          <a:xfrm>
            <a:off x="1195387" y="1881187"/>
            <a:ext cx="3687762" cy="2524125"/>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7F7F7F"/>
              </a:buClr>
              <a:buSzPts val="2000"/>
              <a:buFont typeface="Arial"/>
              <a:buChar char="•"/>
            </a:pPr>
            <a:r>
              <a:rPr b="0" i="0" lang="en-US" sz="2000" u="none">
                <a:solidFill>
                  <a:srgbClr val="7F7F7F"/>
                </a:solidFill>
                <a:latin typeface="Calibri"/>
                <a:ea typeface="Calibri"/>
                <a:cs typeface="Calibri"/>
                <a:sym typeface="Calibri"/>
              </a:rPr>
              <a:t>In Salinas Valley, growers</a:t>
            </a:r>
            <a:endParaRPr/>
          </a:p>
          <a:p>
            <a:pPr indent="-285750" lvl="0" marL="285750" marR="0" rtl="0" algn="l">
              <a:lnSpc>
                <a:spcPct val="100000"/>
              </a:lnSpc>
              <a:spcBef>
                <a:spcPts val="0"/>
              </a:spcBef>
              <a:spcAft>
                <a:spcPts val="0"/>
              </a:spcAft>
              <a:buClr>
                <a:srgbClr val="7F7F7F"/>
              </a:buClr>
              <a:buSzPts val="2000"/>
              <a:buFont typeface="Calibri"/>
              <a:buNone/>
            </a:pPr>
            <a:r>
              <a:rPr b="0" i="0" lang="en-US" sz="2000" u="none">
                <a:solidFill>
                  <a:srgbClr val="7F7F7F"/>
                </a:solidFill>
                <a:latin typeface="Calibri"/>
                <a:ea typeface="Calibri"/>
                <a:cs typeface="Calibri"/>
                <a:sym typeface="Calibri"/>
              </a:rPr>
              <a:t>     annually trash thousands of</a:t>
            </a:r>
            <a:endParaRPr/>
          </a:p>
          <a:p>
            <a:pPr indent="-285750" lvl="0" marL="285750" marR="0" rtl="0" algn="l">
              <a:lnSpc>
                <a:spcPct val="100000"/>
              </a:lnSpc>
              <a:spcBef>
                <a:spcPts val="0"/>
              </a:spcBef>
              <a:spcAft>
                <a:spcPts val="0"/>
              </a:spcAft>
              <a:buClr>
                <a:srgbClr val="7F7F7F"/>
              </a:buClr>
              <a:buSzPts val="2000"/>
              <a:buFont typeface="Calibri"/>
              <a:buNone/>
            </a:pPr>
            <a:r>
              <a:rPr b="0" i="0" lang="en-US" sz="2000" u="none">
                <a:solidFill>
                  <a:srgbClr val="7F7F7F"/>
                </a:solidFill>
                <a:latin typeface="Calibri"/>
                <a:ea typeface="Calibri"/>
                <a:cs typeface="Calibri"/>
                <a:sym typeface="Calibri"/>
              </a:rPr>
              <a:t>     tons of fresh greens that lack</a:t>
            </a:r>
            <a:endParaRPr/>
          </a:p>
          <a:p>
            <a:pPr indent="-285750" lvl="0" marL="285750" marR="0" rtl="0" algn="l">
              <a:lnSpc>
                <a:spcPct val="100000"/>
              </a:lnSpc>
              <a:spcBef>
                <a:spcPts val="0"/>
              </a:spcBef>
              <a:spcAft>
                <a:spcPts val="0"/>
              </a:spcAft>
              <a:buClr>
                <a:srgbClr val="7F7F7F"/>
              </a:buClr>
              <a:buSzPts val="2000"/>
              <a:buFont typeface="Calibri"/>
              <a:buNone/>
            </a:pPr>
            <a:r>
              <a:rPr b="0" i="0" lang="en-US" sz="2000" u="none">
                <a:solidFill>
                  <a:srgbClr val="7F7F7F"/>
                </a:solidFill>
                <a:latin typeface="Calibri"/>
                <a:ea typeface="Calibri"/>
                <a:cs typeface="Calibri"/>
                <a:sym typeface="Calibri"/>
              </a:rPr>
              <a:t>     sufficient shelf life for a cross</a:t>
            </a:r>
            <a:endParaRPr/>
          </a:p>
          <a:p>
            <a:pPr indent="-285750" lvl="0" marL="285750" marR="0" rtl="0" algn="l">
              <a:lnSpc>
                <a:spcPct val="100000"/>
              </a:lnSpc>
              <a:spcBef>
                <a:spcPts val="0"/>
              </a:spcBef>
              <a:spcAft>
                <a:spcPts val="0"/>
              </a:spcAft>
              <a:buClr>
                <a:srgbClr val="7F7F7F"/>
              </a:buClr>
              <a:buSzPts val="2000"/>
              <a:buFont typeface="Calibri"/>
              <a:buNone/>
            </a:pPr>
            <a:r>
              <a:rPr b="0" i="0" lang="en-US" sz="2000" u="none">
                <a:solidFill>
                  <a:srgbClr val="7F7F7F"/>
                </a:solidFill>
                <a:latin typeface="Calibri"/>
                <a:ea typeface="Calibri"/>
                <a:cs typeface="Calibri"/>
                <a:sym typeface="Calibri"/>
              </a:rPr>
              <a:t>     country journey.</a:t>
            </a:r>
            <a:endParaRPr/>
          </a:p>
          <a:p>
            <a:pPr indent="-285750" lvl="0" marL="285750" marR="0" rtl="0" algn="l">
              <a:lnSpc>
                <a:spcPct val="100000"/>
              </a:lnSpc>
              <a:spcBef>
                <a:spcPts val="0"/>
              </a:spcBef>
              <a:spcAft>
                <a:spcPts val="0"/>
              </a:spcAft>
              <a:buClr>
                <a:srgbClr val="9B8357"/>
              </a:buClr>
              <a:buSzPts val="2000"/>
              <a:buFont typeface="Calibri"/>
              <a:buNone/>
            </a:pPr>
            <a:r>
              <a:rPr b="1" i="0" lang="en-US" sz="2000" u="none">
                <a:solidFill>
                  <a:srgbClr val="9B8357"/>
                </a:solidFill>
                <a:latin typeface="Calibri"/>
                <a:ea typeface="Calibri"/>
                <a:cs typeface="Calibri"/>
                <a:sym typeface="Calibri"/>
              </a:rPr>
              <a:t>   </a:t>
            </a:r>
            <a:r>
              <a:rPr b="1" i="0" lang="en-US" sz="2000" u="none">
                <a:solidFill>
                  <a:schemeClr val="accent2"/>
                </a:solidFill>
                <a:latin typeface="Calibri"/>
                <a:ea typeface="Calibri"/>
                <a:cs typeface="Calibri"/>
                <a:sym typeface="Calibri"/>
              </a:rPr>
              <a:t>  That’s enough food to feed</a:t>
            </a:r>
            <a:endParaRPr/>
          </a:p>
          <a:p>
            <a:pPr indent="-285750" lvl="0" marL="285750" marR="0" rtl="0" algn="l">
              <a:lnSpc>
                <a:spcPct val="100000"/>
              </a:lnSpc>
              <a:spcBef>
                <a:spcPts val="0"/>
              </a:spcBef>
              <a:spcAft>
                <a:spcPts val="0"/>
              </a:spcAft>
              <a:buClr>
                <a:schemeClr val="accent2"/>
              </a:buClr>
              <a:buSzPts val="2000"/>
              <a:buFont typeface="Calibri"/>
              <a:buNone/>
            </a:pPr>
            <a:r>
              <a:rPr b="1" i="0" lang="en-US" sz="2000" u="none">
                <a:solidFill>
                  <a:schemeClr val="accent2"/>
                </a:solidFill>
                <a:latin typeface="Calibri"/>
                <a:ea typeface="Calibri"/>
                <a:cs typeface="Calibri"/>
                <a:sym typeface="Calibri"/>
              </a:rPr>
              <a:t>     2 billion people.</a:t>
            </a:r>
            <a:endParaRPr/>
          </a:p>
          <a:p>
            <a:pPr indent="-285750" lvl="0" marL="285750" marR="0" rtl="0" algn="l">
              <a:lnSpc>
                <a:spcPct val="100000"/>
              </a:lnSpc>
              <a:spcBef>
                <a:spcPts val="0"/>
              </a:spcBef>
              <a:spcAft>
                <a:spcPts val="0"/>
              </a:spcAft>
              <a:buClr>
                <a:srgbClr val="9B8357"/>
              </a:buClr>
              <a:buSzPts val="1800"/>
              <a:buFont typeface="Calibri"/>
              <a:buNone/>
            </a:pPr>
            <a:r>
              <a:rPr b="1" i="0" lang="en-US" sz="1800" u="none">
                <a:solidFill>
                  <a:srgbClr val="9B8357"/>
                </a:solidFill>
                <a:latin typeface="Calibri"/>
                <a:ea typeface="Calibri"/>
                <a:cs typeface="Calibri"/>
                <a:sym typeface="Calibri"/>
              </a:rPr>
              <a:t>     </a:t>
            </a:r>
            <a:endParaRPr/>
          </a:p>
        </p:txBody>
      </p:sp>
      <p:sp>
        <p:nvSpPr>
          <p:cNvPr id="166" name="Google Shape;166;p19"/>
          <p:cNvSpPr txBox="1"/>
          <p:nvPr/>
        </p:nvSpPr>
        <p:spPr>
          <a:xfrm>
            <a:off x="8712200" y="4291012"/>
            <a:ext cx="2854325" cy="19383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000"/>
              <a:buFont typeface="Calibri"/>
              <a:buNone/>
            </a:pPr>
            <a:r>
              <a:rPr b="0" i="0" lang="en-US" sz="2000" u="none">
                <a:solidFill>
                  <a:schemeClr val="dk1"/>
                </a:solidFill>
                <a:latin typeface="Calibri"/>
                <a:ea typeface="Calibri"/>
                <a:cs typeface="Calibri"/>
                <a:sym typeface="Calibri"/>
              </a:rPr>
              <a:t>In </a:t>
            </a:r>
            <a:r>
              <a:rPr b="1" i="0" lang="en-US" sz="2000" u="none">
                <a:solidFill>
                  <a:schemeClr val="accent2"/>
                </a:solidFill>
                <a:latin typeface="Calibri"/>
                <a:ea typeface="Calibri"/>
                <a:cs typeface="Calibri"/>
                <a:sym typeface="Calibri"/>
              </a:rPr>
              <a:t>Riverside County</a:t>
            </a:r>
            <a:r>
              <a:rPr b="0" i="0" lang="en-US" sz="2000" u="none">
                <a:solidFill>
                  <a:schemeClr val="dk1"/>
                </a:solidFill>
                <a:latin typeface="Calibri"/>
                <a:ea typeface="Calibri"/>
                <a:cs typeface="Calibri"/>
                <a:sym typeface="Calibri"/>
              </a:rPr>
              <a:t>, it is estimated that per capita food waste is </a:t>
            </a:r>
            <a:r>
              <a:rPr b="1" i="0" lang="en-US" sz="2000" u="none">
                <a:solidFill>
                  <a:schemeClr val="accent2"/>
                </a:solidFill>
                <a:latin typeface="Calibri"/>
                <a:ea typeface="Calibri"/>
                <a:cs typeface="Calibri"/>
                <a:sym typeface="Calibri"/>
              </a:rPr>
              <a:t>400 pounds/person.</a:t>
            </a:r>
            <a:endParaRPr/>
          </a:p>
          <a:p>
            <a:pPr indent="0" lvl="0" marL="0" marR="0" rtl="0" algn="l">
              <a:lnSpc>
                <a:spcPct val="100000"/>
              </a:lnSpc>
              <a:spcBef>
                <a:spcPts val="0"/>
              </a:spcBef>
              <a:spcAft>
                <a:spcPts val="0"/>
              </a:spcAft>
              <a:buClr>
                <a:schemeClr val="dk1"/>
              </a:buClr>
              <a:buSzPts val="2000"/>
              <a:buFont typeface="Arial"/>
              <a:buNone/>
            </a:pPr>
            <a:r>
              <a:t/>
            </a:r>
            <a:endParaRPr b="1" i="0" sz="2000" u="none">
              <a:solidFill>
                <a:srgbClr val="7F7F7F"/>
              </a:solidFill>
              <a:latin typeface="Calibri"/>
              <a:ea typeface="Calibri"/>
              <a:cs typeface="Calibri"/>
              <a:sym typeface="Calibri"/>
            </a:endParaRPr>
          </a:p>
          <a:p>
            <a:pPr indent="0" lvl="0" marL="0" marR="0" rtl="0" algn="l">
              <a:lnSpc>
                <a:spcPct val="100000"/>
              </a:lnSpc>
              <a:spcBef>
                <a:spcPts val="0"/>
              </a:spcBef>
              <a:spcAft>
                <a:spcPts val="0"/>
              </a:spcAft>
              <a:buClr>
                <a:srgbClr val="7F7F7F"/>
              </a:buClr>
              <a:buSzPts val="2000"/>
              <a:buFont typeface="Calibri"/>
              <a:buNone/>
            </a:pPr>
            <a:r>
              <a:rPr b="1" i="0" lang="en-US" sz="2000" u="none">
                <a:solidFill>
                  <a:srgbClr val="7F7F7F"/>
                </a:solidFill>
                <a:latin typeface="Calibri"/>
                <a:ea typeface="Calibri"/>
                <a:cs typeface="Calibri"/>
                <a:sym typeface="Calibri"/>
              </a:rPr>
              <a:t>      </a:t>
            </a:r>
            <a:r>
              <a:rPr b="1" i="0" lang="en-US" sz="2000" u="none">
                <a:solidFill>
                  <a:schemeClr val="dk1"/>
                </a:solidFill>
                <a:latin typeface="Calibri"/>
                <a:ea typeface="Calibri"/>
                <a:cs typeface="Calibri"/>
                <a:sym typeface="Calibri"/>
              </a:rPr>
              <a:t>     </a:t>
            </a:r>
            <a:endParaRPr/>
          </a:p>
        </p:txBody>
      </p:sp>
      <p:grpSp>
        <p:nvGrpSpPr>
          <p:cNvPr id="167" name="Google Shape;167;p19"/>
          <p:cNvGrpSpPr/>
          <p:nvPr/>
        </p:nvGrpSpPr>
        <p:grpSpPr>
          <a:xfrm>
            <a:off x="5554662" y="2030412"/>
            <a:ext cx="2859087" cy="3552825"/>
            <a:chOff x="5105400" y="1371600"/>
            <a:chExt cx="3434347" cy="4530616"/>
          </a:xfrm>
        </p:grpSpPr>
        <p:pic>
          <p:nvPicPr>
            <p:cNvPr id="168" name="Google Shape;168;p19"/>
            <p:cNvPicPr preferRelativeResize="0"/>
            <p:nvPr/>
          </p:nvPicPr>
          <p:blipFill rotWithShape="1">
            <a:blip r:embed="rId3">
              <a:alphaModFix/>
            </a:blip>
            <a:srcRect b="0" l="0" r="0" t="0"/>
            <a:stretch/>
          </p:blipFill>
          <p:spPr>
            <a:xfrm>
              <a:off x="5410200" y="1371600"/>
              <a:ext cx="2635996" cy="4530616"/>
            </a:xfrm>
            <a:prstGeom prst="rect">
              <a:avLst/>
            </a:prstGeom>
            <a:noFill/>
            <a:ln>
              <a:noFill/>
            </a:ln>
            <a:effectLst>
              <a:outerShdw blurRad="50800" rotWithShape="0" algn="r" dir="10800000" dist="38100">
                <a:srgbClr val="000000">
                  <a:alpha val="40000"/>
                </a:srgbClr>
              </a:outerShdw>
            </a:effectLst>
          </p:spPr>
        </p:pic>
        <p:sp>
          <p:nvSpPr>
            <p:cNvPr id="169" name="Google Shape;169;p19"/>
            <p:cNvSpPr/>
            <p:nvPr/>
          </p:nvSpPr>
          <p:spPr>
            <a:xfrm>
              <a:off x="5105400" y="3657151"/>
              <a:ext cx="381382" cy="609346"/>
            </a:xfrm>
            <a:prstGeom prst="chevron">
              <a:avLst>
                <a:gd fmla="val 10800" name="adj"/>
              </a:avLst>
            </a:prstGeom>
            <a:solidFill>
              <a:schemeClr val="accent1"/>
            </a:solidFill>
            <a:ln cap="flat" cmpd="sng" w="15875">
              <a:solidFill>
                <a:srgbClr val="A75F0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70" name="Google Shape;170;p19"/>
            <p:cNvSpPr/>
            <p:nvPr/>
          </p:nvSpPr>
          <p:spPr>
            <a:xfrm flipH="1">
              <a:off x="8158365" y="4687574"/>
              <a:ext cx="381382" cy="609345"/>
            </a:xfrm>
            <a:prstGeom prst="chevron">
              <a:avLst>
                <a:gd fmla="val 10800" name="adj"/>
              </a:avLst>
            </a:prstGeom>
            <a:solidFill>
              <a:schemeClr val="accent1"/>
            </a:solidFill>
            <a:ln cap="flat" cmpd="sng" w="15875">
              <a:solidFill>
                <a:srgbClr val="A75F0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grpSp>
      <p:sp>
        <p:nvSpPr>
          <p:cNvPr id="171" name="Google Shape;171;p19"/>
          <p:cNvSpPr txBox="1"/>
          <p:nvPr/>
        </p:nvSpPr>
        <p:spPr>
          <a:xfrm>
            <a:off x="1231900" y="4597400"/>
            <a:ext cx="4864100" cy="163195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7F7F7F"/>
              </a:buClr>
              <a:buSzPts val="2000"/>
              <a:buFont typeface="Arial"/>
              <a:buChar char="•"/>
            </a:pPr>
            <a:r>
              <a:rPr b="0" i="0" lang="en-US" sz="2000" u="none">
                <a:solidFill>
                  <a:srgbClr val="7F7F7F"/>
                </a:solidFill>
                <a:latin typeface="Calibri"/>
                <a:ea typeface="Calibri"/>
                <a:cs typeface="Calibri"/>
                <a:sym typeface="Calibri"/>
              </a:rPr>
              <a:t>Food is the single most prevalent</a:t>
            </a:r>
            <a:endParaRPr/>
          </a:p>
          <a:p>
            <a:pPr indent="-285750" lvl="0" marL="285750" marR="0" rtl="0" algn="l">
              <a:lnSpc>
                <a:spcPct val="100000"/>
              </a:lnSpc>
              <a:spcBef>
                <a:spcPts val="0"/>
              </a:spcBef>
              <a:spcAft>
                <a:spcPts val="0"/>
              </a:spcAft>
              <a:buClr>
                <a:srgbClr val="7F7F7F"/>
              </a:buClr>
              <a:buSzPts val="2000"/>
              <a:buFont typeface="Calibri"/>
              <a:buNone/>
            </a:pPr>
            <a:r>
              <a:rPr b="0" i="0" lang="en-US" sz="2000" u="none">
                <a:solidFill>
                  <a:srgbClr val="7F7F7F"/>
                </a:solidFill>
                <a:latin typeface="Calibri"/>
                <a:ea typeface="Calibri"/>
                <a:cs typeface="Calibri"/>
                <a:sym typeface="Calibri"/>
              </a:rPr>
              <a:t>     item in California’s waste stream, with    </a:t>
            </a:r>
            <a:endParaRPr/>
          </a:p>
          <a:p>
            <a:pPr indent="-285750" lvl="0" marL="285750" marR="0" rtl="0" algn="l">
              <a:lnSpc>
                <a:spcPct val="100000"/>
              </a:lnSpc>
              <a:spcBef>
                <a:spcPts val="0"/>
              </a:spcBef>
              <a:spcAft>
                <a:spcPts val="0"/>
              </a:spcAft>
              <a:buClr>
                <a:srgbClr val="7F7F7F"/>
              </a:buClr>
              <a:buSzPts val="2000"/>
              <a:buFont typeface="Calibri"/>
              <a:buNone/>
            </a:pPr>
            <a:r>
              <a:rPr b="0" i="0" lang="en-US" sz="2000" u="none">
                <a:solidFill>
                  <a:srgbClr val="7F7F7F"/>
                </a:solidFill>
                <a:latin typeface="Calibri"/>
                <a:ea typeface="Calibri"/>
                <a:cs typeface="Calibri"/>
                <a:sym typeface="Calibri"/>
              </a:rPr>
              <a:t>     nearly 6 million tons of food dumped in   </a:t>
            </a:r>
            <a:endParaRPr/>
          </a:p>
          <a:p>
            <a:pPr indent="-285750" lvl="0" marL="285750" marR="0" rtl="0" algn="l">
              <a:lnSpc>
                <a:spcPct val="100000"/>
              </a:lnSpc>
              <a:spcBef>
                <a:spcPts val="0"/>
              </a:spcBef>
              <a:spcAft>
                <a:spcPts val="0"/>
              </a:spcAft>
              <a:buClr>
                <a:srgbClr val="7F7F7F"/>
              </a:buClr>
              <a:buSzPts val="2000"/>
              <a:buFont typeface="Calibri"/>
              <a:buNone/>
            </a:pPr>
            <a:r>
              <a:rPr b="0" i="0" lang="en-US" sz="2000" u="none">
                <a:solidFill>
                  <a:srgbClr val="7F7F7F"/>
                </a:solidFill>
                <a:latin typeface="Calibri"/>
                <a:ea typeface="Calibri"/>
                <a:cs typeface="Calibri"/>
                <a:sym typeface="Calibri"/>
              </a:rPr>
              <a:t>     landfills every year in the state. </a:t>
            </a:r>
            <a:endParaRPr/>
          </a:p>
          <a:p>
            <a:pPr indent="-285750" lvl="0" marL="285750" marR="0" rtl="0" algn="l">
              <a:lnSpc>
                <a:spcPct val="100000"/>
              </a:lnSpc>
              <a:spcBef>
                <a:spcPts val="0"/>
              </a:spcBef>
              <a:spcAft>
                <a:spcPts val="0"/>
              </a:spcAft>
              <a:buClr>
                <a:schemeClr val="accent2"/>
              </a:buClr>
              <a:buSzPts val="2000"/>
              <a:buFont typeface="Calibri"/>
              <a:buNone/>
            </a:pPr>
            <a:r>
              <a:rPr b="1" i="0" lang="en-US" sz="2000" u="none">
                <a:solidFill>
                  <a:schemeClr val="accent2"/>
                </a:solidFill>
                <a:latin typeface="Calibri"/>
                <a:ea typeface="Calibri"/>
                <a:cs typeface="Calibri"/>
                <a:sym typeface="Calibri"/>
              </a:rPr>
              <a:t>   </a:t>
            </a:r>
            <a:endParaRPr/>
          </a:p>
        </p:txBody>
      </p:sp>
      <p:sp>
        <p:nvSpPr>
          <p:cNvPr id="172" name="Google Shape;172;p19"/>
          <p:cNvSpPr txBox="1"/>
          <p:nvPr/>
        </p:nvSpPr>
        <p:spPr>
          <a:xfrm>
            <a:off x="1195387" y="735012"/>
            <a:ext cx="10058400" cy="889000"/>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404040"/>
              </a:buClr>
              <a:buSzPts val="4800"/>
              <a:buFont typeface="Calibri"/>
              <a:buNone/>
            </a:pPr>
            <a:r>
              <a:rPr b="1" i="0" lang="en-US" sz="4800" u="none">
                <a:solidFill>
                  <a:srgbClr val="404040"/>
                </a:solidFill>
                <a:latin typeface="Calibri"/>
                <a:ea typeface="Calibri"/>
                <a:cs typeface="Calibri"/>
                <a:sym typeface="Calibri"/>
              </a:rPr>
              <a:t>Where </a:t>
            </a:r>
            <a:r>
              <a:rPr b="0" i="0" lang="en-US" sz="4800" u="none">
                <a:solidFill>
                  <a:srgbClr val="404040"/>
                </a:solidFill>
                <a:latin typeface="Calibri"/>
                <a:ea typeface="Calibri"/>
                <a:cs typeface="Calibri"/>
                <a:sym typeface="Calibri"/>
              </a:rPr>
              <a:t>does the waste come from?</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0"/>
          <p:cNvSpPr txBox="1"/>
          <p:nvPr/>
        </p:nvSpPr>
        <p:spPr>
          <a:xfrm>
            <a:off x="9901237" y="6459537"/>
            <a:ext cx="1311275"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000"/>
              <a:buFont typeface="Calibri"/>
              <a:buNone/>
            </a:pPr>
            <a:fld id="{00000000-1234-1234-1234-123412341234}" type="slidenum">
              <a:rPr b="0" i="0" lang="en-US" sz="1000" u="none">
                <a:solidFill>
                  <a:srgbClr val="FFFFFF"/>
                </a:solidFill>
                <a:latin typeface="Calibri"/>
                <a:ea typeface="Calibri"/>
                <a:cs typeface="Calibri"/>
                <a:sym typeface="Calibri"/>
              </a:rPr>
              <a:t>‹#›</a:t>
            </a:fld>
            <a:endParaRPr/>
          </a:p>
        </p:txBody>
      </p:sp>
      <p:pic>
        <p:nvPicPr>
          <p:cNvPr descr="Where does food waste occur?" id="179" name="Google Shape;179;p20"/>
          <p:cNvPicPr preferRelativeResize="0"/>
          <p:nvPr/>
        </p:nvPicPr>
        <p:blipFill rotWithShape="1">
          <a:blip r:embed="rId3">
            <a:alphaModFix/>
          </a:blip>
          <a:srcRect b="0" l="0" r="0" t="0"/>
          <a:stretch/>
        </p:blipFill>
        <p:spPr>
          <a:xfrm>
            <a:off x="0" y="800100"/>
            <a:ext cx="12192000" cy="4997450"/>
          </a:xfrm>
          <a:prstGeom prst="rect">
            <a:avLst/>
          </a:prstGeom>
          <a:noFill/>
          <a:ln>
            <a:noFill/>
          </a:ln>
        </p:spPr>
      </p:pic>
      <p:pic>
        <p:nvPicPr>
          <p:cNvPr id="180" name="Google Shape;180;p20"/>
          <p:cNvPicPr preferRelativeResize="0"/>
          <p:nvPr>
            <p:ph idx="2" type="clipArt"/>
          </p:nvPr>
        </p:nvPicPr>
        <p:blipFill rotWithShape="1">
          <a:blip r:embed="rId4">
            <a:alphaModFix/>
          </a:blip>
          <a:srcRect b="0" l="0" r="0" t="0"/>
          <a:stretch/>
        </p:blipFill>
        <p:spPr>
          <a:xfrm>
            <a:off x="8680450" y="5670550"/>
            <a:ext cx="3257550" cy="514350"/>
          </a:xfrm>
          <a:prstGeom prst="rect">
            <a:avLst/>
          </a:prstGeom>
          <a:noFill/>
          <a:ln>
            <a:noFill/>
          </a:ln>
        </p:spPr>
      </p:pic>
      <p:sp>
        <p:nvSpPr>
          <p:cNvPr id="181" name="Google Shape;181;p20"/>
          <p:cNvSpPr txBox="1"/>
          <p:nvPr/>
        </p:nvSpPr>
        <p:spPr>
          <a:xfrm>
            <a:off x="1684337" y="0"/>
            <a:ext cx="10058400" cy="889000"/>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404040"/>
              </a:buClr>
              <a:buSzPts val="4800"/>
              <a:buFont typeface="Calibri"/>
              <a:buNone/>
            </a:pPr>
            <a:r>
              <a:rPr b="1" i="0" lang="en-US" sz="4800" u="none">
                <a:solidFill>
                  <a:srgbClr val="404040"/>
                </a:solidFill>
                <a:latin typeface="Calibri"/>
                <a:ea typeface="Calibri"/>
                <a:cs typeface="Calibri"/>
                <a:sym typeface="Calibri"/>
              </a:rPr>
              <a:t>Where </a:t>
            </a:r>
            <a:r>
              <a:rPr b="0" i="0" lang="en-US" sz="4800" u="none">
                <a:solidFill>
                  <a:srgbClr val="404040"/>
                </a:solidFill>
                <a:latin typeface="Calibri"/>
                <a:ea typeface="Calibri"/>
                <a:cs typeface="Calibri"/>
                <a:sym typeface="Calibri"/>
              </a:rPr>
              <a:t>does the waste come from?</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7" name="Shape 187"/>
        <p:cNvGrpSpPr/>
        <p:nvPr/>
      </p:nvGrpSpPr>
      <p:grpSpPr>
        <a:xfrm>
          <a:off x="0" y="0"/>
          <a:ext cx="0" cy="0"/>
          <a:chOff x="0" y="0"/>
          <a:chExt cx="0" cy="0"/>
        </a:xfrm>
      </p:grpSpPr>
      <p:sp>
        <p:nvSpPr>
          <p:cNvPr descr="&quot;&quot;" id="188" name="Google Shape;188;p21"/>
          <p:cNvSpPr/>
          <p:nvPr/>
        </p:nvSpPr>
        <p:spPr>
          <a:xfrm>
            <a:off x="0" y="6400800"/>
            <a:ext cx="12192000" cy="457200"/>
          </a:xfrm>
          <a:prstGeom prst="rect">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descr="&quot;&quot;" id="189" name="Google Shape;189;p21"/>
          <p:cNvSpPr/>
          <p:nvPr/>
        </p:nvSpPr>
        <p:spPr>
          <a:xfrm>
            <a:off x="0" y="6334125"/>
            <a:ext cx="12192000" cy="66675"/>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cxnSp>
        <p:nvCxnSpPr>
          <p:cNvPr descr="&quot;&quot;" id="190" name="Google Shape;190;p21"/>
          <p:cNvCxnSpPr/>
          <p:nvPr/>
        </p:nvCxnSpPr>
        <p:spPr>
          <a:xfrm>
            <a:off x="1193800" y="1738312"/>
            <a:ext cx="9966325" cy="0"/>
          </a:xfrm>
          <a:prstGeom prst="straightConnector1">
            <a:avLst/>
          </a:prstGeom>
          <a:noFill/>
          <a:ln cap="flat" cmpd="sng" w="9525">
            <a:solidFill>
              <a:srgbClr val="7F7F7F"/>
            </a:solidFill>
            <a:prstDash val="solid"/>
            <a:miter lim="800000"/>
            <a:headEnd len="med" w="med" type="none"/>
            <a:tailEnd len="med" w="med" type="none"/>
          </a:ln>
        </p:spPr>
      </p:cxnSp>
      <p:sp>
        <p:nvSpPr>
          <p:cNvPr id="191" name="Google Shape;191;p21"/>
          <p:cNvSpPr txBox="1"/>
          <p:nvPr>
            <p:ph type="title"/>
          </p:nvPr>
        </p:nvSpPr>
        <p:spPr>
          <a:xfrm>
            <a:off x="1096962" y="287337"/>
            <a:ext cx="10058400" cy="144938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404040"/>
              </a:buClr>
              <a:buSzPts val="4800"/>
              <a:buFont typeface="Calibri"/>
              <a:buNone/>
            </a:pPr>
            <a:r>
              <a:rPr b="1" i="0" lang="en-US" sz="4800" u="none">
                <a:solidFill>
                  <a:srgbClr val="404040"/>
                </a:solidFill>
                <a:latin typeface="Calibri"/>
                <a:ea typeface="Calibri"/>
                <a:cs typeface="Calibri"/>
                <a:sym typeface="Calibri"/>
              </a:rPr>
              <a:t>Food Date Labeling</a:t>
            </a:r>
            <a:endParaRPr/>
          </a:p>
        </p:txBody>
      </p:sp>
      <p:sp>
        <p:nvSpPr>
          <p:cNvPr id="192" name="Google Shape;192;p21"/>
          <p:cNvSpPr txBox="1"/>
          <p:nvPr/>
        </p:nvSpPr>
        <p:spPr>
          <a:xfrm>
            <a:off x="9901237" y="6459537"/>
            <a:ext cx="1311275" cy="365125"/>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FFFFFF"/>
              </a:buClr>
              <a:buSzPts val="1000"/>
              <a:buFont typeface="Calibri"/>
              <a:buNone/>
            </a:pPr>
            <a:fld id="{00000000-1234-1234-1234-123412341234}" type="slidenum">
              <a:rPr b="0" i="0" lang="en-US" sz="1000" u="none">
                <a:solidFill>
                  <a:srgbClr val="FFFFFF"/>
                </a:solidFill>
                <a:latin typeface="Calibri"/>
                <a:ea typeface="Calibri"/>
                <a:cs typeface="Calibri"/>
                <a:sym typeface="Calibri"/>
              </a:rPr>
              <a:t>‹#›</a:t>
            </a:fld>
            <a:endParaRPr/>
          </a:p>
        </p:txBody>
      </p:sp>
      <p:sp>
        <p:nvSpPr>
          <p:cNvPr id="193" name="Google Shape;193;p21"/>
          <p:cNvSpPr txBox="1"/>
          <p:nvPr/>
        </p:nvSpPr>
        <p:spPr>
          <a:xfrm>
            <a:off x="1198562" y="1974850"/>
            <a:ext cx="6756400" cy="4052887"/>
          </a:xfrm>
          <a:prstGeom prst="rect">
            <a:avLst/>
          </a:prstGeom>
          <a:noFill/>
          <a:ln>
            <a:noFill/>
          </a:ln>
        </p:spPr>
        <p:txBody>
          <a:bodyPr anchorCtr="0" anchor="t" bIns="45700" lIns="0" spcFirstLastPara="1" rIns="0" wrap="square" tIns="45700">
            <a:normAutofit/>
          </a:bodyPr>
          <a:lstStyle/>
          <a:p>
            <a:pPr indent="0" lvl="0" marL="0" marR="0" rtl="0" algn="l">
              <a:lnSpc>
                <a:spcPct val="90000"/>
              </a:lnSpc>
              <a:spcBef>
                <a:spcPts val="0"/>
              </a:spcBef>
              <a:spcAft>
                <a:spcPts val="0"/>
              </a:spcAft>
              <a:buClr>
                <a:schemeClr val="accent2"/>
              </a:buClr>
              <a:buSzPts val="2000"/>
              <a:buFont typeface="Calibri"/>
              <a:buNone/>
            </a:pPr>
            <a:r>
              <a:rPr b="1" i="0" lang="en-US" sz="2000" u="none">
                <a:solidFill>
                  <a:schemeClr val="accent2"/>
                </a:solidFill>
                <a:latin typeface="Calibri"/>
                <a:ea typeface="Calibri"/>
                <a:cs typeface="Calibri"/>
                <a:sym typeface="Calibri"/>
              </a:rPr>
              <a:t>Misinterpretation of the date labels on foods is a key factor leading to food waste in American households. Surveys show that 56 to 90 percent of consumers discard some food prematurely because of misinterpreting food date labels.</a:t>
            </a:r>
            <a:endParaRPr b="1" i="0" sz="2000" u="none">
              <a:solidFill>
                <a:schemeClr val="accent2"/>
              </a:solidFill>
              <a:latin typeface="Calibri"/>
              <a:ea typeface="Calibri"/>
              <a:cs typeface="Calibri"/>
              <a:sym typeface="Calibri"/>
            </a:endParaRPr>
          </a:p>
          <a:p>
            <a:pPr indent="0" lvl="0" marL="0" marR="0" rtl="0" algn="l">
              <a:lnSpc>
                <a:spcPct val="90000"/>
              </a:lnSpc>
              <a:spcBef>
                <a:spcPts val="600"/>
              </a:spcBef>
              <a:spcAft>
                <a:spcPts val="0"/>
              </a:spcAft>
              <a:buClr>
                <a:schemeClr val="dk1"/>
              </a:buClr>
              <a:buSzPts val="2000"/>
              <a:buFont typeface="Calibri"/>
              <a:buNone/>
            </a:pPr>
            <a:r>
              <a:t/>
            </a:r>
            <a:endParaRPr b="1" i="1" sz="2000" u="none">
              <a:solidFill>
                <a:srgbClr val="404040"/>
              </a:solidFill>
              <a:latin typeface="Calibri"/>
              <a:ea typeface="Calibri"/>
              <a:cs typeface="Calibri"/>
              <a:sym typeface="Calibri"/>
            </a:endParaRPr>
          </a:p>
          <a:p>
            <a:pPr indent="0" lvl="0" marL="0" marR="0" rtl="0" algn="l">
              <a:lnSpc>
                <a:spcPct val="90000"/>
              </a:lnSpc>
              <a:spcBef>
                <a:spcPts val="600"/>
              </a:spcBef>
              <a:spcAft>
                <a:spcPts val="0"/>
              </a:spcAft>
              <a:buClr>
                <a:srgbClr val="404040"/>
              </a:buClr>
              <a:buSzPts val="2000"/>
              <a:buFont typeface="Calibri"/>
              <a:buNone/>
            </a:pPr>
            <a:r>
              <a:rPr b="1" i="0" lang="en-US" sz="2000" u="none">
                <a:solidFill>
                  <a:srgbClr val="404040"/>
                </a:solidFill>
                <a:latin typeface="Calibri"/>
                <a:ea typeface="Calibri"/>
                <a:cs typeface="Calibri"/>
                <a:sym typeface="Calibri"/>
              </a:rPr>
              <a:t>Assembly Bill 954 (2017) aims to bring awareness regarding the misinterpretation of date labels on food. It requires the California Department of Food &amp; Agriculture to promote the widespread use of uniform phrases with meaning, "BEST if Used by" or "BEST if Used or Frozen by" to indicate freshness date labels, and "Use by" or "Use or Freeze by" to indicate safety date labels. </a:t>
            </a:r>
            <a:endParaRPr/>
          </a:p>
        </p:txBody>
      </p:sp>
      <p:pic>
        <p:nvPicPr>
          <p:cNvPr id="194" name="Google Shape;194;p21"/>
          <p:cNvPicPr preferRelativeResize="0"/>
          <p:nvPr/>
        </p:nvPicPr>
        <p:blipFill rotWithShape="1">
          <a:blip r:embed="rId3">
            <a:alphaModFix/>
          </a:blip>
          <a:srcRect b="0" l="0" r="0" t="0"/>
          <a:stretch/>
        </p:blipFill>
        <p:spPr>
          <a:xfrm>
            <a:off x="8177212" y="2489200"/>
            <a:ext cx="3448050" cy="258603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Retrospect">
  <a:themeElements>
    <a:clrScheme name="Retrospect">
      <a:dk1>
        <a:srgbClr val="000000"/>
      </a:dk1>
      <a:lt1>
        <a:srgbClr val="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8_Retrospect">
  <a:themeElements>
    <a:clrScheme name="Retrospect">
      <a:dk1>
        <a:srgbClr val="000000"/>
      </a:dk1>
      <a:lt1>
        <a:srgbClr val="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Retrospect">
  <a:themeElements>
    <a:clrScheme name="Retrospect">
      <a:dk1>
        <a:srgbClr val="000000"/>
      </a:dk1>
      <a:lt1>
        <a:srgbClr val="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7_Retrospect">
  <a:themeElements>
    <a:clrScheme name="Retrospect">
      <a:dk1>
        <a:srgbClr val="000000"/>
      </a:dk1>
      <a:lt1>
        <a:srgbClr val="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